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58" r:id="rId3"/>
    <p:sldId id="257" r:id="rId4"/>
    <p:sldId id="284" r:id="rId5"/>
    <p:sldId id="285" r:id="rId6"/>
    <p:sldId id="260" r:id="rId7"/>
    <p:sldId id="269" r:id="rId8"/>
    <p:sldId id="270" r:id="rId9"/>
    <p:sldId id="271" r:id="rId10"/>
    <p:sldId id="272" r:id="rId11"/>
    <p:sldId id="273" r:id="rId12"/>
    <p:sldId id="274" r:id="rId13"/>
    <p:sldId id="276" r:id="rId14"/>
    <p:sldId id="277" r:id="rId15"/>
    <p:sldId id="278" r:id="rId16"/>
    <p:sldId id="279" r:id="rId17"/>
    <p:sldId id="262" r:id="rId18"/>
    <p:sldId id="264" r:id="rId19"/>
    <p:sldId id="267" r:id="rId20"/>
    <p:sldId id="263" r:id="rId21"/>
    <p:sldId id="261" r:id="rId22"/>
    <p:sldId id="280" r:id="rId23"/>
    <p:sldId id="281" r:id="rId24"/>
    <p:sldId id="282" r:id="rId25"/>
    <p:sldId id="283" r:id="rId26"/>
    <p:sldId id="268" r:id="rId27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" initials="U" lastIdx="7" clrIdx="0"/>
  <p:cmAuthor id="1" name="harijati" initials="sh" lastIdx="2" clrIdx="1"/>
  <p:cmAuthor id="2" name="Your User Name" initials="LAS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86" y="5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7CEF0-CD31-4365-A727-5D811C8588DE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B2A6F0-54B7-40D7-BACF-09FC11AB48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00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2A6F0-54B7-40D7-BACF-09FC11AB485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04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61DF-5865-444F-9A2E-D63A715AD9F5}" type="datetime1">
              <a:rPr lang="en-US" smtClean="0"/>
              <a:pPr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33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32D6-D08E-4A46-BAFE-9E5244367D47}" type="datetime1">
              <a:rPr lang="en-US" smtClean="0"/>
              <a:pPr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34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B0F4D-0AD2-4750-816F-F6799EAF42B2}" type="datetime1">
              <a:rPr lang="en-US" smtClean="0"/>
              <a:pPr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08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9C34-ED66-465E-A920-8C181C14BF54}" type="datetime1">
              <a:rPr lang="en-US" smtClean="0"/>
              <a:pPr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32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1917-6586-4C41-8D2F-0765895FDA29}" type="datetime1">
              <a:rPr lang="en-US" smtClean="0"/>
              <a:pPr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76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EBD1-B176-4114-9D6C-760F80CD54C3}" type="datetime1">
              <a:rPr lang="en-US" smtClean="0"/>
              <a:pPr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899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4A23-00CD-4342-B41A-6FF4C98EF9A5}" type="datetime1">
              <a:rPr lang="en-US" smtClean="0"/>
              <a:pPr/>
              <a:t>3/23/2016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95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A690-F25A-4E85-86DC-7C41B0DD4560}" type="datetime1">
              <a:rPr lang="en-US" smtClean="0"/>
              <a:pPr/>
              <a:t>3/23/2016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92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7091-BF2F-4023-8F7F-7BD952B62A68}" type="datetime1">
              <a:rPr lang="en-US" smtClean="0"/>
              <a:pPr/>
              <a:t>3/23/2016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49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D521-ACC1-4F43-9B66-14CCB4423654}" type="datetime1">
              <a:rPr lang="en-US" smtClean="0"/>
              <a:pPr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40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B0045-AB01-46E2-A3A7-D6F650FAB5C1}" type="datetime1">
              <a:rPr lang="en-US" smtClean="0"/>
              <a:pPr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50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BA62A-348B-4BB4-B2BC-83BF51C1C6C4}" type="datetime1">
              <a:rPr lang="en-US" smtClean="0"/>
              <a:pPr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7B384-585E-4E9C-87E1-9F19B30728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05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Word_Document5.docx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emf"/><Relationship Id="rId5" Type="http://schemas.openxmlformats.org/officeDocument/2006/relationships/package" Target="../embeddings/Microsoft_Word_Document6.docx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Word_Document7.docx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0.emf"/><Relationship Id="rId5" Type="http://schemas.openxmlformats.org/officeDocument/2006/relationships/package" Target="../embeddings/Microsoft_Word_Document8.docx"/><Relationship Id="rId4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1.emf"/><Relationship Id="rId5" Type="http://schemas.openxmlformats.org/officeDocument/2006/relationships/package" Target="../embeddings/Microsoft_Word_Document9.docx"/><Relationship Id="rId4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2.emf"/><Relationship Id="rId5" Type="http://schemas.openxmlformats.org/officeDocument/2006/relationships/package" Target="../embeddings/Microsoft_Word_Document10.docx"/><Relationship Id="rId4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3.emf"/><Relationship Id="rId5" Type="http://schemas.openxmlformats.org/officeDocument/2006/relationships/package" Target="../embeddings/Microsoft_Word_Document11.docx"/><Relationship Id="rId4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4.emf"/><Relationship Id="rId5" Type="http://schemas.openxmlformats.org/officeDocument/2006/relationships/package" Target="../embeddings/Microsoft_Word_Document12.docx"/><Relationship Id="rId4" Type="http://schemas.openxmlformats.org/officeDocument/2006/relationships/oleObject" Target="../embeddings/oleObject1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5.emf"/><Relationship Id="rId5" Type="http://schemas.openxmlformats.org/officeDocument/2006/relationships/package" Target="../embeddings/Microsoft_Word_Document13.docx"/><Relationship Id="rId4" Type="http://schemas.openxmlformats.org/officeDocument/2006/relationships/oleObject" Target="../embeddings/oleObject1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6.emf"/><Relationship Id="rId5" Type="http://schemas.openxmlformats.org/officeDocument/2006/relationships/package" Target="../embeddings/Microsoft_Word_Document14.docx"/><Relationship Id="rId4" Type="http://schemas.openxmlformats.org/officeDocument/2006/relationships/oleObject" Target="../embeddings/oleObject1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7.emf"/><Relationship Id="rId5" Type="http://schemas.openxmlformats.org/officeDocument/2006/relationships/package" Target="../embeddings/Microsoft_Word_Document15.docx"/><Relationship Id="rId4" Type="http://schemas.openxmlformats.org/officeDocument/2006/relationships/oleObject" Target="../embeddings/oleObject15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Word_Document1.docx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Word_Document2.docx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Document3.docx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Word_Document4.docx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lide1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400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976698"/>
            <a:ext cx="84201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Tata Cara </a:t>
            </a:r>
            <a:br>
              <a:rPr lang="en-US" dirty="0" smtClean="0"/>
            </a:br>
            <a:r>
              <a:rPr lang="en-US" dirty="0" smtClean="0"/>
              <a:t>Review Proposal </a:t>
            </a:r>
            <a:r>
              <a:rPr lang="en-US" dirty="0" err="1" smtClean="0"/>
              <a:t>Penelitian</a:t>
            </a:r>
            <a:r>
              <a:rPr lang="en-US" dirty="0" smtClean="0"/>
              <a:t> UT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4364298"/>
            <a:ext cx="7429500" cy="1655762"/>
          </a:xfrm>
        </p:spPr>
        <p:txBody>
          <a:bodyPr/>
          <a:lstStyle/>
          <a:p>
            <a:r>
              <a:rPr lang="en-US" dirty="0" smtClean="0"/>
              <a:t>LPPM-UT</a:t>
            </a:r>
          </a:p>
          <a:p>
            <a:r>
              <a:rPr lang="en-US" dirty="0" smtClean="0"/>
              <a:t>21 </a:t>
            </a:r>
            <a:r>
              <a:rPr lang="en-US" dirty="0" err="1" smtClean="0"/>
              <a:t>Maret</a:t>
            </a:r>
            <a:r>
              <a:rPr lang="en-US" dirty="0" smtClean="0"/>
              <a:t> 2016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803716" y="143006"/>
            <a:ext cx="14905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Quality research for quality higher education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3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128789"/>
            <a:ext cx="9906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1" y="1117600"/>
            <a:ext cx="9164320" cy="533400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592887" y="506309"/>
            <a:ext cx="3419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Skema</a:t>
            </a:r>
            <a:r>
              <a:rPr lang="en-US" sz="3600" dirty="0" smtClean="0"/>
              <a:t> </a:t>
            </a:r>
            <a:r>
              <a:rPr lang="en-US" sz="3600" dirty="0" err="1" smtClean="0"/>
              <a:t>Penelitian</a:t>
            </a:r>
            <a:endParaRPr lang="en-US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7841053"/>
              </p:ext>
            </p:extLst>
          </p:nvPr>
        </p:nvGraphicFramePr>
        <p:xfrm>
          <a:off x="873125" y="1246188"/>
          <a:ext cx="8159750" cy="590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Document" r:id="rId5" imgW="5728906" imgH="4149180" progId="Word.Document.12">
                  <p:embed/>
                </p:oleObj>
              </mc:Choice>
              <mc:Fallback>
                <p:oleObj name="Document" r:id="rId5" imgW="5728906" imgH="41491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73125" y="1246188"/>
                        <a:ext cx="8159750" cy="5902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540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1"/>
            <a:ext cx="9906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1" y="1117600"/>
            <a:ext cx="9164320" cy="533400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657281" y="471269"/>
            <a:ext cx="3419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Skema</a:t>
            </a:r>
            <a:r>
              <a:rPr lang="en-US" sz="3600" dirty="0" smtClean="0"/>
              <a:t> </a:t>
            </a:r>
            <a:r>
              <a:rPr lang="en-US" sz="3600" dirty="0" err="1" smtClean="0"/>
              <a:t>Penelitian</a:t>
            </a:r>
            <a:endParaRPr lang="en-US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553632"/>
              </p:ext>
            </p:extLst>
          </p:nvPr>
        </p:nvGraphicFramePr>
        <p:xfrm>
          <a:off x="789781" y="1440287"/>
          <a:ext cx="8326438" cy="4509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Document" r:id="rId5" imgW="5728906" imgH="2013843" progId="Word.Document.12">
                  <p:embed/>
                </p:oleObj>
              </mc:Choice>
              <mc:Fallback>
                <p:oleObj name="Document" r:id="rId5" imgW="5728906" imgH="201384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89781" y="1440287"/>
                        <a:ext cx="8326438" cy="4509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886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1"/>
            <a:ext cx="9906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1" y="1117600"/>
            <a:ext cx="9164320" cy="533400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657281" y="471269"/>
            <a:ext cx="3419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Skema</a:t>
            </a:r>
            <a:r>
              <a:rPr lang="en-US" sz="3600" dirty="0" smtClean="0"/>
              <a:t> </a:t>
            </a:r>
            <a:r>
              <a:rPr lang="en-US" sz="3600" dirty="0" err="1" smtClean="0"/>
              <a:t>Penelitian</a:t>
            </a:r>
            <a:endParaRPr lang="en-US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6296343"/>
              </p:ext>
            </p:extLst>
          </p:nvPr>
        </p:nvGraphicFramePr>
        <p:xfrm>
          <a:off x="665163" y="1233488"/>
          <a:ext cx="8824912" cy="453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Document" r:id="rId5" imgW="5728906" imgH="2944335" progId="Word.Document.12">
                  <p:embed/>
                </p:oleObj>
              </mc:Choice>
              <mc:Fallback>
                <p:oleObj name="Document" r:id="rId5" imgW="5728906" imgH="294433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5163" y="1233488"/>
                        <a:ext cx="8824912" cy="4530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261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4197" y="-26551"/>
            <a:ext cx="9906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1" y="1117600"/>
            <a:ext cx="9164320" cy="533400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657281" y="471269"/>
            <a:ext cx="3419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Skema</a:t>
            </a:r>
            <a:r>
              <a:rPr lang="en-US" sz="3600" dirty="0" smtClean="0"/>
              <a:t> </a:t>
            </a:r>
            <a:r>
              <a:rPr lang="en-US" sz="3600" dirty="0" err="1" smtClean="0"/>
              <a:t>Penelitian</a:t>
            </a:r>
            <a:endParaRPr lang="en-US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2285292"/>
              </p:ext>
            </p:extLst>
          </p:nvPr>
        </p:nvGraphicFramePr>
        <p:xfrm>
          <a:off x="887413" y="1330325"/>
          <a:ext cx="8575675" cy="537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Document" r:id="rId5" imgW="5728906" imgH="3597590" progId="Word.Document.12">
                  <p:embed/>
                </p:oleObj>
              </mc:Choice>
              <mc:Fallback>
                <p:oleObj name="Document" r:id="rId5" imgW="5728906" imgH="359759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87413" y="1330325"/>
                        <a:ext cx="8575675" cy="5375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811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-794" y="-1587"/>
            <a:ext cx="9906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1" y="1117600"/>
            <a:ext cx="9164320" cy="533400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657281" y="471269"/>
            <a:ext cx="3419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Skema</a:t>
            </a:r>
            <a:r>
              <a:rPr lang="en-US" sz="3600" dirty="0" smtClean="0"/>
              <a:t> </a:t>
            </a:r>
            <a:r>
              <a:rPr lang="en-US" sz="3600" dirty="0" err="1" smtClean="0"/>
              <a:t>Penelitian</a:t>
            </a:r>
            <a:endParaRPr lang="en-US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4123928"/>
              </p:ext>
            </p:extLst>
          </p:nvPr>
        </p:nvGraphicFramePr>
        <p:xfrm>
          <a:off x="873125" y="1233488"/>
          <a:ext cx="8243888" cy="554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Document" r:id="rId5" imgW="5728906" imgH="3856802" progId="Word.Document.12">
                  <p:embed/>
                </p:oleObj>
              </mc:Choice>
              <mc:Fallback>
                <p:oleObj name="Document" r:id="rId5" imgW="5728906" imgH="385680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73125" y="1233488"/>
                        <a:ext cx="8243888" cy="5541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707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-794" y="-1587"/>
            <a:ext cx="9906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1" y="1117600"/>
            <a:ext cx="9164320" cy="533400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657281" y="471269"/>
            <a:ext cx="3419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Skema</a:t>
            </a:r>
            <a:r>
              <a:rPr lang="en-US" sz="3600" dirty="0" smtClean="0"/>
              <a:t> </a:t>
            </a:r>
            <a:r>
              <a:rPr lang="en-US" sz="3600" dirty="0" err="1" smtClean="0"/>
              <a:t>Penelitian</a:t>
            </a:r>
            <a:endParaRPr lang="en-US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5044395"/>
              </p:ext>
            </p:extLst>
          </p:nvPr>
        </p:nvGraphicFramePr>
        <p:xfrm>
          <a:off x="914400" y="1357313"/>
          <a:ext cx="8408988" cy="473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Document" r:id="rId5" imgW="5728906" imgH="3241401" progId="Word.Document.12">
                  <p:embed/>
                </p:oleObj>
              </mc:Choice>
              <mc:Fallback>
                <p:oleObj name="Document" r:id="rId5" imgW="5728906" imgH="324140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4400" y="1357313"/>
                        <a:ext cx="8408988" cy="4738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755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-79172" y="-1587"/>
            <a:ext cx="9906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1" y="1117600"/>
            <a:ext cx="9164320" cy="533400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657281" y="471269"/>
            <a:ext cx="3419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Skema</a:t>
            </a:r>
            <a:r>
              <a:rPr lang="en-US" sz="3600" dirty="0" smtClean="0"/>
              <a:t> </a:t>
            </a:r>
            <a:r>
              <a:rPr lang="en-US" sz="3600" dirty="0" err="1" smtClean="0"/>
              <a:t>Penelitian</a:t>
            </a:r>
            <a:endParaRPr lang="en-US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952011"/>
              </p:ext>
            </p:extLst>
          </p:nvPr>
        </p:nvGraphicFramePr>
        <p:xfrm>
          <a:off x="663777" y="1424033"/>
          <a:ext cx="9163051" cy="4113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Document" r:id="rId5" imgW="5728906" imgH="2009517" progId="Word.Document.12">
                  <p:embed/>
                </p:oleObj>
              </mc:Choice>
              <mc:Fallback>
                <p:oleObj name="Document" r:id="rId5" imgW="5728906" imgH="200951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3777" y="1424033"/>
                        <a:ext cx="9163051" cy="41138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492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906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7" y="1306800"/>
            <a:ext cx="8543925" cy="5032375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Cek</a:t>
            </a:r>
            <a:r>
              <a:rPr lang="en-US" sz="3200" dirty="0" smtClean="0"/>
              <a:t> </a:t>
            </a:r>
            <a:r>
              <a:rPr lang="en-US" sz="3200" dirty="0" err="1" smtClean="0"/>
              <a:t>kesesuaian</a:t>
            </a:r>
            <a:r>
              <a:rPr lang="en-US" sz="3200" dirty="0" smtClean="0"/>
              <a:t> </a:t>
            </a:r>
            <a:r>
              <a:rPr lang="en-US" sz="3200" dirty="0" err="1" smtClean="0"/>
              <a:t>judul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masalah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endParaRPr lang="en-US" sz="32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 err="1" smtClean="0"/>
              <a:t>Bila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sesuai</a:t>
            </a:r>
            <a:r>
              <a:rPr lang="en-US" sz="2800" dirty="0" smtClean="0"/>
              <a:t>, </a:t>
            </a:r>
            <a:r>
              <a:rPr lang="en-US" sz="2800" dirty="0" err="1" smtClean="0"/>
              <a:t>berikan</a:t>
            </a:r>
            <a:r>
              <a:rPr lang="en-US" sz="2800" dirty="0" smtClean="0"/>
              <a:t> SARAN </a:t>
            </a:r>
            <a:r>
              <a:rPr lang="en-US" sz="2800" dirty="0" err="1" smtClean="0"/>
              <a:t>perbaikan</a:t>
            </a:r>
            <a:endParaRPr lang="en-US" sz="28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 err="1" smtClean="0"/>
              <a:t>Judul</a:t>
            </a:r>
            <a:r>
              <a:rPr lang="en-US" sz="2800" dirty="0" smtClean="0"/>
              <a:t> </a:t>
            </a:r>
            <a:r>
              <a:rPr lang="en-US" sz="2800" dirty="0" err="1" smtClean="0"/>
              <a:t>sebaiknya</a:t>
            </a:r>
            <a:r>
              <a:rPr lang="en-US" sz="2800" dirty="0" smtClean="0"/>
              <a:t> </a:t>
            </a:r>
            <a:r>
              <a:rPr lang="en-US" sz="2800" dirty="0" err="1" smtClean="0"/>
              <a:t>menggambarkan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/</a:t>
            </a:r>
            <a:r>
              <a:rPr lang="en-US" sz="2800" dirty="0" err="1"/>
              <a:t>f</a:t>
            </a:r>
            <a:r>
              <a:rPr lang="en-US" sz="2800" dirty="0" err="1" smtClean="0"/>
              <a:t>enomena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diteliti</a:t>
            </a:r>
            <a:endParaRPr lang="en-US" sz="2800" dirty="0" smtClean="0"/>
          </a:p>
          <a:p>
            <a:pPr marL="228600" lvl="1">
              <a:spcBef>
                <a:spcPts val="1000"/>
              </a:spcBef>
            </a:pPr>
            <a:r>
              <a:rPr lang="en-US" sz="2800" dirty="0" err="1" smtClean="0"/>
              <a:t>Cek</a:t>
            </a:r>
            <a:r>
              <a:rPr lang="en-US" sz="2800" dirty="0" smtClean="0"/>
              <a:t> </a:t>
            </a:r>
            <a:r>
              <a:rPr lang="en-US" sz="2800" dirty="0" err="1" smtClean="0"/>
              <a:t>apakah</a:t>
            </a:r>
            <a:r>
              <a:rPr lang="en-US" sz="2800" dirty="0" smtClean="0"/>
              <a:t> </a:t>
            </a:r>
            <a:r>
              <a:rPr lang="en-US" sz="2800" dirty="0" err="1" smtClean="0"/>
              <a:t>judul</a:t>
            </a:r>
            <a:r>
              <a:rPr lang="en-US" sz="2800" dirty="0" smtClean="0"/>
              <a:t> </a:t>
            </a:r>
            <a:r>
              <a:rPr lang="en-US" sz="2800" dirty="0" err="1" smtClean="0"/>
              <a:t>terlalu</a:t>
            </a:r>
            <a:r>
              <a:rPr lang="en-US" sz="2800" dirty="0" smtClean="0"/>
              <a:t> </a:t>
            </a:r>
            <a:r>
              <a:rPr lang="en-US" sz="2800" dirty="0" err="1" smtClean="0"/>
              <a:t>panjang</a:t>
            </a:r>
            <a:endParaRPr lang="en-US" sz="28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 err="1" smtClean="0"/>
              <a:t>Bila</a:t>
            </a:r>
            <a:r>
              <a:rPr lang="en-US" sz="2800" dirty="0" smtClean="0"/>
              <a:t> &gt; 15 kata, </a:t>
            </a:r>
            <a:r>
              <a:rPr lang="en-US" sz="2800" dirty="0" err="1" smtClean="0"/>
              <a:t>berikan</a:t>
            </a:r>
            <a:r>
              <a:rPr lang="en-US" sz="2800" dirty="0" smtClean="0"/>
              <a:t> SARAN </a:t>
            </a:r>
            <a:r>
              <a:rPr lang="en-US" sz="2800" dirty="0" err="1" smtClean="0"/>
              <a:t>perbaikan</a:t>
            </a:r>
            <a:endParaRPr lang="en-US" sz="28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 err="1" smtClean="0"/>
              <a:t>Misalnya</a:t>
            </a:r>
            <a:r>
              <a:rPr lang="en-US" sz="2800" dirty="0" smtClean="0"/>
              <a:t>,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/>
              <a:t>judul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perlu</a:t>
            </a:r>
            <a:r>
              <a:rPr lang="en-US" sz="2800" dirty="0"/>
              <a:t> </a:t>
            </a:r>
            <a:r>
              <a:rPr lang="en-US" sz="2800" dirty="0" err="1" smtClean="0"/>
              <a:t>dicantumkan</a:t>
            </a:r>
            <a:r>
              <a:rPr lang="en-US" sz="2800" dirty="0" smtClean="0"/>
              <a:t> </a:t>
            </a:r>
            <a:r>
              <a:rPr lang="en-US" sz="2800" dirty="0" err="1" smtClean="0"/>
              <a:t>kode</a:t>
            </a:r>
            <a:r>
              <a:rPr lang="en-US" sz="2800" dirty="0" smtClean="0"/>
              <a:t> </a:t>
            </a:r>
            <a:r>
              <a:rPr lang="en-US" sz="2800" dirty="0" err="1"/>
              <a:t>mata</a:t>
            </a:r>
            <a:r>
              <a:rPr lang="en-US" sz="2800" dirty="0"/>
              <a:t> </a:t>
            </a:r>
            <a:r>
              <a:rPr lang="en-US" sz="2800" dirty="0" err="1"/>
              <a:t>kuliah</a:t>
            </a:r>
            <a:r>
              <a:rPr lang="en-US" sz="2800" dirty="0"/>
              <a:t>, </a:t>
            </a:r>
            <a:r>
              <a:rPr lang="en-US" sz="2800" dirty="0" err="1"/>
              <a:t>nama</a:t>
            </a:r>
            <a:r>
              <a:rPr lang="en-US" sz="2800" dirty="0"/>
              <a:t> </a:t>
            </a:r>
            <a:r>
              <a:rPr lang="en-US" sz="2800" dirty="0" err="1"/>
              <a:t>pokjar</a:t>
            </a:r>
            <a:r>
              <a:rPr lang="en-US" sz="2800" dirty="0"/>
              <a:t>, </a:t>
            </a:r>
            <a:r>
              <a:rPr lang="en-US" sz="2800" dirty="0" err="1"/>
              <a:t>nama</a:t>
            </a:r>
            <a:r>
              <a:rPr lang="en-US" sz="2800" dirty="0"/>
              <a:t> </a:t>
            </a:r>
            <a:r>
              <a:rPr lang="en-US" sz="2800" dirty="0" err="1"/>
              <a:t>kota</a:t>
            </a:r>
            <a:r>
              <a:rPr lang="en-US" sz="2800" dirty="0"/>
              <a:t>, </a:t>
            </a:r>
            <a:r>
              <a:rPr lang="en-US" sz="2800" dirty="0" err="1"/>
              <a:t>nama</a:t>
            </a:r>
            <a:r>
              <a:rPr lang="en-US" sz="2800" dirty="0"/>
              <a:t> UPBJJ, </a:t>
            </a:r>
            <a:r>
              <a:rPr lang="en-US" sz="2800" dirty="0" err="1"/>
              <a:t>masa</a:t>
            </a:r>
            <a:r>
              <a:rPr lang="en-US" sz="2800" dirty="0"/>
              <a:t> </a:t>
            </a:r>
            <a:r>
              <a:rPr lang="en-US" sz="2800" dirty="0" err="1"/>
              <a:t>registrasi</a:t>
            </a:r>
            <a:endParaRPr lang="en-US" sz="2800" dirty="0"/>
          </a:p>
          <a:p>
            <a:pPr marL="457200" lvl="1" indent="0">
              <a:buNone/>
            </a:pPr>
            <a:endParaRPr lang="en-US" sz="2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605587" y="584776"/>
            <a:ext cx="5203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Kesesuaian</a:t>
            </a:r>
            <a:r>
              <a:rPr lang="en-US" sz="3200" dirty="0" smtClean="0"/>
              <a:t> </a:t>
            </a:r>
            <a:r>
              <a:rPr lang="en-US" sz="3200" dirty="0" err="1" smtClean="0"/>
              <a:t>Judul</a:t>
            </a:r>
            <a:endParaRPr lang="en-US" sz="3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8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906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7" y="1306800"/>
            <a:ext cx="8543925" cy="5032375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Cek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menggambarkan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u="sng" dirty="0" smtClean="0"/>
              <a:t>What</a:t>
            </a:r>
            <a:r>
              <a:rPr lang="en-US" dirty="0" smtClean="0"/>
              <a:t>,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diteliti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u="sng" dirty="0" smtClean="0"/>
              <a:t>Why</a:t>
            </a:r>
            <a:r>
              <a:rPr lang="en-US" dirty="0" smtClean="0"/>
              <a:t>, </a:t>
            </a:r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/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diteliti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gap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(</a:t>
            </a:r>
            <a:r>
              <a:rPr lang="en-US" dirty="0" err="1" smtClean="0"/>
              <a:t>seharusnya</a:t>
            </a:r>
            <a:r>
              <a:rPr lang="en-US" dirty="0" smtClean="0"/>
              <a:t>)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praktek</a:t>
            </a:r>
            <a:r>
              <a:rPr lang="en-US" dirty="0" smtClean="0"/>
              <a:t> (yang </a:t>
            </a:r>
            <a:r>
              <a:rPr lang="en-US" dirty="0" err="1" smtClean="0"/>
              <a:t>terjadi</a:t>
            </a:r>
            <a:r>
              <a:rPr lang="en-US" dirty="0" smtClean="0"/>
              <a:t>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ketidak</a:t>
            </a:r>
            <a:r>
              <a:rPr lang="en-US" dirty="0" smtClean="0"/>
              <a:t> </a:t>
            </a:r>
            <a:r>
              <a:rPr lang="en-US" dirty="0" err="1" smtClean="0"/>
              <a:t>konsistenan</a:t>
            </a:r>
            <a:r>
              <a:rPr lang="en-US" dirty="0" smtClean="0"/>
              <a:t> </a:t>
            </a:r>
            <a:r>
              <a:rPr lang="en-US" dirty="0" err="1" smtClean="0"/>
              <a:t>temuan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literatur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memetakan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yang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model/</a:t>
            </a:r>
            <a:r>
              <a:rPr lang="en-US" dirty="0" err="1" smtClean="0"/>
              <a:t>metode</a:t>
            </a:r>
            <a:r>
              <a:rPr lang="en-US" dirty="0" smtClean="0"/>
              <a:t>/</a:t>
            </a:r>
            <a:r>
              <a:rPr lang="en-US" dirty="0" err="1" smtClean="0"/>
              <a:t>instrumen</a:t>
            </a:r>
            <a:r>
              <a:rPr lang="en-US" dirty="0" smtClean="0"/>
              <a:t> yang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efektifnya</a:t>
            </a:r>
            <a:r>
              <a:rPr lang="en-US" dirty="0" smtClean="0"/>
              <a:t> model/</a:t>
            </a:r>
            <a:r>
              <a:rPr lang="en-US" dirty="0" err="1" smtClean="0"/>
              <a:t>metode</a:t>
            </a:r>
            <a:r>
              <a:rPr lang="en-US" dirty="0" smtClean="0"/>
              <a:t>/</a:t>
            </a:r>
            <a:r>
              <a:rPr lang="en-US" dirty="0" err="1" smtClean="0"/>
              <a:t>instrumen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err="1" smtClean="0"/>
              <a:t>dst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u="sng" dirty="0" smtClean="0"/>
              <a:t>Where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di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mana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u="sng" dirty="0" smtClean="0"/>
              <a:t>When</a:t>
            </a:r>
            <a:r>
              <a:rPr lang="en-US" dirty="0" smtClean="0"/>
              <a:t>, </a:t>
            </a:r>
            <a:r>
              <a:rPr lang="en-US" dirty="0" err="1" smtClean="0"/>
              <a:t>kapan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u="sng" dirty="0" smtClean="0"/>
              <a:t>How</a:t>
            </a:r>
            <a:r>
              <a:rPr lang="en-US" dirty="0" smtClean="0"/>
              <a:t>,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menjawab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605586" y="584776"/>
            <a:ext cx="6335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Kesesuaian</a:t>
            </a:r>
            <a:r>
              <a:rPr lang="en-US" sz="3200" dirty="0" smtClean="0"/>
              <a:t> </a:t>
            </a:r>
            <a:r>
              <a:rPr lang="en-US" sz="3200" dirty="0" err="1" smtClean="0"/>
              <a:t>Latar</a:t>
            </a:r>
            <a:r>
              <a:rPr lang="en-US" sz="3200" dirty="0" smtClean="0"/>
              <a:t> </a:t>
            </a:r>
            <a:r>
              <a:rPr lang="en-US" sz="3200" dirty="0" err="1" smtClean="0"/>
              <a:t>Belakang</a:t>
            </a:r>
            <a:r>
              <a:rPr lang="en-US" sz="3200" dirty="0" smtClean="0"/>
              <a:t> </a:t>
            </a:r>
            <a:r>
              <a:rPr lang="en-US" sz="3200" dirty="0" err="1" smtClean="0"/>
              <a:t>Masalah</a:t>
            </a:r>
            <a:endParaRPr lang="en-US" sz="3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74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906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7" y="1306800"/>
            <a:ext cx="8543925" cy="5032375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Cek</a:t>
            </a:r>
            <a:r>
              <a:rPr lang="en-US" sz="3200" dirty="0" smtClean="0"/>
              <a:t> </a:t>
            </a:r>
            <a:r>
              <a:rPr lang="en-US" sz="3200" dirty="0" err="1" smtClean="0"/>
              <a:t>apakah</a:t>
            </a:r>
            <a:endParaRPr lang="en-US" sz="32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 err="1" smtClean="0"/>
              <a:t>Pustaka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direview</a:t>
            </a:r>
            <a:r>
              <a:rPr lang="en-US" sz="2800" dirty="0" smtClean="0"/>
              <a:t> </a:t>
            </a:r>
            <a:r>
              <a:rPr lang="en-US" sz="2800" dirty="0" err="1" smtClean="0"/>
              <a:t>relevan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topik</a:t>
            </a:r>
            <a:r>
              <a:rPr lang="en-US" sz="2800" dirty="0" smtClean="0"/>
              <a:t>/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endParaRPr lang="en-US" sz="28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 err="1" smtClean="0"/>
              <a:t>Peneliti</a:t>
            </a:r>
            <a:r>
              <a:rPr lang="en-US" sz="2800" dirty="0" smtClean="0"/>
              <a:t> </a:t>
            </a:r>
            <a:r>
              <a:rPr lang="en-US" sz="2800" dirty="0" err="1" smtClean="0"/>
              <a:t>selalu</a:t>
            </a:r>
            <a:r>
              <a:rPr lang="en-US" sz="2800" dirty="0" smtClean="0"/>
              <a:t> </a:t>
            </a:r>
            <a:r>
              <a:rPr lang="en-US" sz="2800" dirty="0" err="1" smtClean="0"/>
              <a:t>menyebutkan</a:t>
            </a:r>
            <a:r>
              <a:rPr lang="en-US" sz="2800" dirty="0" smtClean="0"/>
              <a:t> </a:t>
            </a:r>
            <a:r>
              <a:rPr lang="en-US" sz="2800" dirty="0" err="1" smtClean="0"/>
              <a:t>sumber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dikutip</a:t>
            </a:r>
            <a:r>
              <a:rPr lang="en-US" sz="2800" dirty="0" smtClean="0"/>
              <a:t> </a:t>
            </a:r>
            <a:r>
              <a:rPr lang="en-US" sz="2800" dirty="0" err="1" smtClean="0"/>
              <a:t>supaya</a:t>
            </a:r>
            <a:r>
              <a:rPr lang="en-US" sz="2800" dirty="0" smtClean="0"/>
              <a:t> proposal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terindikasi</a:t>
            </a:r>
            <a:r>
              <a:rPr lang="en-US" sz="2800" dirty="0" smtClean="0"/>
              <a:t> </a:t>
            </a:r>
            <a:r>
              <a:rPr lang="en-US" sz="2800" dirty="0" err="1" smtClean="0"/>
              <a:t>mengandung</a:t>
            </a:r>
            <a:r>
              <a:rPr lang="en-US" sz="2800" dirty="0" smtClean="0"/>
              <a:t> </a:t>
            </a:r>
            <a:r>
              <a:rPr lang="en-US" sz="2800" dirty="0" err="1" smtClean="0"/>
              <a:t>unsur</a:t>
            </a:r>
            <a:r>
              <a:rPr lang="en-US" sz="2800" dirty="0" smtClean="0"/>
              <a:t> </a:t>
            </a:r>
            <a:r>
              <a:rPr lang="en-US" sz="2800" dirty="0" err="1" smtClean="0"/>
              <a:t>plagiat</a:t>
            </a:r>
            <a:endParaRPr lang="en-US" sz="28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 smtClean="0"/>
              <a:t>Cara </a:t>
            </a:r>
            <a:r>
              <a:rPr lang="en-US" sz="2800" dirty="0" err="1" smtClean="0"/>
              <a:t>sitasi</a:t>
            </a:r>
            <a:r>
              <a:rPr lang="en-US" sz="2800" dirty="0" smtClean="0"/>
              <a:t> </a:t>
            </a:r>
            <a:r>
              <a:rPr lang="en-US" sz="2800" dirty="0" err="1" smtClean="0"/>
              <a:t>sudah</a:t>
            </a:r>
            <a:r>
              <a:rPr lang="en-US" sz="2800" dirty="0" smtClean="0"/>
              <a:t> </a:t>
            </a:r>
            <a:r>
              <a:rPr lang="en-US" sz="2800" dirty="0" err="1" smtClean="0"/>
              <a:t>benar</a:t>
            </a:r>
            <a:r>
              <a:rPr lang="en-US" sz="2800" dirty="0" smtClean="0"/>
              <a:t> (</a:t>
            </a:r>
            <a:r>
              <a:rPr lang="en-US" sz="2800" dirty="0" err="1" smtClean="0"/>
              <a:t>sesuai</a:t>
            </a:r>
            <a:r>
              <a:rPr lang="en-US" sz="2800" dirty="0" smtClean="0"/>
              <a:t> APA </a:t>
            </a:r>
            <a:r>
              <a:rPr lang="en-US" sz="2800" dirty="0" err="1" smtClean="0"/>
              <a:t>Edisi</a:t>
            </a:r>
            <a:r>
              <a:rPr lang="en-US" sz="2800" dirty="0" smtClean="0"/>
              <a:t> 5 </a:t>
            </a:r>
            <a:r>
              <a:rPr lang="en-US" sz="2800" dirty="0" err="1" smtClean="0"/>
              <a:t>atau</a:t>
            </a:r>
            <a:r>
              <a:rPr lang="en-US" sz="2800" dirty="0" smtClean="0"/>
              <a:t> 6)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 err="1" smtClean="0"/>
              <a:t>Pustaka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dikutip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pustaka</a:t>
            </a:r>
            <a:r>
              <a:rPr lang="en-US" sz="2800" dirty="0" smtClean="0"/>
              <a:t> (</a:t>
            </a:r>
            <a:r>
              <a:rPr lang="en-US" sz="2800" dirty="0" err="1" smtClean="0"/>
              <a:t>terutama</a:t>
            </a:r>
            <a:r>
              <a:rPr lang="en-US" sz="2800" dirty="0" smtClean="0"/>
              <a:t> </a:t>
            </a:r>
            <a:r>
              <a:rPr lang="en-US" sz="2800" dirty="0" err="1" smtClean="0"/>
              <a:t>jurnal</a:t>
            </a:r>
            <a:r>
              <a:rPr lang="en-US" sz="2800" dirty="0" smtClean="0"/>
              <a:t>) yang </a:t>
            </a:r>
            <a:r>
              <a:rPr lang="en-US" sz="2800" dirty="0" err="1" smtClean="0"/>
              <a:t>mutakhir</a:t>
            </a:r>
            <a:r>
              <a:rPr lang="en-US" sz="2800" dirty="0" smtClean="0"/>
              <a:t> (5-10 </a:t>
            </a:r>
            <a:r>
              <a:rPr lang="en-US" sz="2800" dirty="0" err="1" smtClean="0"/>
              <a:t>tahun</a:t>
            </a:r>
            <a:r>
              <a:rPr lang="en-US" sz="2800" dirty="0" smtClean="0"/>
              <a:t> </a:t>
            </a:r>
            <a:r>
              <a:rPr lang="en-US" sz="2800" dirty="0" err="1" smtClean="0"/>
              <a:t>terakhir</a:t>
            </a:r>
            <a:r>
              <a:rPr lang="en-US" sz="2800" dirty="0" smtClean="0"/>
              <a:t>)</a:t>
            </a:r>
          </a:p>
          <a:p>
            <a:pPr marL="457200" lvl="1" indent="0">
              <a:buNone/>
            </a:pPr>
            <a:endParaRPr lang="en-US" sz="2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605586" y="584776"/>
            <a:ext cx="6335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Kesesuaian</a:t>
            </a:r>
            <a:r>
              <a:rPr lang="en-US" sz="3200" dirty="0" smtClean="0"/>
              <a:t> </a:t>
            </a:r>
            <a:r>
              <a:rPr lang="en-US" sz="3200" dirty="0" err="1" smtClean="0"/>
              <a:t>Kajian</a:t>
            </a:r>
            <a:r>
              <a:rPr lang="en-US" sz="3200" dirty="0" smtClean="0"/>
              <a:t> </a:t>
            </a:r>
            <a:r>
              <a:rPr lang="en-US" sz="3200" dirty="0" err="1" smtClean="0"/>
              <a:t>Pustaka</a:t>
            </a:r>
            <a:endParaRPr lang="en-US" sz="3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11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906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45" y="1340048"/>
            <a:ext cx="8993688" cy="5032375"/>
          </a:xfrm>
        </p:spPr>
        <p:txBody>
          <a:bodyPr/>
          <a:lstStyle/>
          <a:p>
            <a:r>
              <a:rPr lang="en-US" dirty="0" err="1"/>
              <a:t>Melakukan</a:t>
            </a:r>
            <a:r>
              <a:rPr lang="en-US" dirty="0"/>
              <a:t> Desk Evaluation</a:t>
            </a:r>
          </a:p>
          <a:p>
            <a:pPr lvl="1"/>
            <a:r>
              <a:rPr lang="en-US" dirty="0" err="1" smtClean="0"/>
              <a:t>Mereview</a:t>
            </a:r>
            <a:r>
              <a:rPr lang="en-US" dirty="0" smtClean="0"/>
              <a:t> </a:t>
            </a:r>
            <a:r>
              <a:rPr lang="en-US" dirty="0" err="1" smtClean="0"/>
              <a:t>kelayakan</a:t>
            </a:r>
            <a:r>
              <a:rPr lang="en-US" dirty="0" smtClean="0"/>
              <a:t> proposal (</a:t>
            </a:r>
            <a:r>
              <a:rPr lang="en-US" dirty="0" err="1" smtClean="0"/>
              <a:t>substansi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masukan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perbaikan</a:t>
            </a:r>
            <a:endParaRPr lang="en-US" dirty="0" smtClean="0"/>
          </a:p>
          <a:p>
            <a:pPr lvl="1"/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(lulus ≥ 400), </a:t>
            </a:r>
            <a:r>
              <a:rPr lang="en-US" dirty="0" err="1" smtClean="0"/>
              <a:t>menggunakan</a:t>
            </a:r>
            <a:r>
              <a:rPr lang="en-US" dirty="0" smtClean="0"/>
              <a:t> form yang </a:t>
            </a:r>
            <a:r>
              <a:rPr lang="en-US" dirty="0" err="1" smtClean="0"/>
              <a:t>tersedia</a:t>
            </a:r>
            <a:r>
              <a:rPr lang="en-US" dirty="0" smtClean="0"/>
              <a:t> di SIMPEN</a:t>
            </a:r>
          </a:p>
          <a:p>
            <a:r>
              <a:rPr lang="en-US" dirty="0" err="1" smtClean="0"/>
              <a:t>Mengupload</a:t>
            </a:r>
            <a:r>
              <a:rPr lang="en-US" dirty="0" smtClean="0"/>
              <a:t> proposal </a:t>
            </a:r>
            <a:r>
              <a:rPr lang="en-US" dirty="0" err="1" smtClean="0"/>
              <a:t>hasil</a:t>
            </a:r>
            <a:r>
              <a:rPr lang="en-US" dirty="0" smtClean="0"/>
              <a:t> review paling </a:t>
            </a:r>
            <a:r>
              <a:rPr lang="en-US" dirty="0" err="1" smtClean="0"/>
              <a:t>lambat</a:t>
            </a:r>
            <a:r>
              <a:rPr lang="en-US" dirty="0" smtClean="0"/>
              <a:t> </a:t>
            </a:r>
            <a:r>
              <a:rPr lang="en-US" u="sng" dirty="0" smtClean="0"/>
              <a:t>2 </a:t>
            </a:r>
            <a:r>
              <a:rPr lang="en-US" u="sng" dirty="0" err="1" smtClean="0"/>
              <a:t>hari</a:t>
            </a:r>
            <a:r>
              <a:rPr lang="en-US" u="sng" dirty="0" smtClean="0"/>
              <a:t> </a:t>
            </a:r>
            <a:r>
              <a:rPr lang="en-US" u="sng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r>
              <a:rPr lang="en-US" dirty="0" smtClean="0"/>
              <a:t> proposal </a:t>
            </a:r>
            <a:r>
              <a:rPr lang="en-US" dirty="0" err="1" smtClean="0"/>
              <a:t>penelitian</a:t>
            </a:r>
            <a:endParaRPr lang="en-US" dirty="0" smtClean="0"/>
          </a:p>
          <a:p>
            <a:r>
              <a:rPr lang="en-US" dirty="0" err="1" smtClean="0"/>
              <a:t>Mengisikan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yang </a:t>
            </a:r>
            <a:r>
              <a:rPr lang="en-US" dirty="0" err="1" smtClean="0"/>
              <a:t>disetujui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SIMPEN</a:t>
            </a:r>
          </a:p>
          <a:p>
            <a:r>
              <a:rPr lang="en-US" dirty="0" err="1" smtClean="0"/>
              <a:t>Menilai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r>
              <a:rPr lang="en-US" dirty="0" smtClean="0"/>
              <a:t> proposal </a:t>
            </a:r>
            <a:r>
              <a:rPr lang="en-US" dirty="0" err="1" smtClean="0"/>
              <a:t>penelitian</a:t>
            </a:r>
            <a:endParaRPr lang="en-US" dirty="0" smtClean="0"/>
          </a:p>
          <a:p>
            <a:r>
              <a:rPr lang="en-US" dirty="0" err="1" smtClean="0"/>
              <a:t>Mengisikan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SIMPEN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jadwal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480153" y="620425"/>
            <a:ext cx="6375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Tugas</a:t>
            </a:r>
            <a:r>
              <a:rPr lang="en-US" sz="3200" dirty="0" smtClean="0"/>
              <a:t> </a:t>
            </a:r>
            <a:r>
              <a:rPr lang="en-US" sz="3200" dirty="0" err="1" smtClean="0"/>
              <a:t>Penelaah</a:t>
            </a:r>
            <a:r>
              <a:rPr lang="en-US" sz="3200" dirty="0" smtClean="0"/>
              <a:t> Proposal </a:t>
            </a:r>
            <a:r>
              <a:rPr lang="en-US" sz="3200" dirty="0" err="1" smtClean="0"/>
              <a:t>Penelitian</a:t>
            </a:r>
            <a:endParaRPr lang="en-US" sz="3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2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906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7" y="1205200"/>
            <a:ext cx="8543925" cy="5032375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Cek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tidaknya</a:t>
            </a:r>
            <a:r>
              <a:rPr lang="en-US" dirty="0" smtClean="0"/>
              <a:t> </a:t>
            </a:r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 smtClean="0"/>
              <a:t>subjek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, sampling, </a:t>
            </a:r>
            <a:r>
              <a:rPr lang="en-US" dirty="0" err="1" smtClean="0">
                <a:solidFill>
                  <a:srgbClr val="0070C0"/>
                </a:solidFill>
              </a:rPr>
              <a:t>variabel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, </a:t>
            </a:r>
            <a:r>
              <a:rPr lang="en-US" dirty="0" err="1" smtClean="0"/>
              <a:t>instrumen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,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data</a:t>
            </a:r>
          </a:p>
          <a:p>
            <a:r>
              <a:rPr lang="en-US" dirty="0" err="1" smtClean="0"/>
              <a:t>Cek</a:t>
            </a:r>
            <a:r>
              <a:rPr lang="en-US" dirty="0" smtClean="0"/>
              <a:t> </a:t>
            </a:r>
            <a:r>
              <a:rPr lang="en-US" dirty="0" err="1"/>
              <a:t>kesesuaian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/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/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kuantitatif</a:t>
            </a:r>
            <a:endParaRPr lang="en-US" sz="2400" dirty="0"/>
          </a:p>
          <a:p>
            <a:pPr lvl="3">
              <a:buFont typeface="Wingdings" panose="05000000000000000000" pitchFamily="2" charset="2"/>
              <a:buChar char="v"/>
            </a:pPr>
            <a:r>
              <a:rPr lang="en-US" sz="2000" dirty="0" err="1"/>
              <a:t>Deskriptif</a:t>
            </a:r>
            <a:r>
              <a:rPr lang="en-US" sz="2000" dirty="0"/>
              <a:t>, </a:t>
            </a:r>
            <a:r>
              <a:rPr lang="en-US" sz="2000" dirty="0" err="1"/>
              <a:t>korelasi</a:t>
            </a:r>
            <a:r>
              <a:rPr lang="en-US" sz="2000" dirty="0"/>
              <a:t>, </a:t>
            </a:r>
            <a:r>
              <a:rPr lang="en-US" sz="2000" dirty="0" err="1"/>
              <a:t>regresi</a:t>
            </a:r>
            <a:r>
              <a:rPr lang="en-US" sz="2000" dirty="0"/>
              <a:t>, </a:t>
            </a:r>
            <a:r>
              <a:rPr lang="en-US" sz="2000" dirty="0" err="1"/>
              <a:t>eksperimen</a:t>
            </a:r>
            <a:r>
              <a:rPr lang="en-US" sz="2000" dirty="0"/>
              <a:t> (2 </a:t>
            </a:r>
            <a:r>
              <a:rPr lang="en-US" sz="2000" dirty="0" err="1"/>
              <a:t>kelompok</a:t>
            </a:r>
            <a:r>
              <a:rPr lang="en-US" sz="2000" dirty="0"/>
              <a:t>, &gt; 2 </a:t>
            </a:r>
            <a:r>
              <a:rPr lang="en-US" sz="2000" dirty="0" err="1"/>
              <a:t>kelompok</a:t>
            </a:r>
            <a:r>
              <a:rPr lang="en-US" sz="2000" dirty="0"/>
              <a:t>)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n-US" sz="2000" dirty="0" err="1"/>
              <a:t>Pengujian</a:t>
            </a:r>
            <a:r>
              <a:rPr lang="en-US" sz="2000" dirty="0"/>
              <a:t> </a:t>
            </a:r>
            <a:r>
              <a:rPr lang="en-US" sz="2000" dirty="0" err="1" smtClean="0"/>
              <a:t>instrumen</a:t>
            </a:r>
            <a:r>
              <a:rPr lang="en-US" sz="2000" dirty="0" smtClean="0"/>
              <a:t>?</a:t>
            </a:r>
            <a:endParaRPr lang="en-US" sz="20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kualitiatif</a:t>
            </a:r>
            <a:endParaRPr lang="en-US" sz="2400" dirty="0"/>
          </a:p>
          <a:p>
            <a:pPr lvl="3">
              <a:buFont typeface="Wingdings" panose="05000000000000000000" pitchFamily="2" charset="2"/>
              <a:buChar char="v"/>
            </a:pPr>
            <a:r>
              <a:rPr lang="en-US" sz="2000" dirty="0" err="1"/>
              <a:t>Apakah</a:t>
            </a:r>
            <a:r>
              <a:rPr lang="en-US" sz="2000" dirty="0"/>
              <a:t> </a:t>
            </a:r>
            <a:r>
              <a:rPr lang="en-US" sz="2000" dirty="0" err="1"/>
              <a:t>pendekatan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en-US" sz="2000" dirty="0"/>
              <a:t> yang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en-US" sz="2000" dirty="0" err="1"/>
              <a:t>tepat</a:t>
            </a:r>
            <a:r>
              <a:rPr lang="en-US" sz="2000" dirty="0"/>
              <a:t> (content analysis, </a:t>
            </a:r>
            <a:r>
              <a:rPr lang="en-US" sz="2000" dirty="0" err="1"/>
              <a:t>etnografis</a:t>
            </a:r>
            <a:r>
              <a:rPr lang="en-US" sz="2000" dirty="0"/>
              <a:t>, </a:t>
            </a:r>
            <a:r>
              <a:rPr lang="en-US" sz="2000" dirty="0" err="1"/>
              <a:t>fenomenologis</a:t>
            </a:r>
            <a:r>
              <a:rPr lang="en-US" sz="2000" dirty="0"/>
              <a:t>, </a:t>
            </a:r>
            <a:r>
              <a:rPr lang="en-US" sz="2000" dirty="0" err="1"/>
              <a:t>dst</a:t>
            </a:r>
            <a:endParaRPr lang="en-US" sz="20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400" dirty="0" err="1"/>
              <a:t>Bila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sesuai</a:t>
            </a:r>
            <a:r>
              <a:rPr lang="en-US" sz="2400" dirty="0"/>
              <a:t>, </a:t>
            </a:r>
            <a:r>
              <a:rPr lang="en-US" sz="2400" dirty="0" err="1"/>
              <a:t>berikan</a:t>
            </a:r>
            <a:r>
              <a:rPr lang="en-US" sz="2400" dirty="0"/>
              <a:t> SARAN </a:t>
            </a:r>
            <a:r>
              <a:rPr lang="en-US" sz="2400" dirty="0" err="1"/>
              <a:t>perbaikan</a:t>
            </a:r>
            <a:endParaRPr lang="en-US" sz="2400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05587" y="584776"/>
            <a:ext cx="5203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Kesesuaian</a:t>
            </a:r>
            <a:r>
              <a:rPr lang="en-US" sz="3200" dirty="0" smtClean="0"/>
              <a:t> </a:t>
            </a:r>
            <a:r>
              <a:rPr lang="en-US" sz="3200" dirty="0" err="1" smtClean="0"/>
              <a:t>Metode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endParaRPr lang="en-US" sz="3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9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906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7" y="1205200"/>
            <a:ext cx="8543925" cy="5032375"/>
          </a:xfrm>
        </p:spPr>
        <p:txBody>
          <a:bodyPr>
            <a:normAutofit/>
          </a:bodyPr>
          <a:lstStyle/>
          <a:p>
            <a:r>
              <a:rPr lang="en-US" sz="2600" dirty="0" err="1" smtClean="0"/>
              <a:t>Cek</a:t>
            </a:r>
            <a:r>
              <a:rPr lang="en-US" sz="2600" dirty="0" smtClean="0"/>
              <a:t> </a:t>
            </a:r>
            <a:r>
              <a:rPr lang="en-US" sz="2600" dirty="0" err="1" smtClean="0"/>
              <a:t>layak</a:t>
            </a:r>
            <a:r>
              <a:rPr lang="en-US" sz="2600" dirty="0" smtClean="0"/>
              <a:t> </a:t>
            </a:r>
            <a:r>
              <a:rPr lang="en-US" sz="2600" dirty="0" err="1" smtClean="0"/>
              <a:t>tidaknya</a:t>
            </a:r>
            <a:r>
              <a:rPr lang="en-US" sz="2600" dirty="0" smtClean="0"/>
              <a:t> </a:t>
            </a:r>
            <a:r>
              <a:rPr lang="en-US" sz="2600" dirty="0" err="1" smtClean="0"/>
              <a:t>anggaran</a:t>
            </a:r>
            <a:r>
              <a:rPr lang="en-US" sz="2600" dirty="0" smtClean="0"/>
              <a:t> </a:t>
            </a:r>
            <a:r>
              <a:rPr lang="en-US" sz="2600" dirty="0" err="1" smtClean="0"/>
              <a:t>penelitian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diajukan</a:t>
            </a:r>
            <a:endParaRPr lang="en-US" sz="26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 smtClean="0"/>
              <a:t>Periksa</a:t>
            </a:r>
            <a:r>
              <a:rPr lang="en-US" dirty="0" smtClean="0"/>
              <a:t> </a:t>
            </a:r>
            <a:r>
              <a:rPr lang="en-US" dirty="0" err="1" smtClean="0"/>
              <a:t>kesesuaian</a:t>
            </a:r>
            <a:r>
              <a:rPr lang="en-US" dirty="0" smtClean="0"/>
              <a:t> </a:t>
            </a:r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UT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 smtClean="0"/>
              <a:t>Periksa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 smtClean="0"/>
              <a:t>peralatan</a:t>
            </a:r>
            <a:r>
              <a:rPr lang="en-US" dirty="0" smtClean="0"/>
              <a:t> </a:t>
            </a:r>
            <a:r>
              <a:rPr lang="en-US" dirty="0" err="1" smtClean="0"/>
              <a:t>pendukung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yang &gt; Rp.300.000,-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, </a:t>
            </a:r>
            <a:r>
              <a:rPr lang="en-US" dirty="0" err="1" smtClean="0"/>
              <a:t>beri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dilaporkan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LPPM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 smtClean="0"/>
              <a:t>Periksa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perjadin</a:t>
            </a:r>
            <a:r>
              <a:rPr lang="en-US" dirty="0" smtClean="0"/>
              <a:t> yang </a:t>
            </a:r>
            <a:r>
              <a:rPr lang="en-US" dirty="0" err="1" smtClean="0"/>
              <a:t>diusulkan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err="1" smtClean="0"/>
              <a:t>Untuk</a:t>
            </a:r>
            <a:r>
              <a:rPr lang="en-US" dirty="0" smtClean="0"/>
              <a:t> survey, </a:t>
            </a:r>
            <a:r>
              <a:rPr lang="en-US" dirty="0" err="1" smtClean="0"/>
              <a:t>ujicoba</a:t>
            </a:r>
            <a:r>
              <a:rPr lang="en-US" dirty="0" smtClean="0"/>
              <a:t>, </a:t>
            </a:r>
            <a:r>
              <a:rPr lang="en-US" dirty="0" err="1" smtClean="0"/>
              <a:t>dst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 smtClean="0"/>
              <a:t>Periksa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komponen</a:t>
            </a:r>
            <a:r>
              <a:rPr lang="en-US" dirty="0" smtClean="0"/>
              <a:t> lain-lain TIDAK ADA </a:t>
            </a:r>
            <a:r>
              <a:rPr lang="en-US" dirty="0" err="1" smtClean="0"/>
              <a:t>biaya</a:t>
            </a:r>
            <a:r>
              <a:rPr lang="en-US" dirty="0" smtClean="0"/>
              <a:t> seminar/</a:t>
            </a:r>
            <a:r>
              <a:rPr lang="en-US" dirty="0" err="1" smtClean="0"/>
              <a:t>publikasi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, </a:t>
            </a:r>
            <a:r>
              <a:rPr lang="en-US" dirty="0" err="1" smtClean="0"/>
              <a:t>coret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di </a:t>
            </a:r>
            <a:r>
              <a:rPr lang="en-US" dirty="0" err="1" smtClean="0"/>
              <a:t>luar</a:t>
            </a:r>
            <a:r>
              <a:rPr lang="en-US" dirty="0" smtClean="0"/>
              <a:t> scope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Perjanjian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err="1" smtClean="0"/>
              <a:t>Informasikan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seminar di Indonesia </a:t>
            </a:r>
            <a:r>
              <a:rPr lang="en-US" dirty="0" err="1" smtClean="0"/>
              <a:t>dibiayai</a:t>
            </a:r>
            <a:r>
              <a:rPr lang="en-US" dirty="0" smtClean="0"/>
              <a:t> PPSDM </a:t>
            </a:r>
            <a:r>
              <a:rPr lang="en-US" dirty="0" err="1" smtClean="0"/>
              <a:t>sedangkan</a:t>
            </a:r>
            <a:r>
              <a:rPr lang="en-US" dirty="0" smtClean="0"/>
              <a:t> seminar LN </a:t>
            </a:r>
            <a:r>
              <a:rPr lang="en-US" dirty="0" err="1" smtClean="0"/>
              <a:t>dikompetisikan</a:t>
            </a:r>
            <a:r>
              <a:rPr lang="en-US" dirty="0" smtClean="0"/>
              <a:t>. 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05587" y="584776"/>
            <a:ext cx="5203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Kelayakan</a:t>
            </a:r>
            <a:r>
              <a:rPr lang="en-US" sz="3200" dirty="0" smtClean="0"/>
              <a:t> </a:t>
            </a:r>
            <a:r>
              <a:rPr lang="en-US" sz="3200" dirty="0" err="1" smtClean="0"/>
              <a:t>Biaya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endParaRPr lang="en-US" sz="3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83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-794" y="1"/>
            <a:ext cx="9906000" cy="68579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05587" y="584776"/>
            <a:ext cx="5203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Kelayakan</a:t>
            </a:r>
            <a:r>
              <a:rPr lang="en-US" sz="3200" dirty="0" smtClean="0"/>
              <a:t> </a:t>
            </a:r>
            <a:r>
              <a:rPr lang="en-US" sz="3200" dirty="0" err="1" smtClean="0"/>
              <a:t>Biaya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endParaRPr lang="en-US" sz="3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9138098"/>
              </p:ext>
            </p:extLst>
          </p:nvPr>
        </p:nvGraphicFramePr>
        <p:xfrm>
          <a:off x="776288" y="1412875"/>
          <a:ext cx="8761412" cy="448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Document" r:id="rId5" imgW="5836137" imgH="3189126" progId="Word.Document.12">
                  <p:embed/>
                </p:oleObj>
              </mc:Choice>
              <mc:Fallback>
                <p:oleObj name="Document" r:id="rId5" imgW="5836137" imgH="318912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76288" y="1412875"/>
                        <a:ext cx="8761412" cy="4489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063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-794" y="1"/>
            <a:ext cx="9906000" cy="68579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05587" y="584776"/>
            <a:ext cx="5203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Kelayakan</a:t>
            </a:r>
            <a:r>
              <a:rPr lang="en-US" sz="3200" dirty="0" smtClean="0"/>
              <a:t> </a:t>
            </a:r>
            <a:r>
              <a:rPr lang="en-US" sz="3200" dirty="0" err="1" smtClean="0"/>
              <a:t>Biaya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endParaRPr lang="en-US" sz="3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9204608"/>
              </p:ext>
            </p:extLst>
          </p:nvPr>
        </p:nvGraphicFramePr>
        <p:xfrm>
          <a:off x="665163" y="1441450"/>
          <a:ext cx="8756650" cy="419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Document" r:id="rId5" imgW="5842974" imgH="2809502" progId="Word.Document.12">
                  <p:embed/>
                </p:oleObj>
              </mc:Choice>
              <mc:Fallback>
                <p:oleObj name="Document" r:id="rId5" imgW="5842974" imgH="280950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5163" y="1441450"/>
                        <a:ext cx="8756650" cy="4197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839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-794" y="1"/>
            <a:ext cx="9906000" cy="68579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05587" y="584776"/>
            <a:ext cx="5203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Kelayakan</a:t>
            </a:r>
            <a:r>
              <a:rPr lang="en-US" sz="3200" dirty="0" smtClean="0"/>
              <a:t> </a:t>
            </a:r>
            <a:r>
              <a:rPr lang="en-US" sz="3200" dirty="0" err="1" smtClean="0"/>
              <a:t>Biaya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endParaRPr lang="en-US" sz="3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017020"/>
              </p:ext>
            </p:extLst>
          </p:nvPr>
        </p:nvGraphicFramePr>
        <p:xfrm>
          <a:off x="646113" y="1580138"/>
          <a:ext cx="9369446" cy="407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Document" r:id="rId5" imgW="5842974" imgH="2185809" progId="Word.Document.12">
                  <p:embed/>
                </p:oleObj>
              </mc:Choice>
              <mc:Fallback>
                <p:oleObj name="Document" r:id="rId5" imgW="5842974" imgH="218580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6113" y="1580138"/>
                        <a:ext cx="9369446" cy="4071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721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906000" cy="68579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05586" y="584776"/>
            <a:ext cx="65257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Rancangan</a:t>
            </a:r>
            <a:r>
              <a:rPr lang="en-US" sz="3200" dirty="0" smtClean="0"/>
              <a:t> </a:t>
            </a:r>
            <a:r>
              <a:rPr lang="en-US" sz="3200" dirty="0" err="1" smtClean="0"/>
              <a:t>Anggaran</a:t>
            </a:r>
            <a:r>
              <a:rPr lang="en-US" sz="3200" dirty="0" smtClean="0"/>
              <a:t> </a:t>
            </a:r>
            <a:r>
              <a:rPr lang="en-US" sz="3200" dirty="0" err="1" smtClean="0"/>
              <a:t>Biaya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endParaRPr lang="en-US" sz="3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5954364"/>
              </p:ext>
            </p:extLst>
          </p:nvPr>
        </p:nvGraphicFramePr>
        <p:xfrm>
          <a:off x="969963" y="1468438"/>
          <a:ext cx="8575675" cy="291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Document" r:id="rId5" imgW="5842974" imgH="1869637" progId="Word.Document.12">
                  <p:embed/>
                </p:oleObj>
              </mc:Choice>
              <mc:Fallback>
                <p:oleObj name="Document" r:id="rId5" imgW="5842974" imgH="186963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69963" y="1468438"/>
                        <a:ext cx="8575675" cy="2913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247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906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7" y="1399740"/>
            <a:ext cx="8694783" cy="4567924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Menilai</a:t>
            </a:r>
            <a:r>
              <a:rPr lang="en-US" sz="3200" dirty="0" smtClean="0"/>
              <a:t> </a:t>
            </a:r>
            <a:r>
              <a:rPr lang="en-US" sz="3200" dirty="0" err="1" smtClean="0"/>
              <a:t>pengetahuan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</a:t>
            </a:r>
            <a:r>
              <a:rPr lang="en-US" sz="3200" dirty="0" smtClean="0"/>
              <a:t> </a:t>
            </a:r>
            <a:r>
              <a:rPr lang="en-US" sz="3200" dirty="0" err="1" smtClean="0"/>
              <a:t>tentang</a:t>
            </a:r>
            <a:r>
              <a:rPr lang="en-US" sz="3200" dirty="0" smtClean="0"/>
              <a:t> </a:t>
            </a:r>
            <a:r>
              <a:rPr lang="en-US" sz="3200" dirty="0" err="1" smtClean="0"/>
              <a:t>usulan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dipresentasikan</a:t>
            </a:r>
            <a:r>
              <a:rPr lang="en-US" sz="3200" dirty="0" smtClean="0"/>
              <a:t> </a:t>
            </a:r>
          </a:p>
          <a:p>
            <a:pPr marL="798513" lvl="1" indent="-341313">
              <a:buFont typeface="Courier New" panose="02070309020205020404" pitchFamily="49" charset="0"/>
              <a:buChar char="o"/>
            </a:pPr>
            <a:r>
              <a:rPr lang="en-US" sz="2800" dirty="0" err="1" smtClean="0"/>
              <a:t>latar</a:t>
            </a:r>
            <a:r>
              <a:rPr lang="en-US" sz="2800" dirty="0" smtClean="0"/>
              <a:t> </a:t>
            </a:r>
            <a:r>
              <a:rPr lang="en-US" sz="2800" dirty="0" err="1" smtClean="0"/>
              <a:t>belakang</a:t>
            </a:r>
            <a:r>
              <a:rPr lang="en-US" sz="2800" dirty="0" smtClean="0"/>
              <a:t> </a:t>
            </a:r>
            <a:r>
              <a:rPr lang="en-US" sz="2800" dirty="0" err="1" smtClean="0"/>
              <a:t>masalah</a:t>
            </a:r>
            <a:endParaRPr lang="en-US" sz="2800" dirty="0" smtClean="0"/>
          </a:p>
          <a:p>
            <a:pPr marL="798513" lvl="1" indent="-341313">
              <a:buFont typeface="Courier New" panose="02070309020205020404" pitchFamily="49" charset="0"/>
              <a:buChar char="o"/>
            </a:pPr>
            <a:r>
              <a:rPr lang="en-US" sz="2800" dirty="0" err="1" smtClean="0"/>
              <a:t>teori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mendukung</a:t>
            </a:r>
            <a:endParaRPr lang="en-US" sz="2800" dirty="0" smtClean="0"/>
          </a:p>
          <a:p>
            <a:pPr marL="798513" lvl="1" indent="-341313">
              <a:buFont typeface="Courier New" panose="02070309020205020404" pitchFamily="49" charset="0"/>
              <a:buChar char="o"/>
            </a:pPr>
            <a:r>
              <a:rPr lang="en-US" sz="2800" dirty="0" err="1" smtClean="0"/>
              <a:t>metodologi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endParaRPr lang="en-US" sz="2800" dirty="0" smtClean="0"/>
          </a:p>
          <a:p>
            <a:pPr marL="798513" lvl="1" indent="-341313">
              <a:buFont typeface="Courier New" panose="02070309020205020404" pitchFamily="49" charset="0"/>
              <a:buChar char="o"/>
            </a:pPr>
            <a:r>
              <a:rPr lang="en-US" sz="2800" dirty="0" err="1" smtClean="0"/>
              <a:t>luaran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direncanakan</a:t>
            </a:r>
            <a:endParaRPr lang="en-US" sz="2800" dirty="0" smtClean="0"/>
          </a:p>
          <a:p>
            <a:pPr marL="798513" lvl="1" indent="-341313">
              <a:buFont typeface="Courier New" panose="02070309020205020404" pitchFamily="49" charset="0"/>
              <a:buChar char="o"/>
            </a:pPr>
            <a:r>
              <a:rPr lang="en-US" sz="2800" dirty="0" err="1" smtClean="0"/>
              <a:t>Biaya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diragukan</a:t>
            </a:r>
            <a:r>
              <a:rPr lang="en-US" sz="2800" dirty="0" smtClean="0"/>
              <a:t> </a:t>
            </a:r>
            <a:r>
              <a:rPr lang="en-US" sz="2800" dirty="0" err="1" smtClean="0"/>
              <a:t>keperluannya</a:t>
            </a:r>
            <a:endParaRPr lang="en-US" sz="2800" dirty="0" smtClean="0"/>
          </a:p>
          <a:p>
            <a:pPr marL="1262063" lvl="2" indent="-347663">
              <a:buFont typeface="Wingdings" panose="05000000000000000000" pitchFamily="2" charset="2"/>
              <a:buChar char="ü"/>
            </a:pPr>
            <a:r>
              <a:rPr lang="en-US" sz="2400" dirty="0" err="1" smtClean="0"/>
              <a:t>Misalnya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pembuatan</a:t>
            </a:r>
            <a:r>
              <a:rPr lang="en-US" sz="2400" dirty="0" smtClean="0"/>
              <a:t> </a:t>
            </a:r>
            <a:r>
              <a:rPr lang="en-US" sz="2400" dirty="0" err="1" smtClean="0"/>
              <a:t>aplikasi</a:t>
            </a:r>
            <a:r>
              <a:rPr lang="en-US" sz="2400" dirty="0" smtClean="0"/>
              <a:t> </a:t>
            </a:r>
            <a:r>
              <a:rPr lang="en-US" sz="2400" dirty="0" err="1" smtClean="0"/>
              <a:t>sementara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metodologi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disinggung</a:t>
            </a:r>
            <a:endParaRPr lang="en-US" sz="2400" dirty="0" smtClean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592887" y="506309"/>
            <a:ext cx="5814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Menilai</a:t>
            </a:r>
            <a:r>
              <a:rPr lang="en-US" sz="3600" dirty="0" smtClean="0"/>
              <a:t> </a:t>
            </a:r>
            <a:r>
              <a:rPr lang="en-US" sz="3600" dirty="0" err="1" smtClean="0"/>
              <a:t>Presentasi</a:t>
            </a:r>
            <a:r>
              <a:rPr lang="en-US" sz="3600" dirty="0" smtClean="0"/>
              <a:t> Proposal</a:t>
            </a:r>
            <a:endParaRPr lang="en-US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-- </a:t>
            </a:r>
            <a:r>
              <a:rPr lang="en-US" dirty="0" err="1" smtClean="0"/>
              <a:t>kap</a:t>
            </a:r>
            <a:r>
              <a:rPr lang="en-US" dirty="0" smtClean="0"/>
              <a:t> --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96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906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1400" y="1399740"/>
            <a:ext cx="8183562" cy="4567924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Cek</a:t>
            </a:r>
            <a:r>
              <a:rPr lang="en-US" sz="3200" dirty="0" smtClean="0"/>
              <a:t> </a:t>
            </a:r>
            <a:r>
              <a:rPr lang="en-US" sz="3200" dirty="0" err="1" smtClean="0"/>
              <a:t>kesesuaian</a:t>
            </a:r>
            <a:r>
              <a:rPr lang="en-US" sz="3200" dirty="0" smtClean="0"/>
              <a:t> proposal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hal</a:t>
            </a:r>
            <a:endParaRPr lang="en-US" sz="32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 smtClean="0"/>
              <a:t>Skema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 smtClean="0"/>
              <a:t>Kesesuaian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RIP UT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 smtClean="0"/>
              <a:t>Kajian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 smtClean="0"/>
              <a:t>Metodologi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err="1" smtClean="0"/>
              <a:t>Beri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upload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Simpen</a:t>
            </a:r>
            <a:endParaRPr lang="en-US" dirty="0" smtClean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592887" y="506309"/>
            <a:ext cx="3419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Desk Evaluation</a:t>
            </a:r>
            <a:endParaRPr lang="en-US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0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906000" cy="68579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92887" y="506309"/>
            <a:ext cx="4031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Kategori</a:t>
            </a:r>
            <a:r>
              <a:rPr lang="en-US" sz="3600" dirty="0" smtClean="0"/>
              <a:t> </a:t>
            </a:r>
            <a:r>
              <a:rPr lang="en-US" sz="3600" dirty="0" err="1" smtClean="0"/>
              <a:t>Penelitian</a:t>
            </a:r>
            <a:endParaRPr lang="en-US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5397249"/>
              </p:ext>
            </p:extLst>
          </p:nvPr>
        </p:nvGraphicFramePr>
        <p:xfrm>
          <a:off x="681038" y="1358900"/>
          <a:ext cx="8589962" cy="4404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9262"/>
                <a:gridCol w="5003800"/>
                <a:gridCol w="1866900"/>
              </a:tblGrid>
              <a:tr h="445911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Kategori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Uraian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Biaya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Penelitian</a:t>
                      </a:r>
                      <a:endParaRPr lang="id-ID" sz="2000" dirty="0"/>
                    </a:p>
                  </a:txBody>
                  <a:tcPr/>
                </a:tc>
              </a:tr>
              <a:tr h="1783644">
                <a:tc>
                  <a:txBody>
                    <a:bodyPr/>
                    <a:lstStyle/>
                    <a:p>
                      <a:r>
                        <a:rPr lang="id-ID" sz="2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Penelitian Dasar</a:t>
                      </a:r>
                      <a:endParaRPr lang="id-ID" sz="2000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kegiatan penelitian teoritis atau eksperimental yang dilakukan untuk memperoleh pengetahuan baru tentang prinsip-prinsip dasar dari fenomena atau fakta yang teramati tanpa memikirkan penerapannya 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juta</a:t>
                      </a:r>
                      <a:endParaRPr lang="id-ID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783644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Penelitian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Terapan</a:t>
                      </a:r>
                      <a:endParaRPr lang="id-ID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kegiatan investigatif yang orisinal, yang dilakukan untuk memperoleh pengetahuan baru. Berbeda dengan penelitian dasar, kegiatan penelitian terapan diarahkan untuk tujuan praktis tertentu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juta</a:t>
                      </a:r>
                      <a:endParaRPr lang="id-ID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56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906000" cy="68579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92887" y="506309"/>
            <a:ext cx="4031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Kategori</a:t>
            </a:r>
            <a:r>
              <a:rPr lang="en-US" sz="3600" dirty="0" smtClean="0"/>
              <a:t> </a:t>
            </a:r>
            <a:r>
              <a:rPr lang="en-US" sz="3600" dirty="0" err="1" smtClean="0"/>
              <a:t>Penelitian</a:t>
            </a:r>
            <a:endParaRPr lang="en-US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583780"/>
              </p:ext>
            </p:extLst>
          </p:nvPr>
        </p:nvGraphicFramePr>
        <p:xfrm>
          <a:off x="681038" y="1320800"/>
          <a:ext cx="8589962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662"/>
                <a:gridCol w="4851400"/>
                <a:gridCol w="1866900"/>
              </a:tblGrid>
              <a:tr h="30257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Kategori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Uraian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Biaya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Penelitian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Penelitian</a:t>
                      </a: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Perkembangan</a:t>
                      </a: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Eksperimental</a:t>
                      </a:r>
                      <a:endParaRPr lang="id-ID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kegiatan sistematik dengan menggunakan pengetahuan yang sudah ada, yang diperoleh melalui penelitian atau pengalaman praktis dengan tujuan: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menghasilkan material baru, produk baru atau alat baru,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membangun proses baru atau sistem baru, dan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meningkatkan produk, proses atau sistem yang sudah ada secara substansial.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juta</a:t>
                      </a:r>
                      <a:endParaRPr lang="id-ID" sz="18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Penelitian</a:t>
                      </a: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Rekomendasi</a:t>
                      </a: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Pimpinan</a:t>
                      </a:r>
                      <a:endParaRPr lang="id-ID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Penelitian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penugasan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dari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Pimpinan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Penelitian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Kelembagaan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Penelitian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Kerjasama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Luar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Negeri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Publikasi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Internasional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Penelitian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PTJJ</a:t>
                      </a:r>
                      <a:endParaRPr lang="id-ID" sz="18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Maksimal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100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juta</a:t>
                      </a:r>
                      <a:endParaRPr lang="id-ID" sz="18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50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906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1" y="1117600"/>
            <a:ext cx="9164320" cy="533400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592887" y="506309"/>
            <a:ext cx="3419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Skema</a:t>
            </a:r>
            <a:r>
              <a:rPr lang="en-US" sz="3600" dirty="0" smtClean="0"/>
              <a:t> </a:t>
            </a:r>
            <a:r>
              <a:rPr lang="en-US" sz="3600" dirty="0" err="1" smtClean="0"/>
              <a:t>Penelitian</a:t>
            </a:r>
            <a:endParaRPr lang="en-US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7970612"/>
              </p:ext>
            </p:extLst>
          </p:nvPr>
        </p:nvGraphicFramePr>
        <p:xfrm>
          <a:off x="595312" y="1269383"/>
          <a:ext cx="8715375" cy="554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5" imgW="5872840" imgH="3747205" progId="Word.Document.12">
                  <p:embed/>
                </p:oleObj>
              </mc:Choice>
              <mc:Fallback>
                <p:oleObj name="Document" r:id="rId5" imgW="5872840" imgH="374720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5312" y="1269383"/>
                        <a:ext cx="8715375" cy="5541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310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5561" y="125414"/>
            <a:ext cx="9906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1" y="1117600"/>
            <a:ext cx="9164320" cy="533400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592887" y="506309"/>
            <a:ext cx="3419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Skema</a:t>
            </a:r>
            <a:r>
              <a:rPr lang="en-US" sz="3600" dirty="0" smtClean="0"/>
              <a:t> </a:t>
            </a:r>
            <a:r>
              <a:rPr lang="en-US" sz="3600" dirty="0" err="1" smtClean="0"/>
              <a:t>Penelitian</a:t>
            </a:r>
            <a:endParaRPr lang="en-US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159757"/>
              </p:ext>
            </p:extLst>
          </p:nvPr>
        </p:nvGraphicFramePr>
        <p:xfrm>
          <a:off x="1066800" y="1316038"/>
          <a:ext cx="8188325" cy="468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Document" r:id="rId5" imgW="6623812" imgH="3802724" progId="Word.Document.12">
                  <p:embed/>
                </p:oleObj>
              </mc:Choice>
              <mc:Fallback>
                <p:oleObj name="Document" r:id="rId5" imgW="6623812" imgH="380272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6800" y="1316038"/>
                        <a:ext cx="8188325" cy="4683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690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5561" y="125414"/>
            <a:ext cx="9906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1" y="1117600"/>
            <a:ext cx="9164320" cy="533400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592887" y="506309"/>
            <a:ext cx="3419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Skema</a:t>
            </a:r>
            <a:r>
              <a:rPr lang="en-US" sz="3600" dirty="0" smtClean="0"/>
              <a:t> </a:t>
            </a:r>
            <a:r>
              <a:rPr lang="en-US" sz="3600" dirty="0" err="1" smtClean="0"/>
              <a:t>Penelitian</a:t>
            </a:r>
            <a:endParaRPr lang="en-US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6197781"/>
              </p:ext>
            </p:extLst>
          </p:nvPr>
        </p:nvGraphicFramePr>
        <p:xfrm>
          <a:off x="817563" y="1524000"/>
          <a:ext cx="8493125" cy="392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Document" r:id="rId5" imgW="5728906" imgH="2648712" progId="Word.Document.12">
                  <p:embed/>
                </p:oleObj>
              </mc:Choice>
              <mc:Fallback>
                <p:oleObj name="Document" r:id="rId5" imgW="5728906" imgH="264871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7563" y="1524000"/>
                        <a:ext cx="8493125" cy="3921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212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2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5561" y="125414"/>
            <a:ext cx="9906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1" y="1117600"/>
            <a:ext cx="9164320" cy="533400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592887" y="506309"/>
            <a:ext cx="3419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Skema</a:t>
            </a:r>
            <a:r>
              <a:rPr lang="en-US" sz="3600" dirty="0" smtClean="0"/>
              <a:t> </a:t>
            </a:r>
            <a:r>
              <a:rPr lang="en-US" sz="3600" dirty="0" err="1" smtClean="0"/>
              <a:t>Penelitian</a:t>
            </a:r>
            <a:endParaRPr lang="en-US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-- kap --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B384-585E-4E9C-87E1-9F19B3072854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689757"/>
              </p:ext>
            </p:extLst>
          </p:nvPr>
        </p:nvGraphicFramePr>
        <p:xfrm>
          <a:off x="1081088" y="1538287"/>
          <a:ext cx="7439025" cy="445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Document" r:id="rId5" imgW="7989739" imgH="2724781" progId="Word.Document.12">
                  <p:embed/>
                </p:oleObj>
              </mc:Choice>
              <mc:Fallback>
                <p:oleObj name="Document" r:id="rId5" imgW="7989739" imgH="272478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81088" y="1538287"/>
                        <a:ext cx="7439025" cy="4456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211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2024</TotalTime>
  <Words>801</Words>
  <Application>Microsoft Office PowerPoint</Application>
  <PresentationFormat>A4 Paper (210x297 mm)</PresentationFormat>
  <Paragraphs>171</Paragraphs>
  <Slides>26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Courier New</vt:lpstr>
      <vt:lpstr>Times New Roman</vt:lpstr>
      <vt:lpstr>Wingdings</vt:lpstr>
      <vt:lpstr>Office Theme</vt:lpstr>
      <vt:lpstr>Document</vt:lpstr>
      <vt:lpstr>Tata Cara  Review Proposal Penelitian 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Penyamaan Persepsi Reviewer Proposal Penelitian UT</dc:title>
  <dc:creator>ITA</dc:creator>
  <cp:lastModifiedBy>User</cp:lastModifiedBy>
  <cp:revision>94</cp:revision>
  <dcterms:created xsi:type="dcterms:W3CDTF">2015-02-16T01:37:02Z</dcterms:created>
  <dcterms:modified xsi:type="dcterms:W3CDTF">2016-03-23T01:32:38Z</dcterms:modified>
</cp:coreProperties>
</file>