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57" r:id="rId4"/>
    <p:sldId id="284" r:id="rId5"/>
    <p:sldId id="285" r:id="rId6"/>
    <p:sldId id="260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62" r:id="rId18"/>
    <p:sldId id="264" r:id="rId19"/>
    <p:sldId id="267" r:id="rId20"/>
    <p:sldId id="263" r:id="rId21"/>
    <p:sldId id="261" r:id="rId22"/>
    <p:sldId id="280" r:id="rId23"/>
    <p:sldId id="281" r:id="rId24"/>
    <p:sldId id="282" r:id="rId25"/>
    <p:sldId id="283" r:id="rId26"/>
    <p:sldId id="268" r:id="rId2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" initials="U" lastIdx="7" clrIdx="0"/>
  <p:cmAuthor id="1" name="harijati" initials="sh" lastIdx="2" clrIdx="1"/>
  <p:cmAuthor id="2" name="Your User Name" initials="LA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6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CEF0-CD31-4365-A727-5D811C8588DE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2A6F0-54B7-40D7-BACF-09FC11AB4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0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2A6F0-54B7-40D7-BACF-09FC11AB48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0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361DF-5865-444F-9A2E-D63A715AD9F5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32D6-D08E-4A46-BAFE-9E5244367D47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F4D-0AD2-4750-816F-F6799EAF42B2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8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9C34-ED66-465E-A920-8C181C14BF54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1917-6586-4C41-8D2F-0765895FDA29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EBD1-B176-4114-9D6C-760F80CD54C3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9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4A23-00CD-4342-B41A-6FF4C98EF9A5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A690-F25A-4E85-86DC-7C41B0DD4560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9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7091-BF2F-4023-8F7F-7BD952B62A68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D521-ACC1-4F43-9B66-14CCB4423654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B0045-AB01-46E2-A3A7-D6F650FAB5C1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A62A-348B-4BB4-B2BC-83BF51C1C6C4}" type="datetime1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B384-585E-4E9C-87E1-9F19B3072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7.docx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8.docx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9.docx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10.docx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Document11.docx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Document12.docx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Word_Document13.docx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Document14.docx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Document15.docx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1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40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76698"/>
            <a:ext cx="84201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Tata Cara </a:t>
            </a:r>
            <a:br>
              <a:rPr lang="en-US" dirty="0" smtClean="0"/>
            </a:br>
            <a:r>
              <a:rPr lang="en-US" dirty="0" smtClean="0"/>
              <a:t>Review Proposal </a:t>
            </a:r>
            <a:r>
              <a:rPr lang="en-US" dirty="0" err="1" smtClean="0"/>
              <a:t>Penelitian</a:t>
            </a:r>
            <a:r>
              <a:rPr lang="en-US" dirty="0" smtClean="0"/>
              <a:t> 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4364298"/>
            <a:ext cx="7429500" cy="1655762"/>
          </a:xfrm>
        </p:spPr>
        <p:txBody>
          <a:bodyPr/>
          <a:lstStyle/>
          <a:p>
            <a:r>
              <a:rPr lang="en-US" dirty="0" smtClean="0"/>
              <a:t>LPPM-UT</a:t>
            </a:r>
          </a:p>
          <a:p>
            <a:r>
              <a:rPr lang="en-US" dirty="0" smtClean="0"/>
              <a:t>21 </a:t>
            </a:r>
            <a:r>
              <a:rPr lang="en-US" dirty="0" err="1" smtClean="0"/>
              <a:t>Maret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03716" y="143006"/>
            <a:ext cx="1490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research for quality higher education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28789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841053"/>
              </p:ext>
            </p:extLst>
          </p:nvPr>
        </p:nvGraphicFramePr>
        <p:xfrm>
          <a:off x="873125" y="1246188"/>
          <a:ext cx="8159750" cy="590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Document" r:id="rId5" imgW="5728906" imgH="4149180" progId="Word.Document.12">
                  <p:embed/>
                </p:oleObj>
              </mc:Choice>
              <mc:Fallback>
                <p:oleObj name="Document" r:id="rId5" imgW="5728906" imgH="41491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125" y="1246188"/>
                        <a:ext cx="8159750" cy="590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4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53632"/>
              </p:ext>
            </p:extLst>
          </p:nvPr>
        </p:nvGraphicFramePr>
        <p:xfrm>
          <a:off x="789781" y="1440287"/>
          <a:ext cx="8326438" cy="4509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Document" r:id="rId5" imgW="5728906" imgH="2013843" progId="Word.Document.12">
                  <p:embed/>
                </p:oleObj>
              </mc:Choice>
              <mc:Fallback>
                <p:oleObj name="Document" r:id="rId5" imgW="5728906" imgH="20138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9781" y="1440287"/>
                        <a:ext cx="8326438" cy="4509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8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296343"/>
              </p:ext>
            </p:extLst>
          </p:nvPr>
        </p:nvGraphicFramePr>
        <p:xfrm>
          <a:off x="665163" y="1233488"/>
          <a:ext cx="8824912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Document" r:id="rId5" imgW="5728906" imgH="2944335" progId="Word.Document.12">
                  <p:embed/>
                </p:oleObj>
              </mc:Choice>
              <mc:Fallback>
                <p:oleObj name="Document" r:id="rId5" imgW="5728906" imgH="29443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163" y="1233488"/>
                        <a:ext cx="8824912" cy="453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6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4197" y="-26551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85292"/>
              </p:ext>
            </p:extLst>
          </p:nvPr>
        </p:nvGraphicFramePr>
        <p:xfrm>
          <a:off x="887413" y="1330325"/>
          <a:ext cx="8575675" cy="537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Document" r:id="rId5" imgW="5728906" imgH="3597590" progId="Word.Document.12">
                  <p:embed/>
                </p:oleObj>
              </mc:Choice>
              <mc:Fallback>
                <p:oleObj name="Document" r:id="rId5" imgW="5728906" imgH="35975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7413" y="1330325"/>
                        <a:ext cx="8575675" cy="537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1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4" y="-1587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123928"/>
              </p:ext>
            </p:extLst>
          </p:nvPr>
        </p:nvGraphicFramePr>
        <p:xfrm>
          <a:off x="873125" y="1233488"/>
          <a:ext cx="8243888" cy="554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Document" r:id="rId5" imgW="5728906" imgH="3856802" progId="Word.Document.12">
                  <p:embed/>
                </p:oleObj>
              </mc:Choice>
              <mc:Fallback>
                <p:oleObj name="Document" r:id="rId5" imgW="5728906" imgH="38568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125" y="1233488"/>
                        <a:ext cx="8243888" cy="554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0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4" y="-1587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044395"/>
              </p:ext>
            </p:extLst>
          </p:nvPr>
        </p:nvGraphicFramePr>
        <p:xfrm>
          <a:off x="914400" y="1357313"/>
          <a:ext cx="8408988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Document" r:id="rId5" imgW="5728906" imgH="3241401" progId="Word.Document.12">
                  <p:embed/>
                </p:oleObj>
              </mc:Choice>
              <mc:Fallback>
                <p:oleObj name="Document" r:id="rId5" imgW="5728906" imgH="32414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357313"/>
                        <a:ext cx="8408988" cy="473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5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172" y="-1587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57281" y="47126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952011"/>
              </p:ext>
            </p:extLst>
          </p:nvPr>
        </p:nvGraphicFramePr>
        <p:xfrm>
          <a:off x="663777" y="1424033"/>
          <a:ext cx="9163051" cy="4113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Document" r:id="rId5" imgW="5728906" imgH="2009517" progId="Word.Document.12">
                  <p:embed/>
                </p:oleObj>
              </mc:Choice>
              <mc:Fallback>
                <p:oleObj name="Document" r:id="rId5" imgW="5728906" imgH="20095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777" y="1424033"/>
                        <a:ext cx="9163051" cy="4113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9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306800"/>
            <a:ext cx="8543925" cy="503237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Cek</a:t>
            </a:r>
            <a:r>
              <a:rPr lang="en-US" sz="3200" dirty="0" smtClean="0"/>
              <a:t> </a:t>
            </a:r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judul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,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SARAN </a:t>
            </a:r>
            <a:r>
              <a:rPr lang="en-US" sz="2800" dirty="0" err="1" smtClean="0"/>
              <a:t>perbaikan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/</a:t>
            </a:r>
            <a:r>
              <a:rPr lang="en-US" sz="2800" dirty="0" err="1"/>
              <a:t>f</a:t>
            </a:r>
            <a:r>
              <a:rPr lang="en-US" sz="2800" dirty="0" err="1" smtClean="0"/>
              <a:t>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diteliti</a:t>
            </a:r>
            <a:endParaRPr lang="en-US" sz="2800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 err="1" smtClean="0"/>
              <a:t>Cek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Bila</a:t>
            </a:r>
            <a:r>
              <a:rPr lang="en-US" sz="2800" dirty="0" smtClean="0"/>
              <a:t> &gt; 15 kata,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SARAN </a:t>
            </a:r>
            <a:r>
              <a:rPr lang="en-US" sz="2800" dirty="0" err="1" smtClean="0"/>
              <a:t>perbaikan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judul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 smtClean="0"/>
              <a:t>dicantumkan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,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pokjar</a:t>
            </a:r>
            <a:r>
              <a:rPr lang="en-US" sz="2800" dirty="0"/>
              <a:t>,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, </a:t>
            </a:r>
            <a:r>
              <a:rPr lang="en-US" sz="2800" dirty="0" err="1"/>
              <a:t>nama</a:t>
            </a:r>
            <a:r>
              <a:rPr lang="en-US" sz="2800" dirty="0"/>
              <a:t> UPBJJ,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registrasi</a:t>
            </a:r>
            <a:endParaRPr lang="en-US" sz="2800" dirty="0"/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Judul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306800"/>
            <a:ext cx="8543925" cy="50323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What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Why</a:t>
            </a:r>
            <a:r>
              <a:rPr lang="en-US" dirty="0" smtClean="0"/>
              <a:t>,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/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gap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(</a:t>
            </a:r>
            <a:r>
              <a:rPr lang="en-US" dirty="0" err="1" smtClean="0"/>
              <a:t>seharusnya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(yang </a:t>
            </a:r>
            <a:r>
              <a:rPr lang="en-US" dirty="0" err="1" smtClean="0"/>
              <a:t>terjadi</a:t>
            </a:r>
            <a:r>
              <a:rPr lang="en-US" dirty="0" smtClean="0"/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konsistenan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model/</a:t>
            </a:r>
            <a:r>
              <a:rPr lang="en-US" dirty="0" err="1" smtClean="0"/>
              <a:t>metode</a:t>
            </a:r>
            <a:r>
              <a:rPr lang="en-US" dirty="0" smtClean="0"/>
              <a:t>/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efektifnya</a:t>
            </a:r>
            <a:r>
              <a:rPr lang="en-US" dirty="0" smtClean="0"/>
              <a:t> model/</a:t>
            </a:r>
            <a:r>
              <a:rPr lang="en-US" dirty="0" err="1" smtClean="0"/>
              <a:t>metode</a:t>
            </a:r>
            <a:r>
              <a:rPr lang="en-US" dirty="0" smtClean="0"/>
              <a:t>/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dst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Where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When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How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05586" y="584776"/>
            <a:ext cx="6335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Latar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306800"/>
            <a:ext cx="8543925" cy="503237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Cek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endParaRPr lang="en-US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Pustaka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direview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topik</a:t>
            </a:r>
            <a:r>
              <a:rPr lang="en-US" sz="2800" dirty="0" smtClean="0"/>
              <a:t>/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Peneliti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dikutip</a:t>
            </a:r>
            <a:r>
              <a:rPr lang="en-US" sz="2800" dirty="0" smtClean="0"/>
              <a:t>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terindikasi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plagiat</a:t>
            </a:r>
            <a:endParaRPr lang="en-US" sz="28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Cara </a:t>
            </a:r>
            <a:r>
              <a:rPr lang="en-US" sz="2800" dirty="0" err="1" smtClean="0"/>
              <a:t>sitasi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 (</a:t>
            </a:r>
            <a:r>
              <a:rPr lang="en-US" sz="2800" dirty="0" err="1" smtClean="0"/>
              <a:t>sesuai</a:t>
            </a:r>
            <a:r>
              <a:rPr lang="en-US" sz="2800" dirty="0" smtClean="0"/>
              <a:t> APA </a:t>
            </a:r>
            <a:r>
              <a:rPr lang="en-US" sz="2800" dirty="0" err="1" smtClean="0"/>
              <a:t>Edisi</a:t>
            </a:r>
            <a:r>
              <a:rPr lang="en-US" sz="2800" dirty="0" smtClean="0"/>
              <a:t> 5 </a:t>
            </a:r>
            <a:r>
              <a:rPr lang="en-US" sz="2800" dirty="0" err="1" smtClean="0"/>
              <a:t>atau</a:t>
            </a:r>
            <a:r>
              <a:rPr lang="en-US" sz="2800" dirty="0" smtClean="0"/>
              <a:t> 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Pustaka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dikutip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r>
              <a:rPr lang="en-US" sz="2800" dirty="0" smtClean="0"/>
              <a:t> (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jurnal</a:t>
            </a:r>
            <a:r>
              <a:rPr lang="en-US" sz="2800" dirty="0" smtClean="0"/>
              <a:t>) yang </a:t>
            </a:r>
            <a:r>
              <a:rPr lang="en-US" sz="2800" dirty="0" err="1" smtClean="0"/>
              <a:t>mutakhir</a:t>
            </a:r>
            <a:r>
              <a:rPr lang="en-US" sz="2800" dirty="0" smtClean="0"/>
              <a:t> (5-10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)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05586" y="584776"/>
            <a:ext cx="6335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Kajian</a:t>
            </a:r>
            <a:r>
              <a:rPr lang="en-US" sz="3200" dirty="0" smtClean="0"/>
              <a:t> </a:t>
            </a:r>
            <a:r>
              <a:rPr lang="en-US" sz="3200" dirty="0" err="1" smtClean="0"/>
              <a:t>Pustaka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45" y="1340048"/>
            <a:ext cx="8993688" cy="5032375"/>
          </a:xfrm>
        </p:spPr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Desk Evaluation</a:t>
            </a:r>
          </a:p>
          <a:p>
            <a:pPr lvl="1"/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proposal (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endParaRPr lang="en-US" dirty="0" smtClean="0"/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(lulus ≥ 400), </a:t>
            </a:r>
            <a:r>
              <a:rPr lang="en-US" dirty="0" err="1" smtClean="0"/>
              <a:t>menggunakan</a:t>
            </a:r>
            <a:r>
              <a:rPr lang="en-US" dirty="0" smtClean="0"/>
              <a:t> form yang </a:t>
            </a:r>
            <a:r>
              <a:rPr lang="en-US" dirty="0" err="1" smtClean="0"/>
              <a:t>tersedia</a:t>
            </a:r>
            <a:r>
              <a:rPr lang="en-US" dirty="0" smtClean="0"/>
              <a:t> di SIMPEN</a:t>
            </a:r>
          </a:p>
          <a:p>
            <a:r>
              <a:rPr lang="en-US" dirty="0" err="1" smtClean="0"/>
              <a:t>Mengupload</a:t>
            </a:r>
            <a:r>
              <a:rPr lang="en-US" dirty="0" smtClean="0"/>
              <a:t> proposal </a:t>
            </a:r>
            <a:r>
              <a:rPr lang="en-US" dirty="0" err="1" smtClean="0"/>
              <a:t>hasil</a:t>
            </a:r>
            <a:r>
              <a:rPr lang="en-US" dirty="0" smtClean="0"/>
              <a:t> review paling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u="sng" dirty="0" smtClean="0"/>
              <a:t>2 </a:t>
            </a:r>
            <a:r>
              <a:rPr lang="en-US" u="sng" dirty="0" err="1" smtClean="0"/>
              <a:t>hari</a:t>
            </a:r>
            <a:r>
              <a:rPr lang="en-US" u="sng" dirty="0" smtClean="0"/>
              <a:t> </a:t>
            </a:r>
            <a:r>
              <a:rPr lang="en-US" u="sng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Mengisikan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SIMPEN</a:t>
            </a:r>
          </a:p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Mengisikan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SIMPEN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80153" y="620425"/>
            <a:ext cx="6375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Penelaah</a:t>
            </a:r>
            <a:r>
              <a:rPr lang="en-US" sz="3200" dirty="0" smtClean="0"/>
              <a:t> Proposal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205200"/>
            <a:ext cx="8543925" cy="503237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sampling, </a:t>
            </a:r>
            <a:r>
              <a:rPr lang="en-US" dirty="0" err="1" smtClean="0">
                <a:solidFill>
                  <a:srgbClr val="0070C0"/>
                </a:solidFill>
              </a:rPr>
              <a:t>variabel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/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/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endParaRPr lang="en-US" sz="2400" dirty="0"/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000" dirty="0" err="1"/>
              <a:t>Deskriptif</a:t>
            </a:r>
            <a:r>
              <a:rPr lang="en-US" sz="2000" dirty="0"/>
              <a:t>, </a:t>
            </a:r>
            <a:r>
              <a:rPr lang="en-US" sz="2000" dirty="0" err="1"/>
              <a:t>korelasi</a:t>
            </a:r>
            <a:r>
              <a:rPr lang="en-US" sz="2000" dirty="0"/>
              <a:t>, </a:t>
            </a:r>
            <a:r>
              <a:rPr lang="en-US" sz="2000" dirty="0" err="1"/>
              <a:t>regresi</a:t>
            </a:r>
            <a:r>
              <a:rPr lang="en-US" sz="2000" dirty="0"/>
              <a:t>, </a:t>
            </a:r>
            <a:r>
              <a:rPr lang="en-US" sz="2000" dirty="0" err="1"/>
              <a:t>eksperimen</a:t>
            </a:r>
            <a:r>
              <a:rPr lang="en-US" sz="2000" dirty="0"/>
              <a:t> (2 </a:t>
            </a:r>
            <a:r>
              <a:rPr lang="en-US" sz="2000" dirty="0" err="1"/>
              <a:t>kelompok</a:t>
            </a:r>
            <a:r>
              <a:rPr lang="en-US" sz="2000" dirty="0"/>
              <a:t>, &gt; 2 </a:t>
            </a:r>
            <a:r>
              <a:rPr lang="en-US" sz="2000" dirty="0" err="1"/>
              <a:t>kelompok</a:t>
            </a:r>
            <a:r>
              <a:rPr lang="en-US" sz="2000" dirty="0"/>
              <a:t>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?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kualitiatif</a:t>
            </a:r>
            <a:endParaRPr lang="en-US" sz="2400" dirty="0"/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(content analysis, </a:t>
            </a:r>
            <a:r>
              <a:rPr lang="en-US" sz="2000" dirty="0" err="1"/>
              <a:t>etnografis</a:t>
            </a:r>
            <a:r>
              <a:rPr lang="en-US" sz="2000" dirty="0"/>
              <a:t>, </a:t>
            </a:r>
            <a:r>
              <a:rPr lang="en-US" sz="2000" dirty="0" err="1"/>
              <a:t>fenomenologis</a:t>
            </a:r>
            <a:r>
              <a:rPr lang="en-US" sz="2000" dirty="0"/>
              <a:t>, </a:t>
            </a:r>
            <a:r>
              <a:rPr lang="en-US" sz="2000" dirty="0" err="1"/>
              <a:t>dst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, </a:t>
            </a:r>
            <a:r>
              <a:rPr lang="en-US" sz="2400" dirty="0" err="1"/>
              <a:t>berikan</a:t>
            </a:r>
            <a:r>
              <a:rPr lang="en-US" sz="2400" dirty="0"/>
              <a:t> SARAN </a:t>
            </a:r>
            <a:r>
              <a:rPr lang="en-US" sz="2400" dirty="0" err="1"/>
              <a:t>perbaikan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205200"/>
            <a:ext cx="8543925" cy="5032375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Cek</a:t>
            </a:r>
            <a:r>
              <a:rPr lang="en-US" sz="2600" dirty="0" smtClean="0"/>
              <a:t> </a:t>
            </a:r>
            <a:r>
              <a:rPr lang="en-US" sz="2600" dirty="0" err="1" smtClean="0"/>
              <a:t>layak</a:t>
            </a:r>
            <a:r>
              <a:rPr lang="en-US" sz="2600" dirty="0" smtClean="0"/>
              <a:t> </a:t>
            </a:r>
            <a:r>
              <a:rPr lang="en-US" sz="2600" dirty="0" err="1" smtClean="0"/>
              <a:t>tidaknya</a:t>
            </a:r>
            <a:r>
              <a:rPr lang="en-US" sz="2600" dirty="0" smtClean="0"/>
              <a:t> </a:t>
            </a:r>
            <a:r>
              <a:rPr lang="en-US" sz="2600" dirty="0" err="1" smtClean="0"/>
              <a:t>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penelitian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diajukan</a:t>
            </a:r>
            <a:endParaRPr lang="en-US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&gt; Rp.300.000,-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LPPM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perjadin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survey, </a:t>
            </a:r>
            <a:r>
              <a:rPr lang="en-US" dirty="0" err="1" smtClean="0"/>
              <a:t>ujicoba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lain-lain TIDAK ADA </a:t>
            </a:r>
            <a:r>
              <a:rPr lang="en-US" dirty="0" err="1" smtClean="0"/>
              <a:t>biaya</a:t>
            </a:r>
            <a:r>
              <a:rPr lang="en-US" dirty="0" smtClean="0"/>
              <a:t> seminar/</a:t>
            </a:r>
            <a:r>
              <a:rPr lang="en-US" dirty="0" err="1" smtClean="0"/>
              <a:t>publikasi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coret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scope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Informasikan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seminar di Indonesia </a:t>
            </a:r>
            <a:r>
              <a:rPr lang="en-US" dirty="0" err="1" smtClean="0"/>
              <a:t>dibiayai</a:t>
            </a:r>
            <a:r>
              <a:rPr lang="en-US" dirty="0" smtClean="0"/>
              <a:t> PPSDM </a:t>
            </a:r>
            <a:r>
              <a:rPr lang="en-US" dirty="0" err="1" smtClean="0"/>
              <a:t>sedangkan</a:t>
            </a:r>
            <a:r>
              <a:rPr lang="en-US" dirty="0" smtClean="0"/>
              <a:t> seminar LN </a:t>
            </a:r>
            <a:r>
              <a:rPr lang="en-US" dirty="0" err="1" smtClean="0"/>
              <a:t>dikompetisikan</a:t>
            </a:r>
            <a:r>
              <a:rPr lang="en-US" dirty="0" smtClean="0"/>
              <a:t>.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4" y="1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138098"/>
              </p:ext>
            </p:extLst>
          </p:nvPr>
        </p:nvGraphicFramePr>
        <p:xfrm>
          <a:off x="776288" y="1412875"/>
          <a:ext cx="8761412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Document" r:id="rId5" imgW="5836137" imgH="3189126" progId="Word.Document.12">
                  <p:embed/>
                </p:oleObj>
              </mc:Choice>
              <mc:Fallback>
                <p:oleObj name="Document" r:id="rId5" imgW="5836137" imgH="31891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6288" y="1412875"/>
                        <a:ext cx="8761412" cy="448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6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4" y="1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204608"/>
              </p:ext>
            </p:extLst>
          </p:nvPr>
        </p:nvGraphicFramePr>
        <p:xfrm>
          <a:off x="665163" y="1441450"/>
          <a:ext cx="8756650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5" imgW="5842974" imgH="2809502" progId="Word.Document.12">
                  <p:embed/>
                </p:oleObj>
              </mc:Choice>
              <mc:Fallback>
                <p:oleObj name="Document" r:id="rId5" imgW="5842974" imgH="28095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163" y="1441450"/>
                        <a:ext cx="8756650" cy="419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3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794" y="1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587" y="584776"/>
            <a:ext cx="5203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017020"/>
              </p:ext>
            </p:extLst>
          </p:nvPr>
        </p:nvGraphicFramePr>
        <p:xfrm>
          <a:off x="646113" y="1580138"/>
          <a:ext cx="9369446" cy="407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Document" r:id="rId5" imgW="5842974" imgH="2185809" progId="Word.Document.12">
                  <p:embed/>
                </p:oleObj>
              </mc:Choice>
              <mc:Fallback>
                <p:oleObj name="Document" r:id="rId5" imgW="5842974" imgH="218580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6113" y="1580138"/>
                        <a:ext cx="9369446" cy="4071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2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586" y="584776"/>
            <a:ext cx="6525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Rancangan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954364"/>
              </p:ext>
            </p:extLst>
          </p:nvPr>
        </p:nvGraphicFramePr>
        <p:xfrm>
          <a:off x="969963" y="1468438"/>
          <a:ext cx="8575675" cy="291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r:id="rId5" imgW="5842974" imgH="1869637" progId="Word.Document.12">
                  <p:embed/>
                </p:oleObj>
              </mc:Choice>
              <mc:Fallback>
                <p:oleObj name="Document" r:id="rId5" imgW="5842974" imgH="18696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9963" y="1468438"/>
                        <a:ext cx="8575675" cy="291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4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399740"/>
            <a:ext cx="8694783" cy="456792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Menilai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usulan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dipresentasikan</a:t>
            </a:r>
            <a:r>
              <a:rPr lang="en-US" sz="3200" dirty="0" smtClean="0"/>
              <a:t> </a:t>
            </a:r>
          </a:p>
          <a:p>
            <a:pPr marL="798513" lvl="1" indent="-341313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798513" lvl="1" indent="-341313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endParaRPr lang="en-US" sz="2800" dirty="0" smtClean="0"/>
          </a:p>
          <a:p>
            <a:pPr marL="798513" lvl="1" indent="-341313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798513" lvl="1" indent="-341313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luaran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direncanakan</a:t>
            </a:r>
            <a:endParaRPr lang="en-US" sz="2800" dirty="0" smtClean="0"/>
          </a:p>
          <a:p>
            <a:pPr marL="798513" lvl="1" indent="-341313">
              <a:buFont typeface="Courier New" panose="02070309020205020404" pitchFamily="49" charset="0"/>
              <a:buChar char="o"/>
            </a:pPr>
            <a:r>
              <a:rPr lang="en-US" sz="2800" dirty="0" err="1" smtClean="0"/>
              <a:t>Biaya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diragukan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keperluannya</a:t>
            </a:r>
            <a:endParaRPr lang="en-US" sz="2800" dirty="0" smtClean="0"/>
          </a:p>
          <a:p>
            <a:pPr marL="1262063" lvl="2" indent="-347663">
              <a:buFont typeface="Wingdings" panose="05000000000000000000" pitchFamily="2" charset="2"/>
              <a:buChar char="ü"/>
            </a:pP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disinggung</a:t>
            </a:r>
            <a:endParaRPr lang="en-US" sz="24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5814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Menilai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Presentasi</a:t>
            </a:r>
            <a:r>
              <a:rPr lang="en-US" sz="3600" dirty="0" smtClean="0"/>
              <a:t> Proposal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-- </a:t>
            </a:r>
            <a:r>
              <a:rPr lang="en-US" dirty="0" err="1" smtClean="0"/>
              <a:t>kap</a:t>
            </a:r>
            <a:r>
              <a:rPr lang="en-US" dirty="0" smtClean="0"/>
              <a:t> --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1399740"/>
            <a:ext cx="8183562" cy="456792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Cek</a:t>
            </a:r>
            <a:r>
              <a:rPr lang="en-US" sz="3200" dirty="0" smtClean="0"/>
              <a:t> </a:t>
            </a:r>
            <a:r>
              <a:rPr lang="en-US" sz="3200" dirty="0" err="1" smtClean="0"/>
              <a:t>kesesuaian</a:t>
            </a:r>
            <a:r>
              <a:rPr lang="en-US" sz="3200" dirty="0" smtClean="0"/>
              <a:t> proposal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endParaRPr lang="en-US" sz="3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RIP UT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upload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Simpen</a:t>
            </a:r>
            <a:endParaRPr lang="en-US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Desk Evaluation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2887" y="506309"/>
            <a:ext cx="4031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Kategori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397249"/>
              </p:ext>
            </p:extLst>
          </p:nvPr>
        </p:nvGraphicFramePr>
        <p:xfrm>
          <a:off x="681038" y="1358900"/>
          <a:ext cx="8589962" cy="440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5003800"/>
                <a:gridCol w="1866900"/>
              </a:tblGrid>
              <a:tr h="44591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Kategori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Uraian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Biaya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Penelitian</a:t>
                      </a:r>
                      <a:endParaRPr lang="id-ID" sz="2000" dirty="0"/>
                    </a:p>
                  </a:txBody>
                  <a:tcPr/>
                </a:tc>
              </a:tr>
              <a:tr h="1783644">
                <a:tc>
                  <a:txBody>
                    <a:bodyPr/>
                    <a:lstStyle/>
                    <a:p>
                      <a:r>
                        <a:rPr lang="id-ID" sz="200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Penelitian Dasar</a:t>
                      </a:r>
                      <a:endParaRPr lang="id-ID" sz="2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kegiatan penelitian teoritis atau eksperimental yang dilakukan untuk memperoleh pengetahuan baru tentang prinsip-prinsip dasar dari fenomena atau fakta yang teramati tanpa memikirkan penerapannya 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juta</a:t>
                      </a:r>
                      <a:endParaRPr lang="id-ID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8364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Terapan</a:t>
                      </a:r>
                      <a:endParaRPr lang="id-ID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kegiatan investigatif yang orisinal, yang dilakukan untuk memperoleh pengetahuan baru. Berbeda dengan penelitian dasar, kegiatan penelitian terapan diarahkan untuk tujuan praktis tertentu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juta</a:t>
                      </a:r>
                      <a:endParaRPr lang="id-ID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5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2887" y="506309"/>
            <a:ext cx="4031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Kategori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583780"/>
              </p:ext>
            </p:extLst>
          </p:nvPr>
        </p:nvGraphicFramePr>
        <p:xfrm>
          <a:off x="681038" y="1320800"/>
          <a:ext cx="858996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62"/>
                <a:gridCol w="4851400"/>
                <a:gridCol w="1866900"/>
              </a:tblGrid>
              <a:tr h="30257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Kategori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Uraian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Perkembangan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Eksperimental</a:t>
                      </a:r>
                      <a:endParaRPr lang="id-ID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kegiatan sistematik dengan menggunakan pengetahuan yang sudah ada, yang diperoleh melalui penelitian atau pengalaman praktis dengan tujuan: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menghasilkan material baru, produk baru atau alat baru,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membangun proses baru atau sistem baru, dan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meningkatkan produk, proses atau sistem yang sudah ada secara substansial.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juta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Rekomendasi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Pimpinan</a:t>
                      </a:r>
                      <a:endParaRPr lang="id-ID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penugasan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Pimpinan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Kelembagaan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Kerjasama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Negeri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Internasional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PTJJ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100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juta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970612"/>
              </p:ext>
            </p:extLst>
          </p:nvPr>
        </p:nvGraphicFramePr>
        <p:xfrm>
          <a:off x="595312" y="1269383"/>
          <a:ext cx="8715375" cy="554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5872840" imgH="3747205" progId="Word.Document.12">
                  <p:embed/>
                </p:oleObj>
              </mc:Choice>
              <mc:Fallback>
                <p:oleObj name="Document" r:id="rId5" imgW="5872840" imgH="37472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5312" y="1269383"/>
                        <a:ext cx="8715375" cy="554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1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561" y="125414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59757"/>
              </p:ext>
            </p:extLst>
          </p:nvPr>
        </p:nvGraphicFramePr>
        <p:xfrm>
          <a:off x="1066800" y="1316038"/>
          <a:ext cx="81883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5" imgW="6623812" imgH="3802724" progId="Word.Document.12">
                  <p:embed/>
                </p:oleObj>
              </mc:Choice>
              <mc:Fallback>
                <p:oleObj name="Document" r:id="rId5" imgW="6623812" imgH="38027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1316038"/>
                        <a:ext cx="8188325" cy="468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9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561" y="125414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197781"/>
              </p:ext>
            </p:extLst>
          </p:nvPr>
        </p:nvGraphicFramePr>
        <p:xfrm>
          <a:off x="817563" y="1524000"/>
          <a:ext cx="8493125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5" imgW="5728906" imgH="2648712" progId="Word.Document.12">
                  <p:embed/>
                </p:oleObj>
              </mc:Choice>
              <mc:Fallback>
                <p:oleObj name="Document" r:id="rId5" imgW="5728906" imgH="26487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563" y="1524000"/>
                        <a:ext cx="8493125" cy="392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561" y="125414"/>
            <a:ext cx="9906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117600"/>
            <a:ext cx="9164320" cy="5334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92887" y="506309"/>
            <a:ext cx="3419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-- kap --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7B384-585E-4E9C-87E1-9F19B307285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689757"/>
              </p:ext>
            </p:extLst>
          </p:nvPr>
        </p:nvGraphicFramePr>
        <p:xfrm>
          <a:off x="1081088" y="1538287"/>
          <a:ext cx="7439025" cy="445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5" imgW="7989739" imgH="2724781" progId="Word.Document.12">
                  <p:embed/>
                </p:oleObj>
              </mc:Choice>
              <mc:Fallback>
                <p:oleObj name="Document" r:id="rId5" imgW="7989739" imgH="27247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1088" y="1538287"/>
                        <a:ext cx="7439025" cy="445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1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2024</TotalTime>
  <Words>801</Words>
  <Application>Microsoft Office PowerPoint</Application>
  <PresentationFormat>A4 Paper (210x297 mm)</PresentationFormat>
  <Paragraphs>171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Document</vt:lpstr>
      <vt:lpstr>Tata Cara  Review Proposal Penelitian 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Penyamaan Persepsi Reviewer Proposal Penelitian UT</dc:title>
  <dc:creator>ITA</dc:creator>
  <cp:lastModifiedBy>User</cp:lastModifiedBy>
  <cp:revision>94</cp:revision>
  <dcterms:created xsi:type="dcterms:W3CDTF">2015-02-16T01:37:02Z</dcterms:created>
  <dcterms:modified xsi:type="dcterms:W3CDTF">2016-03-23T01:32:38Z</dcterms:modified>
</cp:coreProperties>
</file>