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56" r:id="rId2"/>
    <p:sldId id="296" r:id="rId3"/>
    <p:sldId id="258" r:id="rId4"/>
    <p:sldId id="298" r:id="rId5"/>
    <p:sldId id="297" r:id="rId6"/>
    <p:sldId id="257" r:id="rId7"/>
    <p:sldId id="284" r:id="rId8"/>
    <p:sldId id="286" r:id="rId9"/>
    <p:sldId id="285" r:id="rId10"/>
    <p:sldId id="288" r:id="rId11"/>
    <p:sldId id="289" r:id="rId12"/>
    <p:sldId id="290" r:id="rId13"/>
    <p:sldId id="291" r:id="rId14"/>
    <p:sldId id="292" r:id="rId15"/>
    <p:sldId id="260" r:id="rId16"/>
    <p:sldId id="293" r:id="rId17"/>
    <p:sldId id="274" r:id="rId18"/>
    <p:sldId id="272" r:id="rId19"/>
    <p:sldId id="269" r:id="rId20"/>
    <p:sldId id="273" r:id="rId21"/>
    <p:sldId id="294" r:id="rId22"/>
    <p:sldId id="264" r:id="rId23"/>
    <p:sldId id="267" r:id="rId24"/>
    <p:sldId id="263" r:id="rId25"/>
    <p:sldId id="261" r:id="rId26"/>
    <p:sldId id="280" r:id="rId27"/>
    <p:sldId id="281" r:id="rId28"/>
    <p:sldId id="282" r:id="rId29"/>
    <p:sldId id="283" r:id="rId30"/>
    <p:sldId id="268" r:id="rId31"/>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T" initials="U" lastIdx="7" clrIdx="0"/>
  <p:cmAuthor id="1" name="harijati" initials="sh" lastIdx="2" clrIdx="1"/>
  <p:cmAuthor id="2" name="Your User Name" initials="LA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1851" autoAdjust="0"/>
  </p:normalViewPr>
  <p:slideViewPr>
    <p:cSldViewPr snapToGrid="0">
      <p:cViewPr varScale="1">
        <p:scale>
          <a:sx n="75" d="100"/>
          <a:sy n="75" d="100"/>
        </p:scale>
        <p:origin x="738" y="66"/>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A7CEF0-CD31-4365-A727-5D811C8588DE}" type="datetimeFigureOut">
              <a:rPr lang="en-US" smtClean="0"/>
              <a:pPr/>
              <a:t>2/20/2017</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B2A6F0-54B7-40D7-BACF-09FC11AB485E}" type="slidenum">
              <a:rPr lang="en-US" smtClean="0"/>
              <a:pPr/>
              <a:t>‹#›</a:t>
            </a:fld>
            <a:endParaRPr lang="en-US"/>
          </a:p>
        </p:txBody>
      </p:sp>
    </p:spTree>
    <p:extLst>
      <p:ext uri="{BB962C8B-B14F-4D97-AF65-F5344CB8AC3E}">
        <p14:creationId xmlns:p14="http://schemas.microsoft.com/office/powerpoint/2010/main" val="1811200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AB2A6F0-54B7-40D7-BACF-09FC11AB485E}" type="slidenum">
              <a:rPr lang="en-US" smtClean="0"/>
              <a:pPr/>
              <a:t>1</a:t>
            </a:fld>
            <a:endParaRPr lang="en-US"/>
          </a:p>
        </p:txBody>
      </p:sp>
    </p:spTree>
    <p:extLst>
      <p:ext uri="{BB962C8B-B14F-4D97-AF65-F5344CB8AC3E}">
        <p14:creationId xmlns:p14="http://schemas.microsoft.com/office/powerpoint/2010/main" val="2633704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3AB2A6F0-54B7-40D7-BACF-09FC11AB485E}" type="slidenum">
              <a:rPr lang="en-US" smtClean="0"/>
              <a:pPr/>
              <a:t>17</a:t>
            </a:fld>
            <a:endParaRPr lang="en-US"/>
          </a:p>
        </p:txBody>
      </p:sp>
    </p:spTree>
    <p:extLst>
      <p:ext uri="{BB962C8B-B14F-4D97-AF65-F5344CB8AC3E}">
        <p14:creationId xmlns:p14="http://schemas.microsoft.com/office/powerpoint/2010/main" val="4094963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A361DF-5865-444F-9A2E-D63A715AD9F5}" type="datetime1">
              <a:rPr lang="en-US" smtClean="0"/>
              <a:pPr/>
              <a:t>2/20/2017</a:t>
            </a:fld>
            <a:endParaRPr lang="en-US"/>
          </a:p>
        </p:txBody>
      </p:sp>
      <p:sp>
        <p:nvSpPr>
          <p:cNvPr id="5" name="Footer Placeholder 4"/>
          <p:cNvSpPr>
            <a:spLocks noGrp="1"/>
          </p:cNvSpPr>
          <p:nvPr>
            <p:ph type="ftr" sz="quarter" idx="11"/>
          </p:nvPr>
        </p:nvSpPr>
        <p:spPr/>
        <p:txBody>
          <a:bodyPr/>
          <a:lstStyle/>
          <a:p>
            <a:r>
              <a:rPr lang="en-US" smtClean="0"/>
              <a:t>-- kap --</a:t>
            </a:r>
            <a:endParaRPr lang="en-US"/>
          </a:p>
        </p:txBody>
      </p:sp>
      <p:sp>
        <p:nvSpPr>
          <p:cNvPr id="6" name="Slide Number Placeholder 5"/>
          <p:cNvSpPr>
            <a:spLocks noGrp="1"/>
          </p:cNvSpPr>
          <p:nvPr>
            <p:ph type="sldNum" sz="quarter" idx="12"/>
          </p:nvPr>
        </p:nvSpPr>
        <p:spPr/>
        <p:txBody>
          <a:bodyPr/>
          <a:lstStyle/>
          <a:p>
            <a:fld id="{4177B384-585E-4E9C-87E1-9F19B3072854}" type="slidenum">
              <a:rPr lang="en-US" smtClean="0"/>
              <a:pPr/>
              <a:t>‹#›</a:t>
            </a:fld>
            <a:endParaRPr lang="en-US"/>
          </a:p>
        </p:txBody>
      </p:sp>
    </p:spTree>
    <p:extLst>
      <p:ext uri="{BB962C8B-B14F-4D97-AF65-F5344CB8AC3E}">
        <p14:creationId xmlns:p14="http://schemas.microsoft.com/office/powerpoint/2010/main" val="920133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5B32D6-D08E-4A46-BAFE-9E5244367D47}" type="datetime1">
              <a:rPr lang="en-US" smtClean="0"/>
              <a:pPr/>
              <a:t>2/20/2017</a:t>
            </a:fld>
            <a:endParaRPr lang="en-US"/>
          </a:p>
        </p:txBody>
      </p:sp>
      <p:sp>
        <p:nvSpPr>
          <p:cNvPr id="5" name="Footer Placeholder 4"/>
          <p:cNvSpPr>
            <a:spLocks noGrp="1"/>
          </p:cNvSpPr>
          <p:nvPr>
            <p:ph type="ftr" sz="quarter" idx="11"/>
          </p:nvPr>
        </p:nvSpPr>
        <p:spPr/>
        <p:txBody>
          <a:bodyPr/>
          <a:lstStyle/>
          <a:p>
            <a:r>
              <a:rPr lang="en-US" smtClean="0"/>
              <a:t>-- kap --</a:t>
            </a:r>
            <a:endParaRPr lang="en-US"/>
          </a:p>
        </p:txBody>
      </p:sp>
      <p:sp>
        <p:nvSpPr>
          <p:cNvPr id="6" name="Slide Number Placeholder 5"/>
          <p:cNvSpPr>
            <a:spLocks noGrp="1"/>
          </p:cNvSpPr>
          <p:nvPr>
            <p:ph type="sldNum" sz="quarter" idx="12"/>
          </p:nvPr>
        </p:nvSpPr>
        <p:spPr/>
        <p:txBody>
          <a:bodyPr/>
          <a:lstStyle/>
          <a:p>
            <a:fld id="{4177B384-585E-4E9C-87E1-9F19B3072854}" type="slidenum">
              <a:rPr lang="en-US" smtClean="0"/>
              <a:pPr/>
              <a:t>‹#›</a:t>
            </a:fld>
            <a:endParaRPr lang="en-US"/>
          </a:p>
        </p:txBody>
      </p:sp>
    </p:spTree>
    <p:extLst>
      <p:ext uri="{BB962C8B-B14F-4D97-AF65-F5344CB8AC3E}">
        <p14:creationId xmlns:p14="http://schemas.microsoft.com/office/powerpoint/2010/main" val="122783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AB0F4D-0AD2-4750-816F-F6799EAF42B2}" type="datetime1">
              <a:rPr lang="en-US" smtClean="0"/>
              <a:pPr/>
              <a:t>2/20/2017</a:t>
            </a:fld>
            <a:endParaRPr lang="en-US"/>
          </a:p>
        </p:txBody>
      </p:sp>
      <p:sp>
        <p:nvSpPr>
          <p:cNvPr id="5" name="Footer Placeholder 4"/>
          <p:cNvSpPr>
            <a:spLocks noGrp="1"/>
          </p:cNvSpPr>
          <p:nvPr>
            <p:ph type="ftr" sz="quarter" idx="11"/>
          </p:nvPr>
        </p:nvSpPr>
        <p:spPr/>
        <p:txBody>
          <a:bodyPr/>
          <a:lstStyle/>
          <a:p>
            <a:r>
              <a:rPr lang="en-US" smtClean="0"/>
              <a:t>-- kap --</a:t>
            </a:r>
            <a:endParaRPr lang="en-US"/>
          </a:p>
        </p:txBody>
      </p:sp>
      <p:sp>
        <p:nvSpPr>
          <p:cNvPr id="6" name="Slide Number Placeholder 5"/>
          <p:cNvSpPr>
            <a:spLocks noGrp="1"/>
          </p:cNvSpPr>
          <p:nvPr>
            <p:ph type="sldNum" sz="quarter" idx="12"/>
          </p:nvPr>
        </p:nvSpPr>
        <p:spPr/>
        <p:txBody>
          <a:bodyPr/>
          <a:lstStyle/>
          <a:p>
            <a:fld id="{4177B384-585E-4E9C-87E1-9F19B3072854}" type="slidenum">
              <a:rPr lang="en-US" smtClean="0"/>
              <a:pPr/>
              <a:t>‹#›</a:t>
            </a:fld>
            <a:endParaRPr lang="en-US"/>
          </a:p>
        </p:txBody>
      </p:sp>
    </p:spTree>
    <p:extLst>
      <p:ext uri="{BB962C8B-B14F-4D97-AF65-F5344CB8AC3E}">
        <p14:creationId xmlns:p14="http://schemas.microsoft.com/office/powerpoint/2010/main" val="115108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529C34-ED66-465E-A920-8C181C14BF54}" type="datetime1">
              <a:rPr lang="en-US" smtClean="0"/>
              <a:pPr/>
              <a:t>2/20/2017</a:t>
            </a:fld>
            <a:endParaRPr lang="en-US"/>
          </a:p>
        </p:txBody>
      </p:sp>
      <p:sp>
        <p:nvSpPr>
          <p:cNvPr id="5" name="Footer Placeholder 4"/>
          <p:cNvSpPr>
            <a:spLocks noGrp="1"/>
          </p:cNvSpPr>
          <p:nvPr>
            <p:ph type="ftr" sz="quarter" idx="11"/>
          </p:nvPr>
        </p:nvSpPr>
        <p:spPr/>
        <p:txBody>
          <a:bodyPr/>
          <a:lstStyle/>
          <a:p>
            <a:r>
              <a:rPr lang="en-US" smtClean="0"/>
              <a:t>-- kap --</a:t>
            </a:r>
            <a:endParaRPr lang="en-US"/>
          </a:p>
        </p:txBody>
      </p:sp>
      <p:sp>
        <p:nvSpPr>
          <p:cNvPr id="6" name="Slide Number Placeholder 5"/>
          <p:cNvSpPr>
            <a:spLocks noGrp="1"/>
          </p:cNvSpPr>
          <p:nvPr>
            <p:ph type="sldNum" sz="quarter" idx="12"/>
          </p:nvPr>
        </p:nvSpPr>
        <p:spPr/>
        <p:txBody>
          <a:bodyPr/>
          <a:lstStyle/>
          <a:p>
            <a:fld id="{4177B384-585E-4E9C-87E1-9F19B3072854}" type="slidenum">
              <a:rPr lang="en-US" smtClean="0"/>
              <a:pPr/>
              <a:t>‹#›</a:t>
            </a:fld>
            <a:endParaRPr lang="en-US"/>
          </a:p>
        </p:txBody>
      </p:sp>
    </p:spTree>
    <p:extLst>
      <p:ext uri="{BB962C8B-B14F-4D97-AF65-F5344CB8AC3E}">
        <p14:creationId xmlns:p14="http://schemas.microsoft.com/office/powerpoint/2010/main" val="326103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F51917-6586-4C41-8D2F-0765895FDA29}" type="datetime1">
              <a:rPr lang="en-US" smtClean="0"/>
              <a:pPr/>
              <a:t>2/20/2017</a:t>
            </a:fld>
            <a:endParaRPr lang="en-US"/>
          </a:p>
        </p:txBody>
      </p:sp>
      <p:sp>
        <p:nvSpPr>
          <p:cNvPr id="5" name="Footer Placeholder 4"/>
          <p:cNvSpPr>
            <a:spLocks noGrp="1"/>
          </p:cNvSpPr>
          <p:nvPr>
            <p:ph type="ftr" sz="quarter" idx="11"/>
          </p:nvPr>
        </p:nvSpPr>
        <p:spPr/>
        <p:txBody>
          <a:bodyPr/>
          <a:lstStyle/>
          <a:p>
            <a:r>
              <a:rPr lang="en-US" smtClean="0"/>
              <a:t>-- kap --</a:t>
            </a:r>
            <a:endParaRPr lang="en-US"/>
          </a:p>
        </p:txBody>
      </p:sp>
      <p:sp>
        <p:nvSpPr>
          <p:cNvPr id="6" name="Slide Number Placeholder 5"/>
          <p:cNvSpPr>
            <a:spLocks noGrp="1"/>
          </p:cNvSpPr>
          <p:nvPr>
            <p:ph type="sldNum" sz="quarter" idx="12"/>
          </p:nvPr>
        </p:nvSpPr>
        <p:spPr/>
        <p:txBody>
          <a:bodyPr/>
          <a:lstStyle/>
          <a:p>
            <a:fld id="{4177B384-585E-4E9C-87E1-9F19B3072854}" type="slidenum">
              <a:rPr lang="en-US" smtClean="0"/>
              <a:pPr/>
              <a:t>‹#›</a:t>
            </a:fld>
            <a:endParaRPr lang="en-US"/>
          </a:p>
        </p:txBody>
      </p:sp>
    </p:spTree>
    <p:extLst>
      <p:ext uri="{BB962C8B-B14F-4D97-AF65-F5344CB8AC3E}">
        <p14:creationId xmlns:p14="http://schemas.microsoft.com/office/powerpoint/2010/main" val="784576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20EBD1-B176-4114-9D6C-760F80CD54C3}" type="datetime1">
              <a:rPr lang="en-US" smtClean="0"/>
              <a:pPr/>
              <a:t>2/20/2017</a:t>
            </a:fld>
            <a:endParaRPr lang="en-US"/>
          </a:p>
        </p:txBody>
      </p:sp>
      <p:sp>
        <p:nvSpPr>
          <p:cNvPr id="6" name="Footer Placeholder 5"/>
          <p:cNvSpPr>
            <a:spLocks noGrp="1"/>
          </p:cNvSpPr>
          <p:nvPr>
            <p:ph type="ftr" sz="quarter" idx="11"/>
          </p:nvPr>
        </p:nvSpPr>
        <p:spPr/>
        <p:txBody>
          <a:bodyPr/>
          <a:lstStyle/>
          <a:p>
            <a:r>
              <a:rPr lang="en-US" smtClean="0"/>
              <a:t>-- kap --</a:t>
            </a:r>
            <a:endParaRPr lang="en-US"/>
          </a:p>
        </p:txBody>
      </p:sp>
      <p:sp>
        <p:nvSpPr>
          <p:cNvPr id="7" name="Slide Number Placeholder 6"/>
          <p:cNvSpPr>
            <a:spLocks noGrp="1"/>
          </p:cNvSpPr>
          <p:nvPr>
            <p:ph type="sldNum" sz="quarter" idx="12"/>
          </p:nvPr>
        </p:nvSpPr>
        <p:spPr/>
        <p:txBody>
          <a:bodyPr/>
          <a:lstStyle/>
          <a:p>
            <a:fld id="{4177B384-585E-4E9C-87E1-9F19B3072854}" type="slidenum">
              <a:rPr lang="en-US" smtClean="0"/>
              <a:pPr/>
              <a:t>‹#›</a:t>
            </a:fld>
            <a:endParaRPr lang="en-US"/>
          </a:p>
        </p:txBody>
      </p:sp>
    </p:spTree>
    <p:extLst>
      <p:ext uri="{BB962C8B-B14F-4D97-AF65-F5344CB8AC3E}">
        <p14:creationId xmlns:p14="http://schemas.microsoft.com/office/powerpoint/2010/main" val="3050899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8A4A23-00CD-4342-B41A-6FF4C98EF9A5}" type="datetime1">
              <a:rPr lang="en-US" smtClean="0"/>
              <a:pPr/>
              <a:t>2/20/2017</a:t>
            </a:fld>
            <a:endParaRPr lang="en-US"/>
          </a:p>
        </p:txBody>
      </p:sp>
      <p:sp>
        <p:nvSpPr>
          <p:cNvPr id="8" name="Footer Placeholder 7"/>
          <p:cNvSpPr>
            <a:spLocks noGrp="1"/>
          </p:cNvSpPr>
          <p:nvPr>
            <p:ph type="ftr" sz="quarter" idx="11"/>
          </p:nvPr>
        </p:nvSpPr>
        <p:spPr/>
        <p:txBody>
          <a:bodyPr/>
          <a:lstStyle/>
          <a:p>
            <a:r>
              <a:rPr lang="en-US" smtClean="0"/>
              <a:t>-- kap --</a:t>
            </a:r>
            <a:endParaRPr lang="en-US"/>
          </a:p>
        </p:txBody>
      </p:sp>
      <p:sp>
        <p:nvSpPr>
          <p:cNvPr id="9" name="Slide Number Placeholder 8"/>
          <p:cNvSpPr>
            <a:spLocks noGrp="1"/>
          </p:cNvSpPr>
          <p:nvPr>
            <p:ph type="sldNum" sz="quarter" idx="12"/>
          </p:nvPr>
        </p:nvSpPr>
        <p:spPr/>
        <p:txBody>
          <a:bodyPr/>
          <a:lstStyle/>
          <a:p>
            <a:fld id="{4177B384-585E-4E9C-87E1-9F19B3072854}" type="slidenum">
              <a:rPr lang="en-US" smtClean="0"/>
              <a:pPr/>
              <a:t>‹#›</a:t>
            </a:fld>
            <a:endParaRPr lang="en-US"/>
          </a:p>
        </p:txBody>
      </p:sp>
    </p:spTree>
    <p:extLst>
      <p:ext uri="{BB962C8B-B14F-4D97-AF65-F5344CB8AC3E}">
        <p14:creationId xmlns:p14="http://schemas.microsoft.com/office/powerpoint/2010/main" val="521795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4BA690-F25A-4E85-86DC-7C41B0DD4560}" type="datetime1">
              <a:rPr lang="en-US" smtClean="0"/>
              <a:pPr/>
              <a:t>2/20/2017</a:t>
            </a:fld>
            <a:endParaRPr lang="en-US"/>
          </a:p>
        </p:txBody>
      </p:sp>
      <p:sp>
        <p:nvSpPr>
          <p:cNvPr id="4" name="Footer Placeholder 3"/>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a:t>
            </a:fld>
            <a:endParaRPr lang="en-US"/>
          </a:p>
        </p:txBody>
      </p:sp>
    </p:spTree>
    <p:extLst>
      <p:ext uri="{BB962C8B-B14F-4D97-AF65-F5344CB8AC3E}">
        <p14:creationId xmlns:p14="http://schemas.microsoft.com/office/powerpoint/2010/main" val="3442892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607091-BF2F-4023-8F7F-7BD952B62A68}" type="datetime1">
              <a:rPr lang="en-US" smtClean="0"/>
              <a:pPr/>
              <a:t>2/20/2017</a:t>
            </a:fld>
            <a:endParaRPr lang="en-US"/>
          </a:p>
        </p:txBody>
      </p:sp>
      <p:sp>
        <p:nvSpPr>
          <p:cNvPr id="3" name="Footer Placeholder 2"/>
          <p:cNvSpPr>
            <a:spLocks noGrp="1"/>
          </p:cNvSpPr>
          <p:nvPr>
            <p:ph type="ftr" sz="quarter" idx="11"/>
          </p:nvPr>
        </p:nvSpPr>
        <p:spPr/>
        <p:txBody>
          <a:bodyPr/>
          <a:lstStyle/>
          <a:p>
            <a:r>
              <a:rPr lang="en-US" smtClean="0"/>
              <a:t>-- kap --</a:t>
            </a:r>
            <a:endParaRPr lang="en-US"/>
          </a:p>
        </p:txBody>
      </p:sp>
      <p:sp>
        <p:nvSpPr>
          <p:cNvPr id="4" name="Slide Number Placeholder 3"/>
          <p:cNvSpPr>
            <a:spLocks noGrp="1"/>
          </p:cNvSpPr>
          <p:nvPr>
            <p:ph type="sldNum" sz="quarter" idx="12"/>
          </p:nvPr>
        </p:nvSpPr>
        <p:spPr/>
        <p:txBody>
          <a:bodyPr/>
          <a:lstStyle/>
          <a:p>
            <a:fld id="{4177B384-585E-4E9C-87E1-9F19B3072854}" type="slidenum">
              <a:rPr lang="en-US" smtClean="0"/>
              <a:pPr/>
              <a:t>‹#›</a:t>
            </a:fld>
            <a:endParaRPr lang="en-US"/>
          </a:p>
        </p:txBody>
      </p:sp>
    </p:spTree>
    <p:extLst>
      <p:ext uri="{BB962C8B-B14F-4D97-AF65-F5344CB8AC3E}">
        <p14:creationId xmlns:p14="http://schemas.microsoft.com/office/powerpoint/2010/main" val="200854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74D521-ACC1-4F43-9B66-14CCB4423654}" type="datetime1">
              <a:rPr lang="en-US" smtClean="0"/>
              <a:pPr/>
              <a:t>2/20/2017</a:t>
            </a:fld>
            <a:endParaRPr lang="en-US"/>
          </a:p>
        </p:txBody>
      </p:sp>
      <p:sp>
        <p:nvSpPr>
          <p:cNvPr id="6" name="Footer Placeholder 5"/>
          <p:cNvSpPr>
            <a:spLocks noGrp="1"/>
          </p:cNvSpPr>
          <p:nvPr>
            <p:ph type="ftr" sz="quarter" idx="11"/>
          </p:nvPr>
        </p:nvSpPr>
        <p:spPr/>
        <p:txBody>
          <a:bodyPr/>
          <a:lstStyle/>
          <a:p>
            <a:r>
              <a:rPr lang="en-US" smtClean="0"/>
              <a:t>-- kap --</a:t>
            </a:r>
            <a:endParaRPr lang="en-US"/>
          </a:p>
        </p:txBody>
      </p:sp>
      <p:sp>
        <p:nvSpPr>
          <p:cNvPr id="7" name="Slide Number Placeholder 6"/>
          <p:cNvSpPr>
            <a:spLocks noGrp="1"/>
          </p:cNvSpPr>
          <p:nvPr>
            <p:ph type="sldNum" sz="quarter" idx="12"/>
          </p:nvPr>
        </p:nvSpPr>
        <p:spPr/>
        <p:txBody>
          <a:bodyPr/>
          <a:lstStyle/>
          <a:p>
            <a:fld id="{4177B384-585E-4E9C-87E1-9F19B3072854}" type="slidenum">
              <a:rPr lang="en-US" smtClean="0"/>
              <a:pPr/>
              <a:t>‹#›</a:t>
            </a:fld>
            <a:endParaRPr lang="en-US"/>
          </a:p>
        </p:txBody>
      </p:sp>
    </p:spTree>
    <p:extLst>
      <p:ext uri="{BB962C8B-B14F-4D97-AF65-F5344CB8AC3E}">
        <p14:creationId xmlns:p14="http://schemas.microsoft.com/office/powerpoint/2010/main" val="1066401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7B0045-AB01-46E2-A3A7-D6F650FAB5C1}" type="datetime1">
              <a:rPr lang="en-US" smtClean="0"/>
              <a:pPr/>
              <a:t>2/20/2017</a:t>
            </a:fld>
            <a:endParaRPr lang="en-US"/>
          </a:p>
        </p:txBody>
      </p:sp>
      <p:sp>
        <p:nvSpPr>
          <p:cNvPr id="6" name="Footer Placeholder 5"/>
          <p:cNvSpPr>
            <a:spLocks noGrp="1"/>
          </p:cNvSpPr>
          <p:nvPr>
            <p:ph type="ftr" sz="quarter" idx="11"/>
          </p:nvPr>
        </p:nvSpPr>
        <p:spPr/>
        <p:txBody>
          <a:bodyPr/>
          <a:lstStyle/>
          <a:p>
            <a:r>
              <a:rPr lang="en-US" smtClean="0"/>
              <a:t>-- kap --</a:t>
            </a:r>
            <a:endParaRPr lang="en-US"/>
          </a:p>
        </p:txBody>
      </p:sp>
      <p:sp>
        <p:nvSpPr>
          <p:cNvPr id="7" name="Slide Number Placeholder 6"/>
          <p:cNvSpPr>
            <a:spLocks noGrp="1"/>
          </p:cNvSpPr>
          <p:nvPr>
            <p:ph type="sldNum" sz="quarter" idx="12"/>
          </p:nvPr>
        </p:nvSpPr>
        <p:spPr/>
        <p:txBody>
          <a:bodyPr/>
          <a:lstStyle/>
          <a:p>
            <a:fld id="{4177B384-585E-4E9C-87E1-9F19B3072854}" type="slidenum">
              <a:rPr lang="en-US" smtClean="0"/>
              <a:pPr/>
              <a:t>‹#›</a:t>
            </a:fld>
            <a:endParaRPr lang="en-US"/>
          </a:p>
        </p:txBody>
      </p:sp>
    </p:spTree>
    <p:extLst>
      <p:ext uri="{BB962C8B-B14F-4D97-AF65-F5344CB8AC3E}">
        <p14:creationId xmlns:p14="http://schemas.microsoft.com/office/powerpoint/2010/main" val="2376750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FBA62A-348B-4BB4-B2BC-83BF51C1C6C4}" type="datetime1">
              <a:rPr lang="en-US" smtClean="0"/>
              <a:pPr/>
              <a:t>2/20/2017</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kap --</a:t>
            </a:r>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77B384-585E-4E9C-87E1-9F19B3072854}" type="slidenum">
              <a:rPr lang="en-US" smtClean="0"/>
              <a:pPr/>
              <a:t>‹#›</a:t>
            </a:fld>
            <a:endParaRPr lang="en-US"/>
          </a:p>
        </p:txBody>
      </p:sp>
    </p:spTree>
    <p:extLst>
      <p:ext uri="{BB962C8B-B14F-4D97-AF65-F5344CB8AC3E}">
        <p14:creationId xmlns:p14="http://schemas.microsoft.com/office/powerpoint/2010/main" val="37250523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package" Target="../embeddings/Microsoft_Word_Document1.docx"/></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Word_Document2.docx"/></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package" Target="../embeddings/Microsoft_Word_Document3.docx"/><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Word_Document4.docx"/></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package" Target="../embeddings/Microsoft_Word_Document5.docx"/></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8.emf"/><Relationship Id="rId4" Type="http://schemas.openxmlformats.org/officeDocument/2006/relationships/package" Target="../embeddings/Microsoft_Word_Document6.docx"/></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9.emf"/><Relationship Id="rId4" Type="http://schemas.openxmlformats.org/officeDocument/2006/relationships/package" Target="../embeddings/Microsoft_Word_Document7.docx"/></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0.emf"/><Relationship Id="rId4" Type="http://schemas.openxmlformats.org/officeDocument/2006/relationships/package" Target="../embeddings/Microsoft_Word_Document8.docx"/></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1.emf"/><Relationship Id="rId4" Type="http://schemas.openxmlformats.org/officeDocument/2006/relationships/package" Target="../embeddings/Microsoft_Word_Document9.docx"/></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2.emf"/><Relationship Id="rId4" Type="http://schemas.openxmlformats.org/officeDocument/2006/relationships/package" Target="../embeddings/Microsoft_Word_Document10.docx"/></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lppm.ut.ac.id/dokumen-penelitian/pedoman-penelitian-ut-tahun-2017-2020"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slide1.pdf"/>
          <p:cNvPicPr>
            <a:picLocks noChangeAspect="1"/>
          </p:cNvPicPr>
          <p:nvPr/>
        </p:nvPicPr>
        <p:blipFill>
          <a:blip r:embed="rId3" cstate="print"/>
          <a:srcRect/>
          <a:stretch>
            <a:fillRect/>
          </a:stretch>
        </p:blipFill>
        <p:spPr bwMode="auto">
          <a:xfrm>
            <a:off x="0" y="25400"/>
            <a:ext cx="9906000" cy="6858000"/>
          </a:xfrm>
          <a:prstGeom prst="rect">
            <a:avLst/>
          </a:prstGeom>
          <a:noFill/>
          <a:ln w="9525">
            <a:noFill/>
            <a:miter lim="800000"/>
            <a:headEnd/>
            <a:tailEnd/>
          </a:ln>
        </p:spPr>
      </p:pic>
      <p:sp>
        <p:nvSpPr>
          <p:cNvPr id="2" name="Title 1"/>
          <p:cNvSpPr>
            <a:spLocks noGrp="1"/>
          </p:cNvSpPr>
          <p:nvPr>
            <p:ph type="ctrTitle"/>
          </p:nvPr>
        </p:nvSpPr>
        <p:spPr>
          <a:xfrm>
            <a:off x="742950" y="1976698"/>
            <a:ext cx="8655050" cy="2387600"/>
          </a:xfrm>
          <a:solidFill>
            <a:srgbClr val="FFFF00"/>
          </a:solidFill>
        </p:spPr>
        <p:txBody>
          <a:bodyPr>
            <a:normAutofit fontScale="90000"/>
          </a:bodyPr>
          <a:lstStyle/>
          <a:p>
            <a:r>
              <a:rPr lang="en-US" dirty="0" smtClean="0">
                <a:solidFill>
                  <a:srgbClr val="002060"/>
                </a:solidFill>
              </a:rPr>
              <a:t>Tata Cara </a:t>
            </a:r>
            <a:br>
              <a:rPr lang="en-US" dirty="0" smtClean="0">
                <a:solidFill>
                  <a:srgbClr val="002060"/>
                </a:solidFill>
              </a:rPr>
            </a:br>
            <a:r>
              <a:rPr lang="en-US" dirty="0" smtClean="0">
                <a:solidFill>
                  <a:srgbClr val="002060"/>
                </a:solidFill>
              </a:rPr>
              <a:t>Review Proposal </a:t>
            </a:r>
            <a:r>
              <a:rPr lang="en-US" dirty="0" err="1" smtClean="0">
                <a:solidFill>
                  <a:srgbClr val="002060"/>
                </a:solidFill>
              </a:rPr>
              <a:t>Penelitian</a:t>
            </a:r>
            <a:r>
              <a:rPr lang="en-US" dirty="0" smtClean="0">
                <a:solidFill>
                  <a:srgbClr val="002060"/>
                </a:solidFill>
              </a:rPr>
              <a:t> UT</a:t>
            </a:r>
            <a:r>
              <a:rPr lang="id-ID" dirty="0" smtClean="0">
                <a:solidFill>
                  <a:srgbClr val="002060"/>
                </a:solidFill>
              </a:rPr>
              <a:t> Tahun 2017</a:t>
            </a:r>
            <a:endParaRPr lang="en-US" dirty="0">
              <a:solidFill>
                <a:srgbClr val="002060"/>
              </a:solidFill>
            </a:endParaRPr>
          </a:p>
        </p:txBody>
      </p:sp>
      <p:sp>
        <p:nvSpPr>
          <p:cNvPr id="3" name="Subtitle 2"/>
          <p:cNvSpPr>
            <a:spLocks noGrp="1"/>
          </p:cNvSpPr>
          <p:nvPr>
            <p:ph type="subTitle" idx="1"/>
          </p:nvPr>
        </p:nvSpPr>
        <p:spPr>
          <a:xfrm>
            <a:off x="1238250" y="4538667"/>
            <a:ext cx="7429500" cy="1655762"/>
          </a:xfrm>
        </p:spPr>
        <p:txBody>
          <a:bodyPr/>
          <a:lstStyle/>
          <a:p>
            <a:r>
              <a:rPr lang="en-US" dirty="0" smtClean="0"/>
              <a:t>LPPM-UT</a:t>
            </a:r>
          </a:p>
          <a:p>
            <a:r>
              <a:rPr lang="id-ID" dirty="0" smtClean="0"/>
              <a:t>21 </a:t>
            </a:r>
            <a:r>
              <a:rPr lang="en-US" dirty="0" err="1" smtClean="0"/>
              <a:t>Februari</a:t>
            </a:r>
            <a:r>
              <a:rPr lang="en-US" dirty="0" smtClean="0"/>
              <a:t> </a:t>
            </a:r>
            <a:r>
              <a:rPr lang="en-US" dirty="0" smtClean="0"/>
              <a:t>2017</a:t>
            </a:r>
            <a:endParaRPr lang="en-US" dirty="0"/>
          </a:p>
        </p:txBody>
      </p:sp>
      <p:sp>
        <p:nvSpPr>
          <p:cNvPr id="5" name="TextBox 4"/>
          <p:cNvSpPr txBox="1"/>
          <p:nvPr/>
        </p:nvSpPr>
        <p:spPr>
          <a:xfrm>
            <a:off x="7803716" y="143006"/>
            <a:ext cx="1490596" cy="1200329"/>
          </a:xfrm>
          <a:prstGeom prst="rect">
            <a:avLst/>
          </a:prstGeom>
          <a:noFill/>
        </p:spPr>
        <p:txBody>
          <a:bodyPr wrap="square" rtlCol="0">
            <a:spAutoFit/>
          </a:bodyPr>
          <a:lstStyle/>
          <a:p>
            <a:r>
              <a:rPr lang="en-US" dirty="0" smtClean="0"/>
              <a:t>Quality research for quality higher education </a:t>
            </a:r>
            <a:endParaRPr lang="en-US" dirty="0"/>
          </a:p>
        </p:txBody>
      </p:sp>
      <p:sp>
        <p:nvSpPr>
          <p:cNvPr id="6" name="Footer Placeholder 5"/>
          <p:cNvSpPr>
            <a:spLocks noGrp="1"/>
          </p:cNvSpPr>
          <p:nvPr>
            <p:ph type="ftr" sz="quarter" idx="11"/>
          </p:nvPr>
        </p:nvSpPr>
        <p:spPr/>
        <p:txBody>
          <a:bodyPr/>
          <a:lstStyle/>
          <a:p>
            <a:r>
              <a:rPr lang="en-US" smtClean="0"/>
              <a:t>-- kap --</a:t>
            </a:r>
            <a:endParaRPr lang="en-US"/>
          </a:p>
        </p:txBody>
      </p:sp>
      <p:sp>
        <p:nvSpPr>
          <p:cNvPr id="7" name="Slide Number Placeholder 6"/>
          <p:cNvSpPr>
            <a:spLocks noGrp="1"/>
          </p:cNvSpPr>
          <p:nvPr>
            <p:ph type="sldNum" sz="quarter" idx="12"/>
          </p:nvPr>
        </p:nvSpPr>
        <p:spPr/>
        <p:txBody>
          <a:bodyPr/>
          <a:lstStyle/>
          <a:p>
            <a:fld id="{4177B384-585E-4E9C-87E1-9F19B3072854}" type="slidenum">
              <a:rPr lang="en-US" smtClean="0"/>
              <a:pPr/>
              <a:t>1</a:t>
            </a:fld>
            <a:endParaRPr lang="en-US"/>
          </a:p>
        </p:txBody>
      </p:sp>
    </p:spTree>
    <p:extLst>
      <p:ext uri="{BB962C8B-B14F-4D97-AF65-F5344CB8AC3E}">
        <p14:creationId xmlns:p14="http://schemas.microsoft.com/office/powerpoint/2010/main" val="7286311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6" name="TextBox 5"/>
          <p:cNvSpPr txBox="1"/>
          <p:nvPr/>
        </p:nvSpPr>
        <p:spPr>
          <a:xfrm>
            <a:off x="2592887" y="506309"/>
            <a:ext cx="4031751" cy="646331"/>
          </a:xfrm>
          <a:prstGeom prst="rect">
            <a:avLst/>
          </a:prstGeom>
          <a:noFill/>
        </p:spPr>
        <p:txBody>
          <a:bodyPr wrap="square" rtlCol="0">
            <a:spAutoFit/>
          </a:bodyPr>
          <a:lstStyle/>
          <a:p>
            <a:r>
              <a:rPr lang="en-US" sz="3600" dirty="0" err="1" smtClean="0"/>
              <a:t>Kategori</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10</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792052367"/>
              </p:ext>
            </p:extLst>
          </p:nvPr>
        </p:nvGraphicFramePr>
        <p:xfrm>
          <a:off x="431801" y="1219201"/>
          <a:ext cx="8966199" cy="5308599"/>
        </p:xfrm>
        <a:graphic>
          <a:graphicData uri="http://schemas.openxmlformats.org/drawingml/2006/table">
            <a:tbl>
              <a:tblPr firstRow="1" bandRow="1">
                <a:tableStyleId>{5C22544A-7EE6-4342-B048-85BDC9FD1C3A}</a:tableStyleId>
              </a:tblPr>
              <a:tblGrid>
                <a:gridCol w="1953640"/>
                <a:gridCol w="5704459"/>
                <a:gridCol w="1308100"/>
              </a:tblGrid>
              <a:tr h="685192">
                <a:tc>
                  <a:txBody>
                    <a:bodyPr/>
                    <a:lstStyle/>
                    <a:p>
                      <a:r>
                        <a:rPr lang="en-US" sz="2000" dirty="0" err="1" smtClean="0"/>
                        <a:t>Kategori</a:t>
                      </a:r>
                      <a:endParaRPr lang="id-ID" sz="2000" dirty="0"/>
                    </a:p>
                  </a:txBody>
                  <a:tcPr/>
                </a:tc>
                <a:tc>
                  <a:txBody>
                    <a:bodyPr/>
                    <a:lstStyle/>
                    <a:p>
                      <a:r>
                        <a:rPr lang="en-US" sz="2000" dirty="0" err="1" smtClean="0"/>
                        <a:t>Uraian</a:t>
                      </a:r>
                      <a:endParaRPr lang="id-ID" sz="2000" dirty="0"/>
                    </a:p>
                  </a:txBody>
                  <a:tcPr/>
                </a:tc>
                <a:tc>
                  <a:txBody>
                    <a:bodyPr/>
                    <a:lstStyle/>
                    <a:p>
                      <a:r>
                        <a:rPr lang="en-US" sz="2000" dirty="0" err="1" smtClean="0"/>
                        <a:t>Biaya</a:t>
                      </a:r>
                      <a:r>
                        <a:rPr lang="en-US" sz="2000" dirty="0" smtClean="0"/>
                        <a:t> </a:t>
                      </a:r>
                      <a:r>
                        <a:rPr lang="en-US" sz="2000" dirty="0" err="1" smtClean="0"/>
                        <a:t>Penelitian</a:t>
                      </a:r>
                      <a:endParaRPr lang="id-ID" sz="2000" dirty="0"/>
                    </a:p>
                  </a:txBody>
                  <a:tcPr/>
                </a:tc>
              </a:tr>
              <a:tr h="2422055">
                <a:tc>
                  <a:txBody>
                    <a:bodyPr/>
                    <a:lstStyle/>
                    <a:p>
                      <a:r>
                        <a:rPr lang="en-US" sz="2000" dirty="0" err="1" smtClean="0">
                          <a:latin typeface="Arial" panose="020B0604020202020204" pitchFamily="34" charset="0"/>
                          <a:cs typeface="Arial" panose="020B0604020202020204" pitchFamily="34" charset="0"/>
                        </a:rPr>
                        <a:t>Penelitian</a:t>
                      </a:r>
                      <a:r>
                        <a:rPr lang="en-US" sz="2000" dirty="0" smtClean="0">
                          <a:latin typeface="Arial" panose="020B0604020202020204" pitchFamily="34" charset="0"/>
                          <a:cs typeface="Arial" panose="020B0604020202020204" pitchFamily="34" charset="0"/>
                        </a:rPr>
                        <a:t> </a:t>
                      </a:r>
                      <a:r>
                        <a:rPr lang="id-ID" sz="2000" dirty="0" smtClean="0">
                          <a:latin typeface="Arial" panose="020B0604020202020204" pitchFamily="34" charset="0"/>
                          <a:cs typeface="Arial" panose="020B0604020202020204" pitchFamily="34" charset="0"/>
                        </a:rPr>
                        <a:t>Kerjasama Perguruan Tinggi</a:t>
                      </a:r>
                      <a:endParaRPr lang="id-ID" sz="20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2000" kern="1200" dirty="0" smtClean="0">
                          <a:solidFill>
                            <a:schemeClr val="dk1"/>
                          </a:solidFill>
                          <a:effectLst/>
                          <a:latin typeface="Arial" panose="020B0604020202020204" pitchFamily="34" charset="0"/>
                          <a:ea typeface="+mn-ea"/>
                          <a:cs typeface="Arial" panose="020B0604020202020204" pitchFamily="34" charset="0"/>
                        </a:rPr>
                        <a:t>Jenis penelitian ini dilaksanakan dalam rangka meningkatkan kualitas dosen dalam bidang penelitian sebagai program pemerataan kualitas perguruan tinggi.  Dosen UT dapat melakukan penelitian bersama dengan dosen dari perguruan tinggi lain yang dianggap sudah mempunyai reputasi lebih baik dalam bidang keilmuannya. </a:t>
                      </a:r>
                    </a:p>
                  </a:txBody>
                  <a:tcPr/>
                </a:tc>
                <a:tc>
                  <a:txBody>
                    <a:bodyPr/>
                    <a:lstStyle/>
                    <a:p>
                      <a:pPr marL="0" lvl="0" indent="0">
                        <a:buFont typeface="Arial" panose="020B0604020202020204" pitchFamily="34" charset="0"/>
                        <a:buNone/>
                      </a:pPr>
                      <a:r>
                        <a:rPr lang="id-ID" sz="2000" kern="1200" dirty="0" smtClean="0">
                          <a:solidFill>
                            <a:schemeClr val="dk1"/>
                          </a:solidFill>
                          <a:effectLst/>
                          <a:latin typeface="Arial" panose="020B0604020202020204" pitchFamily="34" charset="0"/>
                          <a:ea typeface="+mn-ea"/>
                          <a:cs typeface="Arial" panose="020B0604020202020204" pitchFamily="34" charset="0"/>
                        </a:rPr>
                        <a:t>5</a:t>
                      </a:r>
                      <a:r>
                        <a:rPr lang="en-US" sz="2000" kern="1200" dirty="0" smtClean="0">
                          <a:solidFill>
                            <a:schemeClr val="dk1"/>
                          </a:solidFill>
                          <a:effectLst/>
                          <a:latin typeface="Arial" panose="020B0604020202020204" pitchFamily="34" charset="0"/>
                          <a:ea typeface="+mn-ea"/>
                          <a:cs typeface="Arial" panose="020B0604020202020204" pitchFamily="34" charset="0"/>
                        </a:rPr>
                        <a:t>0</a:t>
                      </a:r>
                      <a:r>
                        <a:rPr lang="en-US" sz="2000" kern="1200" baseline="0" dirty="0" smtClean="0">
                          <a:solidFill>
                            <a:schemeClr val="dk1"/>
                          </a:solidFill>
                          <a:effectLst/>
                          <a:latin typeface="Arial" panose="020B0604020202020204" pitchFamily="34" charset="0"/>
                          <a:ea typeface="+mn-ea"/>
                          <a:cs typeface="Arial" panose="020B0604020202020204" pitchFamily="34" charset="0"/>
                        </a:rPr>
                        <a:t> </a:t>
                      </a:r>
                      <a:r>
                        <a:rPr lang="en-US" sz="2000" kern="1200" baseline="0" dirty="0" err="1" smtClean="0">
                          <a:solidFill>
                            <a:schemeClr val="dk1"/>
                          </a:solidFill>
                          <a:effectLst/>
                          <a:latin typeface="Arial" panose="020B0604020202020204" pitchFamily="34" charset="0"/>
                          <a:ea typeface="+mn-ea"/>
                          <a:cs typeface="Arial" panose="020B0604020202020204" pitchFamily="34" charset="0"/>
                        </a:rPr>
                        <a:t>juta</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r h="2077719">
                <a:tc>
                  <a:txBody>
                    <a:bodyPr/>
                    <a:lstStyle/>
                    <a:p>
                      <a:endParaRPr lang="id-ID" sz="2000" dirty="0">
                        <a:latin typeface="Arial" panose="020B0604020202020204" pitchFamily="34" charset="0"/>
                        <a:cs typeface="Arial" panose="020B0604020202020204" pitchFamily="34" charset="0"/>
                      </a:endParaRPr>
                    </a:p>
                  </a:txBody>
                  <a:tcPr/>
                </a:tc>
                <a:tc>
                  <a:txBody>
                    <a:bodyPr/>
                    <a:lstStyle/>
                    <a:p>
                      <a:r>
                        <a:rPr lang="id-ID" sz="2000" b="0" kern="1200" dirty="0" smtClean="0">
                          <a:solidFill>
                            <a:schemeClr val="dk1"/>
                          </a:solidFill>
                          <a:effectLst/>
                          <a:latin typeface="Arial" panose="020B0604020202020204" pitchFamily="34" charset="0"/>
                          <a:ea typeface="+mn-ea"/>
                          <a:cs typeface="Arial" panose="020B0604020202020204" pitchFamily="34" charset="0"/>
                        </a:rPr>
                        <a:t>Luaran Penelitian:</a:t>
                      </a:r>
                    </a:p>
                    <a:p>
                      <a:pPr marL="0" lvl="0" indent="0"/>
                      <a:r>
                        <a:rPr lang="id-ID" sz="2000" kern="1200" dirty="0" smtClean="0">
                          <a:solidFill>
                            <a:schemeClr val="dk1"/>
                          </a:solidFill>
                          <a:effectLst/>
                          <a:latin typeface="Arial" panose="020B0604020202020204" pitchFamily="34" charset="0"/>
                          <a:ea typeface="+mn-ea"/>
                          <a:cs typeface="Arial" panose="020B0604020202020204" pitchFamily="34" charset="0"/>
                        </a:rPr>
                        <a:t>a. produk teknologi yang langsung dapat dimanfaatkan oleh </a:t>
                      </a:r>
                      <a:r>
                        <a:rPr lang="id-ID" sz="2000" i="1" kern="1200" dirty="0" smtClean="0">
                          <a:solidFill>
                            <a:schemeClr val="dk1"/>
                          </a:solidFill>
                          <a:effectLst/>
                          <a:latin typeface="Arial" panose="020B0604020202020204" pitchFamily="34" charset="0"/>
                          <a:ea typeface="+mn-ea"/>
                          <a:cs typeface="Arial" panose="020B0604020202020204" pitchFamily="34" charset="0"/>
                        </a:rPr>
                        <a:t>stakeholders</a:t>
                      </a:r>
                      <a:r>
                        <a:rPr lang="en-US" sz="2000" kern="1200" dirty="0" smtClean="0">
                          <a:solidFill>
                            <a:schemeClr val="dk1"/>
                          </a:solidFill>
                          <a:effectLst/>
                          <a:latin typeface="Arial" panose="020B0604020202020204" pitchFamily="34" charset="0"/>
                          <a:ea typeface="+mn-ea"/>
                          <a:cs typeface="Arial" panose="020B0604020202020204" pitchFamily="34" charset="0"/>
                        </a:rPr>
                        <a:t>;</a:t>
                      </a:r>
                      <a:r>
                        <a:rPr lang="id-ID" sz="2000" kern="1200" dirty="0" smtClean="0">
                          <a:solidFill>
                            <a:schemeClr val="dk1"/>
                          </a:solidFill>
                          <a:effectLst/>
                          <a:latin typeface="Arial" panose="020B0604020202020204" pitchFamily="34" charset="0"/>
                          <a:ea typeface="+mn-ea"/>
                          <a:cs typeface="Arial" panose="020B0604020202020204" pitchFamily="34" charset="0"/>
                        </a:rPr>
                        <a:t> b. bahan ajar</a:t>
                      </a:r>
                      <a:r>
                        <a:rPr lang="en-US" sz="2000" kern="1200" dirty="0" smtClean="0">
                          <a:solidFill>
                            <a:schemeClr val="dk1"/>
                          </a:solidFill>
                          <a:effectLst/>
                          <a:latin typeface="Arial" panose="020B0604020202020204" pitchFamily="34" charset="0"/>
                          <a:ea typeface="+mn-ea"/>
                          <a:cs typeface="Arial" panose="020B0604020202020204" pitchFamily="34" charset="0"/>
                        </a:rPr>
                        <a:t>;</a:t>
                      </a:r>
                      <a:r>
                        <a:rPr lang="id-ID" sz="2000" kern="1200" dirty="0" smtClean="0">
                          <a:solidFill>
                            <a:schemeClr val="dk1"/>
                          </a:solidFill>
                          <a:effectLst/>
                          <a:latin typeface="Arial" panose="020B0604020202020204" pitchFamily="34" charset="0"/>
                          <a:ea typeface="+mn-ea"/>
                          <a:cs typeface="Arial" panose="020B0604020202020204" pitchFamily="34" charset="0"/>
                        </a:rPr>
                        <a:t> c. </a:t>
                      </a:r>
                      <a:r>
                        <a:rPr lang="en-US" sz="2000" kern="1200" dirty="0" err="1" smtClean="0">
                          <a:solidFill>
                            <a:schemeClr val="dk1"/>
                          </a:solidFill>
                          <a:effectLst/>
                          <a:latin typeface="Arial" panose="020B0604020202020204" pitchFamily="34" charset="0"/>
                          <a:ea typeface="+mn-ea"/>
                          <a:cs typeface="Arial" panose="020B0604020202020204" pitchFamily="34" charset="0"/>
                        </a:rPr>
                        <a:t>artikel</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untuk</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publikasi (ilmiah, populer, </a:t>
                      </a:r>
                      <a:r>
                        <a:rPr lang="id-ID" sz="2000" i="1" kern="1200" dirty="0" smtClean="0">
                          <a:solidFill>
                            <a:schemeClr val="dk1"/>
                          </a:solidFill>
                          <a:effectLst/>
                          <a:latin typeface="Arial" panose="020B0604020202020204" pitchFamily="34" charset="0"/>
                          <a:ea typeface="+mn-ea"/>
                          <a:cs typeface="Arial" panose="020B0604020202020204" pitchFamily="34" charset="0"/>
                        </a:rPr>
                        <a:t>booklet, leaflet</a:t>
                      </a:r>
                      <a:r>
                        <a:rPr lang="id-ID" sz="2000" kern="1200" dirty="0" smtClean="0">
                          <a:solidFill>
                            <a:schemeClr val="dk1"/>
                          </a:solidFill>
                          <a:effectLst/>
                          <a:latin typeface="Arial" panose="020B0604020202020204" pitchFamily="34" charset="0"/>
                          <a:ea typeface="+mn-ea"/>
                          <a:cs typeface="Arial" panose="020B0604020202020204" pitchFamily="34" charset="0"/>
                        </a:rPr>
                        <a:t>, lainnya</a:t>
                      </a:r>
                      <a:r>
                        <a:rPr lang="en-US" sz="2000" kern="1200" dirty="0" smtClean="0">
                          <a:solidFill>
                            <a:schemeClr val="dk1"/>
                          </a:solidFill>
                          <a:effectLst/>
                          <a:latin typeface="Arial" panose="020B0604020202020204" pitchFamily="34" charset="0"/>
                          <a:ea typeface="+mn-ea"/>
                          <a:cs typeface="Arial" panose="020B0604020202020204" pitchFamily="34" charset="0"/>
                        </a:rPr>
                        <a:t>);</a:t>
                      </a:r>
                      <a:r>
                        <a:rPr lang="id-ID" sz="2000" kern="1200" dirty="0" smtClean="0">
                          <a:solidFill>
                            <a:schemeClr val="dk1"/>
                          </a:solidFill>
                          <a:effectLst/>
                          <a:latin typeface="Arial" panose="020B0604020202020204" pitchFamily="34" charset="0"/>
                          <a:ea typeface="+mn-ea"/>
                          <a:cs typeface="Arial" panose="020B0604020202020204" pitchFamily="34" charset="0"/>
                        </a:rPr>
                        <a:t> d. HKI</a:t>
                      </a:r>
                      <a:r>
                        <a:rPr lang="en-US" sz="2000" kern="1200" dirty="0" smtClean="0">
                          <a:solidFill>
                            <a:schemeClr val="dk1"/>
                          </a:solidFill>
                          <a:effectLst/>
                          <a:latin typeface="Arial" panose="020B0604020202020204" pitchFamily="34" charset="0"/>
                          <a:ea typeface="+mn-ea"/>
                          <a:cs typeface="Arial" panose="020B0604020202020204" pitchFamily="34" charset="0"/>
                        </a:rPr>
                        <a:t>;</a:t>
                      </a:r>
                      <a:r>
                        <a:rPr lang="id-ID" sz="2000" kern="1200" dirty="0" smtClean="0">
                          <a:solidFill>
                            <a:schemeClr val="dk1"/>
                          </a:solidFill>
                          <a:effectLst/>
                          <a:latin typeface="Arial" panose="020B0604020202020204" pitchFamily="34" charset="0"/>
                          <a:ea typeface="+mn-ea"/>
                          <a:cs typeface="Arial" panose="020B0604020202020204" pitchFamily="34" charset="0"/>
                        </a:rPr>
                        <a:t> e. Terbangunnya kerjasama penelitian antar perguruan tinggi.</a:t>
                      </a:r>
                    </a:p>
                  </a:txBody>
                  <a:tcPr/>
                </a:tc>
                <a:tc>
                  <a:txBody>
                    <a:bodyPr/>
                    <a:lstStyle/>
                    <a:p>
                      <a:pPr marL="0" lvl="0" indent="0">
                        <a:buFont typeface="Arial" panose="020B0604020202020204" pitchFamily="34" charset="0"/>
                        <a:buNone/>
                      </a:pP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bl>
          </a:graphicData>
        </a:graphic>
      </p:graphicFrame>
    </p:spTree>
    <p:extLst>
      <p:ext uri="{BB962C8B-B14F-4D97-AF65-F5344CB8AC3E}">
        <p14:creationId xmlns:p14="http://schemas.microsoft.com/office/powerpoint/2010/main" val="230188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6" name="TextBox 5"/>
          <p:cNvSpPr txBox="1"/>
          <p:nvPr/>
        </p:nvSpPr>
        <p:spPr>
          <a:xfrm>
            <a:off x="2592887" y="506309"/>
            <a:ext cx="4031751" cy="646331"/>
          </a:xfrm>
          <a:prstGeom prst="rect">
            <a:avLst/>
          </a:prstGeom>
          <a:noFill/>
        </p:spPr>
        <p:txBody>
          <a:bodyPr wrap="square" rtlCol="0">
            <a:spAutoFit/>
          </a:bodyPr>
          <a:lstStyle/>
          <a:p>
            <a:r>
              <a:rPr lang="en-US" sz="3600" dirty="0" err="1" smtClean="0"/>
              <a:t>Kategori</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11</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34574701"/>
              </p:ext>
            </p:extLst>
          </p:nvPr>
        </p:nvGraphicFramePr>
        <p:xfrm>
          <a:off x="431801" y="1219201"/>
          <a:ext cx="8966199" cy="5339079"/>
        </p:xfrm>
        <a:graphic>
          <a:graphicData uri="http://schemas.openxmlformats.org/drawingml/2006/table">
            <a:tbl>
              <a:tblPr firstRow="1" bandRow="1">
                <a:tableStyleId>{5C22544A-7EE6-4342-B048-85BDC9FD1C3A}</a:tableStyleId>
              </a:tblPr>
              <a:tblGrid>
                <a:gridCol w="1953640"/>
                <a:gridCol w="5704459"/>
                <a:gridCol w="1308100"/>
              </a:tblGrid>
              <a:tr h="685192">
                <a:tc>
                  <a:txBody>
                    <a:bodyPr/>
                    <a:lstStyle/>
                    <a:p>
                      <a:r>
                        <a:rPr lang="en-US" sz="2000" dirty="0" err="1" smtClean="0"/>
                        <a:t>Kategori</a:t>
                      </a:r>
                      <a:endParaRPr lang="id-ID" sz="2000" dirty="0"/>
                    </a:p>
                  </a:txBody>
                  <a:tcPr/>
                </a:tc>
                <a:tc>
                  <a:txBody>
                    <a:bodyPr/>
                    <a:lstStyle/>
                    <a:p>
                      <a:r>
                        <a:rPr lang="en-US" sz="2000" dirty="0" err="1" smtClean="0"/>
                        <a:t>Uraian</a:t>
                      </a:r>
                      <a:endParaRPr lang="id-ID" sz="2000" dirty="0"/>
                    </a:p>
                  </a:txBody>
                  <a:tcPr/>
                </a:tc>
                <a:tc>
                  <a:txBody>
                    <a:bodyPr/>
                    <a:lstStyle/>
                    <a:p>
                      <a:r>
                        <a:rPr lang="en-US" sz="2000" dirty="0" err="1" smtClean="0"/>
                        <a:t>Biaya</a:t>
                      </a:r>
                      <a:r>
                        <a:rPr lang="en-US" sz="2000" dirty="0" smtClean="0"/>
                        <a:t> </a:t>
                      </a:r>
                      <a:r>
                        <a:rPr lang="en-US" sz="2000" dirty="0" err="1" smtClean="0"/>
                        <a:t>Penelitian</a:t>
                      </a:r>
                      <a:endParaRPr lang="id-ID" sz="2000" dirty="0"/>
                    </a:p>
                  </a:txBody>
                  <a:tcPr/>
                </a:tc>
              </a:tr>
              <a:tr h="2422055">
                <a:tc>
                  <a:txBody>
                    <a:bodyPr/>
                    <a:lstStyle/>
                    <a:p>
                      <a:r>
                        <a:rPr lang="en-US" sz="2000" dirty="0" err="1" smtClean="0">
                          <a:latin typeface="Arial" panose="020B0604020202020204" pitchFamily="34" charset="0"/>
                          <a:cs typeface="Arial" panose="020B0604020202020204" pitchFamily="34" charset="0"/>
                        </a:rPr>
                        <a:t>Penelitian</a:t>
                      </a:r>
                      <a:r>
                        <a:rPr lang="en-US" sz="2000" dirty="0" smtClean="0">
                          <a:latin typeface="Arial" panose="020B0604020202020204" pitchFamily="34" charset="0"/>
                          <a:cs typeface="Arial" panose="020B0604020202020204" pitchFamily="34" charset="0"/>
                        </a:rPr>
                        <a:t> </a:t>
                      </a:r>
                      <a:r>
                        <a:rPr lang="id-ID" sz="2000" dirty="0" smtClean="0">
                          <a:latin typeface="Arial" panose="020B0604020202020204" pitchFamily="34" charset="0"/>
                          <a:cs typeface="Arial" panose="020B0604020202020204" pitchFamily="34" charset="0"/>
                        </a:rPr>
                        <a:t>Tim Pascasarjana</a:t>
                      </a:r>
                      <a:endParaRPr lang="id-ID" sz="2000" dirty="0">
                        <a:latin typeface="Arial" panose="020B0604020202020204" pitchFamily="34" charset="0"/>
                        <a:cs typeface="Arial" panose="020B0604020202020204" pitchFamily="34" charset="0"/>
                      </a:endParaRPr>
                    </a:p>
                  </a:txBody>
                  <a:tcPr/>
                </a:tc>
                <a:tc>
                  <a:txBody>
                    <a:bodyPr/>
                    <a:lstStyle/>
                    <a:p>
                      <a:r>
                        <a:rPr lang="id-ID" sz="1800" kern="1200" dirty="0" smtClean="0">
                          <a:solidFill>
                            <a:schemeClr val="dk1"/>
                          </a:solidFill>
                          <a:effectLst/>
                          <a:latin typeface="Arial" panose="020B0604020202020204" pitchFamily="34" charset="0"/>
                          <a:ea typeface="+mn-ea"/>
                          <a:cs typeface="Arial" panose="020B0604020202020204" pitchFamily="34" charset="0"/>
                        </a:rPr>
                        <a:t>Penelitian kolaborasi antara dosen pembimbing dengan mahasiswa pascasarjana. Skema penelitian ini memberikan kesempatan kepada mahasiswa pascasarjana untuk meningkatkan kemampuan dalam meneliti dan menyelesaikan tugas akhirnya. Keberadaan hibah tim pascasarjana diharapkan dapat meningkatkan mutu penelitian mahasiswa pascasarjana sehingga menghasilkan karya ilmiah yang siap dipublikasikan.  </a:t>
                      </a:r>
                      <a:endParaRPr lang="id-ID" sz="18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lvl="0" indent="0">
                        <a:buFont typeface="Arial" panose="020B0604020202020204" pitchFamily="34" charset="0"/>
                        <a:buNone/>
                      </a:pPr>
                      <a:r>
                        <a:rPr lang="id-ID" sz="2000" kern="1200" dirty="0" smtClean="0">
                          <a:solidFill>
                            <a:schemeClr val="dk1"/>
                          </a:solidFill>
                          <a:effectLst/>
                          <a:latin typeface="Arial" panose="020B0604020202020204" pitchFamily="34" charset="0"/>
                          <a:ea typeface="+mn-ea"/>
                          <a:cs typeface="Arial" panose="020B0604020202020204" pitchFamily="34" charset="0"/>
                        </a:rPr>
                        <a:t>5</a:t>
                      </a:r>
                      <a:r>
                        <a:rPr lang="en-US" sz="2000" kern="1200" dirty="0" smtClean="0">
                          <a:solidFill>
                            <a:schemeClr val="dk1"/>
                          </a:solidFill>
                          <a:effectLst/>
                          <a:latin typeface="Arial" panose="020B0604020202020204" pitchFamily="34" charset="0"/>
                          <a:ea typeface="+mn-ea"/>
                          <a:cs typeface="Arial" panose="020B0604020202020204" pitchFamily="34" charset="0"/>
                        </a:rPr>
                        <a:t>0</a:t>
                      </a:r>
                      <a:r>
                        <a:rPr lang="en-US" sz="2000" kern="1200" baseline="0" dirty="0" smtClean="0">
                          <a:solidFill>
                            <a:schemeClr val="dk1"/>
                          </a:solidFill>
                          <a:effectLst/>
                          <a:latin typeface="Arial" panose="020B0604020202020204" pitchFamily="34" charset="0"/>
                          <a:ea typeface="+mn-ea"/>
                          <a:cs typeface="Arial" panose="020B0604020202020204" pitchFamily="34" charset="0"/>
                        </a:rPr>
                        <a:t> </a:t>
                      </a:r>
                      <a:r>
                        <a:rPr lang="en-US" sz="2000" kern="1200" baseline="0" dirty="0" err="1" smtClean="0">
                          <a:solidFill>
                            <a:schemeClr val="dk1"/>
                          </a:solidFill>
                          <a:effectLst/>
                          <a:latin typeface="Arial" panose="020B0604020202020204" pitchFamily="34" charset="0"/>
                          <a:ea typeface="+mn-ea"/>
                          <a:cs typeface="Arial" panose="020B0604020202020204" pitchFamily="34" charset="0"/>
                        </a:rPr>
                        <a:t>juta</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r h="2077719">
                <a:tc>
                  <a:txBody>
                    <a:bodyPr/>
                    <a:lstStyle/>
                    <a:p>
                      <a:endParaRPr lang="id-ID" sz="2000" dirty="0">
                        <a:latin typeface="Arial" panose="020B0604020202020204" pitchFamily="34" charset="0"/>
                        <a:cs typeface="Arial" panose="020B0604020202020204" pitchFamily="34" charset="0"/>
                      </a:endParaRPr>
                    </a:p>
                  </a:txBody>
                  <a:tcPr/>
                </a:tc>
                <a:tc>
                  <a:txBody>
                    <a:bodyPr/>
                    <a:lstStyle/>
                    <a:p>
                      <a:r>
                        <a:rPr lang="id-ID" sz="2000" b="0" kern="1200" dirty="0" smtClean="0">
                          <a:solidFill>
                            <a:schemeClr val="dk1"/>
                          </a:solidFill>
                          <a:effectLst/>
                          <a:latin typeface="Arial" panose="020B0604020202020204" pitchFamily="34" charset="0"/>
                          <a:ea typeface="+mn-ea"/>
                          <a:cs typeface="Arial" panose="020B0604020202020204" pitchFamily="34" charset="0"/>
                        </a:rPr>
                        <a:t>Luaran Penelitian: </a:t>
                      </a:r>
                    </a:p>
                    <a:p>
                      <a:r>
                        <a:rPr lang="id-ID" sz="2000" b="0" kern="1200" dirty="0" smtClean="0">
                          <a:solidFill>
                            <a:schemeClr val="dk1"/>
                          </a:solidFill>
                          <a:effectLst/>
                          <a:latin typeface="Arial" panose="020B0604020202020204" pitchFamily="34" charset="0"/>
                          <a:ea typeface="+mn-ea"/>
                          <a:cs typeface="Arial" panose="020B0604020202020204" pitchFamily="34" charset="0"/>
                        </a:rPr>
                        <a:t>a.</a:t>
                      </a:r>
                      <a:r>
                        <a:rPr lang="id-ID" sz="2000" b="0" kern="1200" baseline="0" dirty="0" smtClean="0">
                          <a:solidFill>
                            <a:schemeClr val="dk1"/>
                          </a:solidFill>
                          <a:effectLst/>
                          <a:latin typeface="Arial" panose="020B0604020202020204" pitchFamily="34" charset="0"/>
                          <a:ea typeface="+mn-ea"/>
                          <a:cs typeface="Arial" panose="020B0604020202020204" pitchFamily="34" charset="0"/>
                        </a:rPr>
                        <a:t> </a:t>
                      </a:r>
                      <a:r>
                        <a:rPr lang="id-ID" sz="1800" kern="1200" dirty="0" smtClean="0">
                          <a:solidFill>
                            <a:schemeClr val="dk1"/>
                          </a:solidFill>
                          <a:effectLst/>
                          <a:latin typeface="Arial" panose="020B0604020202020204" pitchFamily="34" charset="0"/>
                          <a:ea typeface="+mn-ea"/>
                          <a:cs typeface="Arial" panose="020B0604020202020204" pitchFamily="34" charset="0"/>
                        </a:rPr>
                        <a:t>selesainya mahasiswa program pascasarjana yang terlibat dalam tim hibah yang dibuktikan dengan selesainya tesis/TAPM; b. makalah yang dipresentasikan dalam pertemuan ilmiah nasional atau internasional; dan c. </a:t>
                      </a:r>
                      <a:r>
                        <a:rPr lang="en-US" sz="1800" kern="1200" dirty="0" err="1" smtClean="0">
                          <a:solidFill>
                            <a:schemeClr val="dk1"/>
                          </a:solidFill>
                          <a:effectLst/>
                          <a:latin typeface="Arial" panose="020B0604020202020204" pitchFamily="34" charset="0"/>
                          <a:ea typeface="+mn-ea"/>
                          <a:cs typeface="Arial" panose="020B0604020202020204" pitchFamily="34" charset="0"/>
                        </a:rPr>
                        <a:t>artikel</a:t>
                      </a:r>
                      <a:r>
                        <a:rPr lang="en-US" sz="1800" kern="1200" dirty="0" smtClean="0">
                          <a:solidFill>
                            <a:schemeClr val="dk1"/>
                          </a:solidFill>
                          <a:effectLst/>
                          <a:latin typeface="Arial" panose="020B0604020202020204" pitchFamily="34" charset="0"/>
                          <a:ea typeface="+mn-ea"/>
                          <a:cs typeface="Arial" panose="020B0604020202020204" pitchFamily="34" charset="0"/>
                        </a:rPr>
                        <a:t> </a:t>
                      </a:r>
                      <a:r>
                        <a:rPr lang="en-US" sz="1800" kern="1200" dirty="0" err="1" smtClean="0">
                          <a:solidFill>
                            <a:schemeClr val="dk1"/>
                          </a:solidFill>
                          <a:effectLst/>
                          <a:latin typeface="Arial" panose="020B0604020202020204" pitchFamily="34" charset="0"/>
                          <a:ea typeface="+mn-ea"/>
                          <a:cs typeface="Arial" panose="020B0604020202020204" pitchFamily="34" charset="0"/>
                        </a:rPr>
                        <a:t>untuk</a:t>
                      </a:r>
                      <a:r>
                        <a:rPr lang="en-US" sz="1800" kern="1200" dirty="0" smtClean="0">
                          <a:solidFill>
                            <a:schemeClr val="dk1"/>
                          </a:solidFill>
                          <a:effectLst/>
                          <a:latin typeface="Arial" panose="020B0604020202020204" pitchFamily="34" charset="0"/>
                          <a:ea typeface="+mn-ea"/>
                          <a:cs typeface="Arial" panose="020B0604020202020204" pitchFamily="34" charset="0"/>
                        </a:rPr>
                        <a:t> </a:t>
                      </a:r>
                      <a:r>
                        <a:rPr lang="id-ID" sz="1800" kern="1200" dirty="0" smtClean="0">
                          <a:solidFill>
                            <a:schemeClr val="dk1"/>
                          </a:solidFill>
                          <a:effectLst/>
                          <a:latin typeface="Arial" panose="020B0604020202020204" pitchFamily="34" charset="0"/>
                          <a:ea typeface="+mn-ea"/>
                          <a:cs typeface="Arial" panose="020B0604020202020204" pitchFamily="34" charset="0"/>
                        </a:rPr>
                        <a:t>publikasi ilmiah dalam jurnal nasional atau internasional</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lvl="0" indent="0">
                        <a:buFont typeface="Arial" panose="020B0604020202020204" pitchFamily="34" charset="0"/>
                        <a:buNone/>
                      </a:pP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bl>
          </a:graphicData>
        </a:graphic>
      </p:graphicFrame>
    </p:spTree>
    <p:extLst>
      <p:ext uri="{BB962C8B-B14F-4D97-AF65-F5344CB8AC3E}">
        <p14:creationId xmlns:p14="http://schemas.microsoft.com/office/powerpoint/2010/main" val="1956732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6" name="TextBox 5"/>
          <p:cNvSpPr txBox="1"/>
          <p:nvPr/>
        </p:nvSpPr>
        <p:spPr>
          <a:xfrm>
            <a:off x="2592887" y="506309"/>
            <a:ext cx="4031751" cy="646331"/>
          </a:xfrm>
          <a:prstGeom prst="rect">
            <a:avLst/>
          </a:prstGeom>
          <a:noFill/>
        </p:spPr>
        <p:txBody>
          <a:bodyPr wrap="square" rtlCol="0">
            <a:spAutoFit/>
          </a:bodyPr>
          <a:lstStyle/>
          <a:p>
            <a:r>
              <a:rPr lang="en-US" sz="3600" dirty="0" err="1" smtClean="0"/>
              <a:t>Kategori</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12</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782564085"/>
              </p:ext>
            </p:extLst>
          </p:nvPr>
        </p:nvGraphicFramePr>
        <p:xfrm>
          <a:off x="431801" y="1219201"/>
          <a:ext cx="8966199" cy="4465318"/>
        </p:xfrm>
        <a:graphic>
          <a:graphicData uri="http://schemas.openxmlformats.org/drawingml/2006/table">
            <a:tbl>
              <a:tblPr firstRow="1" bandRow="1">
                <a:tableStyleId>{5C22544A-7EE6-4342-B048-85BDC9FD1C3A}</a:tableStyleId>
              </a:tblPr>
              <a:tblGrid>
                <a:gridCol w="1587499"/>
                <a:gridCol w="6070600"/>
                <a:gridCol w="1308100"/>
              </a:tblGrid>
              <a:tr h="685192">
                <a:tc>
                  <a:txBody>
                    <a:bodyPr/>
                    <a:lstStyle/>
                    <a:p>
                      <a:r>
                        <a:rPr lang="en-US" sz="2000" dirty="0" err="1" smtClean="0"/>
                        <a:t>Kategori</a:t>
                      </a:r>
                      <a:endParaRPr lang="id-ID" sz="2000" dirty="0"/>
                    </a:p>
                  </a:txBody>
                  <a:tcPr/>
                </a:tc>
                <a:tc>
                  <a:txBody>
                    <a:bodyPr/>
                    <a:lstStyle/>
                    <a:p>
                      <a:r>
                        <a:rPr lang="en-US" sz="2000" dirty="0" err="1" smtClean="0"/>
                        <a:t>Uraian</a:t>
                      </a:r>
                      <a:endParaRPr lang="id-ID" sz="2000" dirty="0"/>
                    </a:p>
                  </a:txBody>
                  <a:tcPr/>
                </a:tc>
                <a:tc>
                  <a:txBody>
                    <a:bodyPr/>
                    <a:lstStyle/>
                    <a:p>
                      <a:r>
                        <a:rPr lang="en-US" sz="2000" dirty="0" err="1" smtClean="0"/>
                        <a:t>Biaya</a:t>
                      </a:r>
                      <a:r>
                        <a:rPr lang="en-US" sz="2000" dirty="0" smtClean="0"/>
                        <a:t> </a:t>
                      </a:r>
                      <a:r>
                        <a:rPr lang="en-US" sz="2000" dirty="0" err="1" smtClean="0"/>
                        <a:t>Penelitian</a:t>
                      </a:r>
                      <a:endParaRPr lang="id-ID" sz="2000" dirty="0"/>
                    </a:p>
                  </a:txBody>
                  <a:tcPr/>
                </a:tc>
              </a:tr>
              <a:tr h="1686559">
                <a:tc>
                  <a:txBody>
                    <a:bodyPr/>
                    <a:lstStyle/>
                    <a:p>
                      <a:r>
                        <a:rPr lang="en-US" sz="2000" dirty="0" err="1" smtClean="0">
                          <a:latin typeface="Arial" panose="020B0604020202020204" pitchFamily="34" charset="0"/>
                          <a:cs typeface="Arial" panose="020B0604020202020204" pitchFamily="34" charset="0"/>
                        </a:rPr>
                        <a:t>Penelitian</a:t>
                      </a:r>
                      <a:r>
                        <a:rPr lang="en-US" sz="2000" dirty="0" smtClean="0">
                          <a:latin typeface="Arial" panose="020B0604020202020204" pitchFamily="34" charset="0"/>
                          <a:cs typeface="Arial" panose="020B0604020202020204" pitchFamily="34" charset="0"/>
                        </a:rPr>
                        <a:t> </a:t>
                      </a:r>
                      <a:r>
                        <a:rPr lang="id-ID" sz="2000" dirty="0" smtClean="0">
                          <a:latin typeface="Arial" panose="020B0604020202020204" pitchFamily="34" charset="0"/>
                          <a:cs typeface="Arial" panose="020B0604020202020204" pitchFamily="34" charset="0"/>
                        </a:rPr>
                        <a:t>Disertasi Doktor</a:t>
                      </a:r>
                      <a:endParaRPr lang="id-ID" sz="20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2000" kern="1200" dirty="0" smtClean="0">
                          <a:solidFill>
                            <a:schemeClr val="dk1"/>
                          </a:solidFill>
                          <a:effectLst/>
                          <a:latin typeface="Arial" panose="020B0604020202020204" pitchFamily="34" charset="0"/>
                          <a:ea typeface="+mn-ea"/>
                          <a:cs typeface="Arial" panose="020B0604020202020204" pitchFamily="34" charset="0"/>
                        </a:rPr>
                        <a:t>Diperuntukkan </a:t>
                      </a:r>
                      <a:r>
                        <a:rPr lang="id-ID" sz="2000" kern="1200" dirty="0" smtClean="0">
                          <a:solidFill>
                            <a:schemeClr val="dk1"/>
                          </a:solidFill>
                          <a:effectLst/>
                          <a:latin typeface="Arial" panose="020B0604020202020204" pitchFamily="34" charset="0"/>
                          <a:ea typeface="+mn-ea"/>
                          <a:cs typeface="Arial" panose="020B0604020202020204" pitchFamily="34" charset="0"/>
                        </a:rPr>
                        <a:t>bagi dosen UT yang sedang melaksanakan </a:t>
                      </a:r>
                      <a:r>
                        <a:rPr lang="id-ID" sz="2000" u="sng" kern="1200" dirty="0" smtClean="0">
                          <a:solidFill>
                            <a:schemeClr val="dk1"/>
                          </a:solidFill>
                          <a:effectLst/>
                          <a:latin typeface="Arial" panose="020B0604020202020204" pitchFamily="34" charset="0"/>
                          <a:ea typeface="+mn-ea"/>
                          <a:cs typeface="Arial" panose="020B0604020202020204" pitchFamily="34" charset="0"/>
                        </a:rPr>
                        <a:t>ijin belajar</a:t>
                      </a:r>
                      <a:r>
                        <a:rPr lang="id-ID" sz="2000" kern="1200" dirty="0" smtClean="0">
                          <a:solidFill>
                            <a:schemeClr val="dk1"/>
                          </a:solidFill>
                          <a:effectLst/>
                          <a:latin typeface="Arial" panose="020B0604020202020204" pitchFamily="34" charset="0"/>
                          <a:ea typeface="+mn-ea"/>
                          <a:cs typeface="Arial" panose="020B0604020202020204" pitchFamily="34" charset="0"/>
                        </a:rPr>
                        <a:t> tingkat doktor</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atau</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oleh</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dosen</a:t>
                      </a:r>
                      <a:r>
                        <a:rPr lang="en-US" sz="2000" kern="1200" dirty="0" smtClean="0">
                          <a:solidFill>
                            <a:schemeClr val="dk1"/>
                          </a:solidFill>
                          <a:effectLst/>
                          <a:latin typeface="Arial" panose="020B0604020202020204" pitchFamily="34" charset="0"/>
                          <a:ea typeface="+mn-ea"/>
                          <a:cs typeface="Arial" panose="020B0604020202020204" pitchFamily="34" charset="0"/>
                        </a:rPr>
                        <a:t> UT yang </a:t>
                      </a:r>
                      <a:r>
                        <a:rPr lang="en-US" sz="2000" kern="1200" dirty="0" err="1" smtClean="0">
                          <a:solidFill>
                            <a:schemeClr val="dk1"/>
                          </a:solidFill>
                          <a:effectLst/>
                          <a:latin typeface="Arial" panose="020B0604020202020204" pitchFamily="34" charset="0"/>
                          <a:ea typeface="+mn-ea"/>
                          <a:cs typeface="Arial" panose="020B0604020202020204" pitchFamily="34" charset="0"/>
                        </a:rPr>
                        <a:t>sedang</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melaksanakan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tugas</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belajar</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namun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tidak</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mendapatkan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dukungan</a:t>
                      </a:r>
                      <a:r>
                        <a:rPr lang="en-US" sz="2000" kern="1200" dirty="0" smtClean="0">
                          <a:solidFill>
                            <a:schemeClr val="dk1"/>
                          </a:solidFill>
                          <a:effectLst/>
                          <a:latin typeface="Arial" panose="020B0604020202020204" pitchFamily="34" charset="0"/>
                          <a:ea typeface="+mn-ea"/>
                          <a:cs typeface="Arial" panose="020B0604020202020204" pitchFamily="34" charset="0"/>
                        </a:rPr>
                        <a:t> dana </a:t>
                      </a:r>
                      <a:r>
                        <a:rPr lang="en-US" sz="2000" kern="1200" dirty="0" err="1" smtClean="0">
                          <a:solidFill>
                            <a:schemeClr val="dk1"/>
                          </a:solidFill>
                          <a:effectLst/>
                          <a:latin typeface="Arial" panose="020B0604020202020204" pitchFamily="34" charset="0"/>
                          <a:ea typeface="+mn-ea"/>
                          <a:cs typeface="Arial" panose="020B0604020202020204" pitchFamily="34" charset="0"/>
                        </a:rPr>
                        <a:t>penelitian</a:t>
                      </a:r>
                      <a:r>
                        <a:rPr lang="id-ID" sz="2000" kern="1200" dirty="0" smtClean="0">
                          <a:solidFill>
                            <a:schemeClr val="dk1"/>
                          </a:solidFill>
                          <a:effectLst/>
                          <a:latin typeface="Arial" panose="020B0604020202020204" pitchFamily="34" charset="0"/>
                          <a:ea typeface="+mn-ea"/>
                          <a:cs typeface="Arial" panose="020B0604020202020204" pitchFamily="34" charset="0"/>
                        </a:rPr>
                        <a:t>. </a:t>
                      </a:r>
                      <a:endParaRPr lang="id-ID" sz="24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lvl="0" indent="0">
                        <a:buFont typeface="Arial" panose="020B0604020202020204" pitchFamily="34" charset="0"/>
                        <a:buNone/>
                      </a:pPr>
                      <a:r>
                        <a:rPr lang="id-ID" sz="2000" kern="1200" dirty="0" smtClean="0">
                          <a:solidFill>
                            <a:schemeClr val="dk1"/>
                          </a:solidFill>
                          <a:effectLst/>
                          <a:latin typeface="Arial" panose="020B0604020202020204" pitchFamily="34" charset="0"/>
                          <a:ea typeface="+mn-ea"/>
                          <a:cs typeface="Arial" panose="020B0604020202020204" pitchFamily="34" charset="0"/>
                        </a:rPr>
                        <a:t>5</a:t>
                      </a:r>
                      <a:r>
                        <a:rPr lang="en-US" sz="2000" kern="1200" dirty="0" smtClean="0">
                          <a:solidFill>
                            <a:schemeClr val="dk1"/>
                          </a:solidFill>
                          <a:effectLst/>
                          <a:latin typeface="Arial" panose="020B0604020202020204" pitchFamily="34" charset="0"/>
                          <a:ea typeface="+mn-ea"/>
                          <a:cs typeface="Arial" panose="020B0604020202020204" pitchFamily="34" charset="0"/>
                        </a:rPr>
                        <a:t>0</a:t>
                      </a:r>
                      <a:r>
                        <a:rPr lang="en-US" sz="2000" kern="1200" baseline="0" dirty="0" smtClean="0">
                          <a:solidFill>
                            <a:schemeClr val="dk1"/>
                          </a:solidFill>
                          <a:effectLst/>
                          <a:latin typeface="Arial" panose="020B0604020202020204" pitchFamily="34" charset="0"/>
                          <a:ea typeface="+mn-ea"/>
                          <a:cs typeface="Arial" panose="020B0604020202020204" pitchFamily="34" charset="0"/>
                        </a:rPr>
                        <a:t> </a:t>
                      </a:r>
                      <a:r>
                        <a:rPr lang="en-US" sz="2000" kern="1200" baseline="0" dirty="0" err="1" smtClean="0">
                          <a:solidFill>
                            <a:schemeClr val="dk1"/>
                          </a:solidFill>
                          <a:effectLst/>
                          <a:latin typeface="Arial" panose="020B0604020202020204" pitchFamily="34" charset="0"/>
                          <a:ea typeface="+mn-ea"/>
                          <a:cs typeface="Arial" panose="020B0604020202020204" pitchFamily="34" charset="0"/>
                        </a:rPr>
                        <a:t>juta</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r h="2077719">
                <a:tc>
                  <a:txBody>
                    <a:bodyPr/>
                    <a:lstStyle/>
                    <a:p>
                      <a:endParaRPr lang="id-ID" sz="2000" dirty="0">
                        <a:latin typeface="Arial" panose="020B0604020202020204" pitchFamily="34" charset="0"/>
                        <a:cs typeface="Arial" panose="020B0604020202020204" pitchFamily="34" charset="0"/>
                      </a:endParaRPr>
                    </a:p>
                  </a:txBody>
                  <a:tcPr/>
                </a:tc>
                <a:tc>
                  <a:txBody>
                    <a:bodyPr/>
                    <a:lstStyle/>
                    <a:p>
                      <a:r>
                        <a:rPr lang="id-ID" sz="2000" b="0" kern="1200" dirty="0" smtClean="0">
                          <a:solidFill>
                            <a:schemeClr val="dk1"/>
                          </a:solidFill>
                          <a:effectLst/>
                          <a:latin typeface="Arial" panose="020B0604020202020204" pitchFamily="34" charset="0"/>
                          <a:ea typeface="+mn-ea"/>
                          <a:cs typeface="Arial" panose="020B0604020202020204" pitchFamily="34" charset="0"/>
                        </a:rPr>
                        <a:t>Luaran Penelitian: </a:t>
                      </a:r>
                    </a:p>
                    <a:p>
                      <a:pPr marL="292100" indent="-292100"/>
                      <a:r>
                        <a:rPr lang="id-ID" sz="2400" b="0" kern="1200" dirty="0" smtClean="0">
                          <a:solidFill>
                            <a:schemeClr val="dk1"/>
                          </a:solidFill>
                          <a:effectLst/>
                          <a:latin typeface="Arial" panose="020B0604020202020204" pitchFamily="34" charset="0"/>
                          <a:ea typeface="+mn-ea"/>
                          <a:cs typeface="Arial" panose="020B0604020202020204" pitchFamily="34" charset="0"/>
                        </a:rPr>
                        <a:t>a.</a:t>
                      </a:r>
                      <a:r>
                        <a:rPr lang="id-ID" sz="2400" b="0" kern="1200" baseline="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Disertasi (draf disertasi) yang telah disetujui pembimbing; </a:t>
                      </a:r>
                    </a:p>
                    <a:p>
                      <a:pPr marL="292100" indent="-292100"/>
                      <a:r>
                        <a:rPr lang="id-ID" sz="2000" kern="1200" dirty="0" smtClean="0">
                          <a:solidFill>
                            <a:schemeClr val="dk1"/>
                          </a:solidFill>
                          <a:effectLst/>
                          <a:latin typeface="Arial" panose="020B0604020202020204" pitchFamily="34" charset="0"/>
                          <a:ea typeface="+mn-ea"/>
                          <a:cs typeface="Arial" panose="020B0604020202020204" pitchFamily="34" charset="0"/>
                        </a:rPr>
                        <a:t>b. </a:t>
                      </a:r>
                      <a:r>
                        <a:rPr lang="en-US" sz="2000" kern="1200" dirty="0" err="1" smtClean="0">
                          <a:solidFill>
                            <a:schemeClr val="dk1"/>
                          </a:solidFill>
                          <a:effectLst/>
                          <a:latin typeface="Arial" panose="020B0604020202020204" pitchFamily="34" charset="0"/>
                          <a:ea typeface="+mn-ea"/>
                          <a:cs typeface="Arial" panose="020B0604020202020204" pitchFamily="34" charset="0"/>
                        </a:rPr>
                        <a:t>Artikel</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untuk</a:t>
                      </a:r>
                      <a:r>
                        <a:rPr lang="en-US" sz="2000" kern="1200" dirty="0" smtClean="0">
                          <a:solidFill>
                            <a:schemeClr val="dk1"/>
                          </a:solidFill>
                          <a:effectLst/>
                          <a:latin typeface="Arial" panose="020B0604020202020204" pitchFamily="34" charset="0"/>
                          <a:ea typeface="+mn-ea"/>
                          <a:cs typeface="Arial" panose="020B0604020202020204" pitchFamily="34" charset="0"/>
                        </a:rPr>
                        <a:t> p</a:t>
                      </a:r>
                      <a:r>
                        <a:rPr lang="id-ID" sz="2000" kern="1200" dirty="0" smtClean="0">
                          <a:solidFill>
                            <a:schemeClr val="dk1"/>
                          </a:solidFill>
                          <a:effectLst/>
                          <a:latin typeface="Arial" panose="020B0604020202020204" pitchFamily="34" charset="0"/>
                          <a:ea typeface="+mn-ea"/>
                          <a:cs typeface="Arial" panose="020B0604020202020204" pitchFamily="34" charset="0"/>
                        </a:rPr>
                        <a:t>ublikasi ilmiah dalam jurnal bereputasi internasional</a:t>
                      </a:r>
                      <a:endParaRPr lang="id-ID" sz="4000" kern="1200" dirty="0" smtClean="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lvl="0" indent="0">
                        <a:buFont typeface="Arial" panose="020B0604020202020204" pitchFamily="34" charset="0"/>
                        <a:buNone/>
                      </a:pP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bl>
          </a:graphicData>
        </a:graphic>
      </p:graphicFrame>
    </p:spTree>
    <p:extLst>
      <p:ext uri="{BB962C8B-B14F-4D97-AF65-F5344CB8AC3E}">
        <p14:creationId xmlns:p14="http://schemas.microsoft.com/office/powerpoint/2010/main" val="3439646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6" name="TextBox 5"/>
          <p:cNvSpPr txBox="1"/>
          <p:nvPr/>
        </p:nvSpPr>
        <p:spPr>
          <a:xfrm>
            <a:off x="2592887" y="506309"/>
            <a:ext cx="4031751" cy="646331"/>
          </a:xfrm>
          <a:prstGeom prst="rect">
            <a:avLst/>
          </a:prstGeom>
          <a:noFill/>
        </p:spPr>
        <p:txBody>
          <a:bodyPr wrap="square" rtlCol="0">
            <a:spAutoFit/>
          </a:bodyPr>
          <a:lstStyle/>
          <a:p>
            <a:r>
              <a:rPr lang="en-US" sz="3600" dirty="0" err="1" smtClean="0"/>
              <a:t>Kategori</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13</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75063701"/>
              </p:ext>
            </p:extLst>
          </p:nvPr>
        </p:nvGraphicFramePr>
        <p:xfrm>
          <a:off x="431801" y="1219201"/>
          <a:ext cx="8966199" cy="5003799"/>
        </p:xfrm>
        <a:graphic>
          <a:graphicData uri="http://schemas.openxmlformats.org/drawingml/2006/table">
            <a:tbl>
              <a:tblPr firstRow="1" bandRow="1">
                <a:tableStyleId>{5C22544A-7EE6-4342-B048-85BDC9FD1C3A}</a:tableStyleId>
              </a:tblPr>
              <a:tblGrid>
                <a:gridCol w="1587499"/>
                <a:gridCol w="6070600"/>
                <a:gridCol w="1308100"/>
              </a:tblGrid>
              <a:tr h="685192">
                <a:tc>
                  <a:txBody>
                    <a:bodyPr/>
                    <a:lstStyle/>
                    <a:p>
                      <a:r>
                        <a:rPr lang="en-US" sz="2000" dirty="0" err="1" smtClean="0"/>
                        <a:t>Kategori</a:t>
                      </a:r>
                      <a:endParaRPr lang="id-ID" sz="2000" dirty="0"/>
                    </a:p>
                  </a:txBody>
                  <a:tcPr/>
                </a:tc>
                <a:tc>
                  <a:txBody>
                    <a:bodyPr/>
                    <a:lstStyle/>
                    <a:p>
                      <a:r>
                        <a:rPr lang="en-US" sz="2000" dirty="0" err="1" smtClean="0"/>
                        <a:t>Uraian</a:t>
                      </a:r>
                      <a:endParaRPr lang="id-ID" sz="2000" dirty="0"/>
                    </a:p>
                  </a:txBody>
                  <a:tcPr/>
                </a:tc>
                <a:tc>
                  <a:txBody>
                    <a:bodyPr/>
                    <a:lstStyle/>
                    <a:p>
                      <a:r>
                        <a:rPr lang="en-US" sz="2000" dirty="0" err="1" smtClean="0"/>
                        <a:t>Biaya</a:t>
                      </a:r>
                      <a:r>
                        <a:rPr lang="en-US" sz="2000" dirty="0" smtClean="0"/>
                        <a:t> </a:t>
                      </a:r>
                      <a:r>
                        <a:rPr lang="en-US" sz="2000" dirty="0" err="1" smtClean="0"/>
                        <a:t>Penelitian</a:t>
                      </a:r>
                      <a:endParaRPr lang="id-ID" sz="2000" dirty="0"/>
                    </a:p>
                  </a:txBody>
                  <a:tcPr/>
                </a:tc>
              </a:tr>
              <a:tr h="1762759">
                <a:tc>
                  <a:txBody>
                    <a:bodyPr/>
                    <a:lstStyle/>
                    <a:p>
                      <a:r>
                        <a:rPr lang="en-US" sz="2000" dirty="0" err="1" smtClean="0">
                          <a:latin typeface="Arial" panose="020B0604020202020204" pitchFamily="34" charset="0"/>
                          <a:cs typeface="Arial" panose="020B0604020202020204" pitchFamily="34" charset="0"/>
                        </a:rPr>
                        <a:t>Penelitian</a:t>
                      </a:r>
                      <a:r>
                        <a:rPr lang="en-US" sz="2000" dirty="0" smtClean="0">
                          <a:latin typeface="Arial" panose="020B0604020202020204" pitchFamily="34" charset="0"/>
                          <a:cs typeface="Arial" panose="020B0604020202020204" pitchFamily="34" charset="0"/>
                        </a:rPr>
                        <a:t> </a:t>
                      </a:r>
                      <a:r>
                        <a:rPr lang="id-ID" sz="2000" dirty="0" smtClean="0">
                          <a:latin typeface="Arial" panose="020B0604020202020204" pitchFamily="34" charset="0"/>
                          <a:cs typeface="Arial" panose="020B0604020202020204" pitchFamily="34" charset="0"/>
                        </a:rPr>
                        <a:t>Pranata</a:t>
                      </a:r>
                      <a:r>
                        <a:rPr lang="id-ID" sz="2000" baseline="0" dirty="0" smtClean="0">
                          <a:latin typeface="Arial" panose="020B0604020202020204" pitchFamily="34" charset="0"/>
                          <a:cs typeface="Arial" panose="020B0604020202020204" pitchFamily="34" charset="0"/>
                        </a:rPr>
                        <a:t> Komputer</a:t>
                      </a:r>
                      <a:endParaRPr lang="id-ID" sz="2000" dirty="0">
                        <a:latin typeface="Arial" panose="020B0604020202020204" pitchFamily="34" charset="0"/>
                        <a:cs typeface="Arial" panose="020B0604020202020204" pitchFamily="34" charset="0"/>
                      </a:endParaRPr>
                    </a:p>
                  </a:txBody>
                  <a:tcPr/>
                </a:tc>
                <a:tc>
                  <a:txBody>
                    <a:bodyPr/>
                    <a:lstStyle/>
                    <a:p>
                      <a:pPr lvl="0"/>
                      <a:r>
                        <a:rPr lang="en-US" sz="2000" b="1" kern="1200" dirty="0" err="1" smtClean="0">
                          <a:solidFill>
                            <a:schemeClr val="dk1"/>
                          </a:solidFill>
                          <a:effectLst/>
                          <a:latin typeface="Arial" panose="020B0604020202020204" pitchFamily="34" charset="0"/>
                          <a:ea typeface="+mn-ea"/>
                          <a:cs typeface="Arial" panose="020B0604020202020204" pitchFamily="34" charset="0"/>
                        </a:rPr>
                        <a:t>Penelitian</a:t>
                      </a:r>
                      <a:r>
                        <a:rPr lang="en-US" sz="2000" b="1" kern="1200" dirty="0" smtClean="0">
                          <a:solidFill>
                            <a:schemeClr val="dk1"/>
                          </a:solidFill>
                          <a:effectLst/>
                          <a:latin typeface="Arial" panose="020B0604020202020204" pitchFamily="34" charset="0"/>
                          <a:ea typeface="+mn-ea"/>
                          <a:cs typeface="Arial" panose="020B0604020202020204" pitchFamily="34" charset="0"/>
                        </a:rPr>
                        <a:t> </a:t>
                      </a:r>
                      <a:r>
                        <a:rPr lang="en-US" sz="2000" b="1" kern="1200" dirty="0" err="1" smtClean="0">
                          <a:solidFill>
                            <a:schemeClr val="dk1"/>
                          </a:solidFill>
                          <a:effectLst/>
                          <a:latin typeface="Arial" panose="020B0604020202020204" pitchFamily="34" charset="0"/>
                          <a:ea typeface="+mn-ea"/>
                          <a:cs typeface="Arial" panose="020B0604020202020204" pitchFamily="34" charset="0"/>
                        </a:rPr>
                        <a:t>untuk</a:t>
                      </a:r>
                      <a:r>
                        <a:rPr lang="en-US" sz="2000" b="1" kern="1200" dirty="0" smtClean="0">
                          <a:solidFill>
                            <a:schemeClr val="dk1"/>
                          </a:solidFill>
                          <a:effectLst/>
                          <a:latin typeface="Arial" panose="020B0604020202020204" pitchFamily="34" charset="0"/>
                          <a:ea typeface="+mn-ea"/>
                          <a:cs typeface="Arial" panose="020B0604020202020204" pitchFamily="34" charset="0"/>
                        </a:rPr>
                        <a:t> </a:t>
                      </a:r>
                      <a:r>
                        <a:rPr lang="id-ID" sz="2000" b="1" kern="1200" dirty="0" smtClean="0">
                          <a:solidFill>
                            <a:schemeClr val="dk1"/>
                          </a:solidFill>
                          <a:effectLst/>
                          <a:latin typeface="Arial" panose="020B0604020202020204" pitchFamily="34" charset="0"/>
                          <a:ea typeface="+mn-ea"/>
                          <a:cs typeface="Arial" panose="020B0604020202020204" pitchFamily="34" charset="0"/>
                        </a:rPr>
                        <a:t>Pranata Komputer</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p>
                      <a:r>
                        <a:rPr lang="id-ID" sz="2000" kern="1200" dirty="0" smtClean="0">
                          <a:solidFill>
                            <a:schemeClr val="dk1"/>
                          </a:solidFill>
                          <a:effectLst/>
                          <a:latin typeface="Arial" panose="020B0604020202020204" pitchFamily="34" charset="0"/>
                          <a:ea typeface="+mn-ea"/>
                          <a:cs typeface="Arial" panose="020B0604020202020204" pitchFamily="34" charset="0"/>
                        </a:rPr>
                        <a:t>Penelitian pranata komputer disediakan untuk memberikan kesempatan kepada </a:t>
                      </a:r>
                      <a:r>
                        <a:rPr lang="en-US" sz="2000" kern="1200" dirty="0" err="1" smtClean="0">
                          <a:solidFill>
                            <a:schemeClr val="dk1"/>
                          </a:solidFill>
                          <a:effectLst/>
                          <a:latin typeface="Arial" panose="020B0604020202020204" pitchFamily="34" charset="0"/>
                          <a:ea typeface="+mn-ea"/>
                          <a:cs typeface="Arial" panose="020B0604020202020204" pitchFamily="34" charset="0"/>
                        </a:rPr>
                        <a:t>calon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tenaga pranata komputer </a:t>
                      </a:r>
                      <a:r>
                        <a:rPr lang="en-US" sz="2000" kern="1200" dirty="0" err="1" smtClean="0">
                          <a:solidFill>
                            <a:schemeClr val="dk1"/>
                          </a:solidFill>
                          <a:effectLst/>
                          <a:latin typeface="Arial" panose="020B0604020202020204" pitchFamily="34" charset="0"/>
                          <a:ea typeface="+mn-ea"/>
                          <a:cs typeface="Arial" panose="020B0604020202020204" pitchFamily="34" charset="0"/>
                        </a:rPr>
                        <a:t>maupun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tenaga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pranata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komputer</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untuk melakukan penelitian </a:t>
                      </a:r>
                      <a:r>
                        <a:rPr lang="en-US" sz="2000" kern="1200" dirty="0" err="1" smtClean="0">
                          <a:solidFill>
                            <a:schemeClr val="dk1"/>
                          </a:solidFill>
                          <a:effectLst/>
                          <a:latin typeface="Arial" panose="020B0604020202020204" pitchFamily="34" charset="0"/>
                          <a:ea typeface="+mn-ea"/>
                          <a:cs typeface="Arial" panose="020B0604020202020204" pitchFamily="34" charset="0"/>
                        </a:rPr>
                        <a:t>dalam</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rangka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meningkatkan profesionalitas sebagai tenaga </a:t>
                      </a:r>
                      <a:r>
                        <a:rPr lang="en-US" sz="2000" i="1" kern="1200" dirty="0" smtClean="0">
                          <a:solidFill>
                            <a:schemeClr val="dk1"/>
                          </a:solidFill>
                          <a:effectLst/>
                          <a:latin typeface="Arial" panose="020B0604020202020204" pitchFamily="34" charset="0"/>
                          <a:ea typeface="+mn-ea"/>
                          <a:cs typeface="Arial" panose="020B0604020202020204" pitchFamily="34" charset="0"/>
                        </a:rPr>
                        <a:t>Information and Computer Technology </a:t>
                      </a:r>
                      <a:r>
                        <a:rPr lang="en-US" sz="2000" kern="1200" dirty="0" smtClean="0">
                          <a:solidFill>
                            <a:schemeClr val="dk1"/>
                          </a:solidFill>
                          <a:effectLst/>
                          <a:latin typeface="Arial" panose="020B0604020202020204" pitchFamily="34" charset="0"/>
                          <a:ea typeface="+mn-ea"/>
                          <a:cs typeface="Arial" panose="020B0604020202020204" pitchFamily="34" charset="0"/>
                        </a:rPr>
                        <a:t>(</a:t>
                      </a:r>
                      <a:r>
                        <a:rPr lang="id-ID" sz="2000" kern="1200" dirty="0" smtClean="0">
                          <a:solidFill>
                            <a:schemeClr val="dk1"/>
                          </a:solidFill>
                          <a:effectLst/>
                          <a:latin typeface="Arial" panose="020B0604020202020204" pitchFamily="34" charset="0"/>
                          <a:ea typeface="+mn-ea"/>
                          <a:cs typeface="Arial" panose="020B0604020202020204" pitchFamily="34" charset="0"/>
                        </a:rPr>
                        <a:t>ICT</a:t>
                      </a:r>
                      <a:r>
                        <a:rPr lang="en-US" sz="2000" kern="1200" dirty="0" smtClean="0">
                          <a:solidFill>
                            <a:schemeClr val="dk1"/>
                          </a:solidFill>
                          <a:effectLst/>
                          <a:latin typeface="Arial" panose="020B0604020202020204" pitchFamily="34" charset="0"/>
                          <a:ea typeface="+mn-ea"/>
                          <a:cs typeface="Arial" panose="020B0604020202020204" pitchFamily="34" charset="0"/>
                        </a:rPr>
                        <a:t>)</a:t>
                      </a:r>
                      <a:r>
                        <a:rPr lang="id-ID" sz="2000" kern="1200" dirty="0" smtClean="0">
                          <a:solidFill>
                            <a:schemeClr val="dk1"/>
                          </a:solidFill>
                          <a:effectLst/>
                          <a:latin typeface="Arial" panose="020B0604020202020204" pitchFamily="34" charset="0"/>
                          <a:ea typeface="+mn-ea"/>
                          <a:cs typeface="Arial" panose="020B0604020202020204" pitchFamily="34" charset="0"/>
                        </a:rPr>
                        <a:t>. </a:t>
                      </a:r>
                      <a:endParaRPr lang="id-ID" sz="28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lvl="0" indent="0">
                        <a:buFont typeface="Arial" panose="020B0604020202020204" pitchFamily="34" charset="0"/>
                        <a:buNone/>
                      </a:pPr>
                      <a:r>
                        <a:rPr lang="id-ID" sz="2000" kern="1200" dirty="0" smtClean="0">
                          <a:solidFill>
                            <a:schemeClr val="dk1"/>
                          </a:solidFill>
                          <a:effectLst/>
                          <a:latin typeface="Arial" panose="020B0604020202020204" pitchFamily="34" charset="0"/>
                          <a:ea typeface="+mn-ea"/>
                          <a:cs typeface="Arial" panose="020B0604020202020204" pitchFamily="34" charset="0"/>
                        </a:rPr>
                        <a:t>2</a:t>
                      </a:r>
                      <a:r>
                        <a:rPr lang="en-US" sz="2000" kern="1200" dirty="0" smtClean="0">
                          <a:solidFill>
                            <a:schemeClr val="dk1"/>
                          </a:solidFill>
                          <a:effectLst/>
                          <a:latin typeface="Arial" panose="020B0604020202020204" pitchFamily="34" charset="0"/>
                          <a:ea typeface="+mn-ea"/>
                          <a:cs typeface="Arial" panose="020B0604020202020204" pitchFamily="34" charset="0"/>
                        </a:rPr>
                        <a:t>0</a:t>
                      </a:r>
                      <a:r>
                        <a:rPr lang="en-US" sz="2000" kern="1200" baseline="0" dirty="0" smtClean="0">
                          <a:solidFill>
                            <a:schemeClr val="dk1"/>
                          </a:solidFill>
                          <a:effectLst/>
                          <a:latin typeface="Arial" panose="020B0604020202020204" pitchFamily="34" charset="0"/>
                          <a:ea typeface="+mn-ea"/>
                          <a:cs typeface="Arial" panose="020B0604020202020204" pitchFamily="34" charset="0"/>
                        </a:rPr>
                        <a:t> </a:t>
                      </a:r>
                      <a:r>
                        <a:rPr lang="en-US" sz="2000" kern="1200" baseline="0" dirty="0" err="1" smtClean="0">
                          <a:solidFill>
                            <a:schemeClr val="dk1"/>
                          </a:solidFill>
                          <a:effectLst/>
                          <a:latin typeface="Arial" panose="020B0604020202020204" pitchFamily="34" charset="0"/>
                          <a:ea typeface="+mn-ea"/>
                          <a:cs typeface="Arial" panose="020B0604020202020204" pitchFamily="34" charset="0"/>
                        </a:rPr>
                        <a:t>juta</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r h="2077719">
                <a:tc>
                  <a:txBody>
                    <a:bodyPr/>
                    <a:lstStyle/>
                    <a:p>
                      <a:endParaRPr lang="id-ID" sz="2000" dirty="0">
                        <a:latin typeface="Arial" panose="020B0604020202020204" pitchFamily="34" charset="0"/>
                        <a:cs typeface="Arial" panose="020B0604020202020204" pitchFamily="34" charset="0"/>
                      </a:endParaRPr>
                    </a:p>
                  </a:txBody>
                  <a:tcPr/>
                </a:tc>
                <a:tc>
                  <a:txBody>
                    <a:bodyPr/>
                    <a:lstStyle/>
                    <a:p>
                      <a:r>
                        <a:rPr lang="id-ID" sz="2000" b="0" kern="1200" dirty="0" smtClean="0">
                          <a:solidFill>
                            <a:schemeClr val="dk1"/>
                          </a:solidFill>
                          <a:effectLst/>
                          <a:latin typeface="Arial" panose="020B0604020202020204" pitchFamily="34" charset="0"/>
                          <a:ea typeface="+mn-ea"/>
                          <a:cs typeface="Arial" panose="020B0604020202020204" pitchFamily="34" charset="0"/>
                        </a:rPr>
                        <a:t>Luaran Penelitian: </a:t>
                      </a:r>
                    </a:p>
                    <a:p>
                      <a:pPr lvl="0"/>
                      <a:r>
                        <a:rPr lang="id-ID" sz="2000" b="0" kern="1200" dirty="0" smtClean="0">
                          <a:solidFill>
                            <a:schemeClr val="dk1"/>
                          </a:solidFill>
                          <a:effectLst/>
                          <a:latin typeface="Arial" panose="020B0604020202020204" pitchFamily="34" charset="0"/>
                          <a:ea typeface="+mn-ea"/>
                          <a:cs typeface="Arial" panose="020B0604020202020204" pitchFamily="34" charset="0"/>
                        </a:rPr>
                        <a:t>a.</a:t>
                      </a:r>
                      <a:r>
                        <a:rPr lang="id-ID" sz="2000" b="0" kern="1200" baseline="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Laporan penelitian;</a:t>
                      </a:r>
                    </a:p>
                    <a:p>
                      <a:pPr marL="228600" lvl="0" indent="-228600"/>
                      <a:r>
                        <a:rPr lang="id-ID" sz="2000" kern="1200" dirty="0" smtClean="0">
                          <a:solidFill>
                            <a:schemeClr val="dk1"/>
                          </a:solidFill>
                          <a:effectLst/>
                          <a:latin typeface="Arial" panose="020B0604020202020204" pitchFamily="34" charset="0"/>
                          <a:ea typeface="+mn-ea"/>
                          <a:cs typeface="Arial" panose="020B0604020202020204" pitchFamily="34" charset="0"/>
                        </a:rPr>
                        <a:t>b. Rekomendasi perbaikan aplikasi atau sistem berdasarkan hasil penelitian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dan</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p>
                      <a:pPr marL="228600" lvl="0" indent="-228600"/>
                      <a:r>
                        <a:rPr lang="id-ID" sz="2000" kern="1200" dirty="0" smtClean="0">
                          <a:solidFill>
                            <a:schemeClr val="dk1"/>
                          </a:solidFill>
                          <a:effectLst/>
                          <a:latin typeface="Arial" panose="020B0604020202020204" pitchFamily="34" charset="0"/>
                          <a:ea typeface="+mn-ea"/>
                          <a:cs typeface="Arial" panose="020B0604020202020204" pitchFamily="34" charset="0"/>
                        </a:rPr>
                        <a:t>c. </a:t>
                      </a:r>
                      <a:r>
                        <a:rPr lang="en-US" sz="2000" kern="1200" dirty="0" smtClean="0">
                          <a:solidFill>
                            <a:schemeClr val="dk1"/>
                          </a:solidFill>
                          <a:effectLst/>
                          <a:latin typeface="Arial" panose="020B0604020202020204" pitchFamily="34" charset="0"/>
                          <a:ea typeface="+mn-ea"/>
                          <a:cs typeface="Arial" panose="020B0604020202020204" pitchFamily="34" charset="0"/>
                        </a:rPr>
                        <a:t>A</a:t>
                      </a:r>
                      <a:r>
                        <a:rPr lang="id-ID" sz="2000" kern="1200" dirty="0" smtClean="0">
                          <a:solidFill>
                            <a:schemeClr val="dk1"/>
                          </a:solidFill>
                          <a:effectLst/>
                          <a:latin typeface="Arial" panose="020B0604020202020204" pitchFamily="34" charset="0"/>
                          <a:ea typeface="+mn-ea"/>
                          <a:cs typeface="Arial" panose="020B0604020202020204" pitchFamily="34" charset="0"/>
                        </a:rPr>
                        <a:t>rtikel </a:t>
                      </a:r>
                      <a:r>
                        <a:rPr lang="en-US" sz="2000" kern="1200" dirty="0" err="1" smtClean="0">
                          <a:solidFill>
                            <a:schemeClr val="dk1"/>
                          </a:solidFill>
                          <a:effectLst/>
                          <a:latin typeface="Arial" panose="020B0604020202020204" pitchFamily="34" charset="0"/>
                          <a:ea typeface="+mn-ea"/>
                          <a:cs typeface="Arial" panose="020B0604020202020204" pitchFamily="34" charset="0"/>
                        </a:rPr>
                        <a:t>untuk</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jurnal dari hasil penelitiannya</a:t>
                      </a:r>
                      <a:r>
                        <a:rPr lang="en-US" sz="2000" kern="1200" dirty="0" smtClean="0">
                          <a:solidFill>
                            <a:schemeClr val="dk1"/>
                          </a:solidFill>
                          <a:effectLst/>
                          <a:latin typeface="Arial" panose="020B0604020202020204" pitchFamily="34" charset="0"/>
                          <a:ea typeface="+mn-ea"/>
                          <a:cs typeface="Arial" panose="020B0604020202020204" pitchFamily="34" charset="0"/>
                        </a:rPr>
                        <a:t> (optional)</a:t>
                      </a:r>
                      <a:r>
                        <a:rPr lang="id-ID" sz="2000" kern="1200" dirty="0" smtClean="0">
                          <a:solidFill>
                            <a:schemeClr val="dk1"/>
                          </a:solidFill>
                          <a:effectLst/>
                          <a:latin typeface="Arial" panose="020B0604020202020204" pitchFamily="34" charset="0"/>
                          <a:ea typeface="+mn-ea"/>
                          <a:cs typeface="Arial" panose="020B0604020202020204" pitchFamily="34" charset="0"/>
                        </a:rPr>
                        <a:t>.</a:t>
                      </a:r>
                      <a:endParaRPr lang="id-ID" sz="20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lvl="0" indent="0">
                        <a:buFont typeface="Arial" panose="020B0604020202020204" pitchFamily="34" charset="0"/>
                        <a:buNone/>
                      </a:pP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bl>
          </a:graphicData>
        </a:graphic>
      </p:graphicFrame>
    </p:spTree>
    <p:extLst>
      <p:ext uri="{BB962C8B-B14F-4D97-AF65-F5344CB8AC3E}">
        <p14:creationId xmlns:p14="http://schemas.microsoft.com/office/powerpoint/2010/main" val="1764966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6" name="TextBox 5"/>
          <p:cNvSpPr txBox="1"/>
          <p:nvPr/>
        </p:nvSpPr>
        <p:spPr>
          <a:xfrm>
            <a:off x="2592887" y="506309"/>
            <a:ext cx="4031751" cy="646331"/>
          </a:xfrm>
          <a:prstGeom prst="rect">
            <a:avLst/>
          </a:prstGeom>
          <a:noFill/>
        </p:spPr>
        <p:txBody>
          <a:bodyPr wrap="square" rtlCol="0">
            <a:spAutoFit/>
          </a:bodyPr>
          <a:lstStyle/>
          <a:p>
            <a:r>
              <a:rPr lang="en-US" sz="3600" dirty="0" err="1" smtClean="0"/>
              <a:t>Kategori</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14</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75063701"/>
              </p:ext>
            </p:extLst>
          </p:nvPr>
        </p:nvGraphicFramePr>
        <p:xfrm>
          <a:off x="431801" y="1219201"/>
          <a:ext cx="8966199" cy="5003799"/>
        </p:xfrm>
        <a:graphic>
          <a:graphicData uri="http://schemas.openxmlformats.org/drawingml/2006/table">
            <a:tbl>
              <a:tblPr firstRow="1" bandRow="1">
                <a:tableStyleId>{5C22544A-7EE6-4342-B048-85BDC9FD1C3A}</a:tableStyleId>
              </a:tblPr>
              <a:tblGrid>
                <a:gridCol w="1587499"/>
                <a:gridCol w="6070600"/>
                <a:gridCol w="1308100"/>
              </a:tblGrid>
              <a:tr h="685192">
                <a:tc>
                  <a:txBody>
                    <a:bodyPr/>
                    <a:lstStyle/>
                    <a:p>
                      <a:r>
                        <a:rPr lang="en-US" sz="2000" dirty="0" err="1" smtClean="0"/>
                        <a:t>Kategori</a:t>
                      </a:r>
                      <a:endParaRPr lang="id-ID" sz="2000" dirty="0"/>
                    </a:p>
                  </a:txBody>
                  <a:tcPr/>
                </a:tc>
                <a:tc>
                  <a:txBody>
                    <a:bodyPr/>
                    <a:lstStyle/>
                    <a:p>
                      <a:r>
                        <a:rPr lang="en-US" sz="2000" dirty="0" err="1" smtClean="0"/>
                        <a:t>Uraian</a:t>
                      </a:r>
                      <a:endParaRPr lang="id-ID" sz="2000" dirty="0"/>
                    </a:p>
                  </a:txBody>
                  <a:tcPr/>
                </a:tc>
                <a:tc>
                  <a:txBody>
                    <a:bodyPr/>
                    <a:lstStyle/>
                    <a:p>
                      <a:r>
                        <a:rPr lang="en-US" sz="2000" dirty="0" err="1" smtClean="0"/>
                        <a:t>Biaya</a:t>
                      </a:r>
                      <a:r>
                        <a:rPr lang="en-US" sz="2000" dirty="0" smtClean="0"/>
                        <a:t> </a:t>
                      </a:r>
                      <a:r>
                        <a:rPr lang="en-US" sz="2000" dirty="0" err="1" smtClean="0"/>
                        <a:t>Penelitian</a:t>
                      </a:r>
                      <a:endParaRPr lang="id-ID" sz="2000" dirty="0"/>
                    </a:p>
                  </a:txBody>
                  <a:tcPr/>
                </a:tc>
              </a:tr>
              <a:tr h="1762759">
                <a:tc>
                  <a:txBody>
                    <a:bodyPr/>
                    <a:lstStyle/>
                    <a:p>
                      <a:r>
                        <a:rPr lang="en-US" sz="2000" dirty="0" err="1" smtClean="0">
                          <a:latin typeface="Arial" panose="020B0604020202020204" pitchFamily="34" charset="0"/>
                          <a:cs typeface="Arial" panose="020B0604020202020204" pitchFamily="34" charset="0"/>
                        </a:rPr>
                        <a:t>Penelitian</a:t>
                      </a:r>
                      <a:r>
                        <a:rPr lang="en-US" sz="2000" dirty="0" smtClean="0">
                          <a:latin typeface="Arial" panose="020B0604020202020204" pitchFamily="34" charset="0"/>
                          <a:cs typeface="Arial" panose="020B0604020202020204" pitchFamily="34" charset="0"/>
                        </a:rPr>
                        <a:t> </a:t>
                      </a:r>
                      <a:r>
                        <a:rPr lang="id-ID" sz="2000" dirty="0" smtClean="0">
                          <a:latin typeface="Arial" panose="020B0604020202020204" pitchFamily="34" charset="0"/>
                          <a:cs typeface="Arial" panose="020B0604020202020204" pitchFamily="34" charset="0"/>
                        </a:rPr>
                        <a:t>Pranata</a:t>
                      </a:r>
                      <a:r>
                        <a:rPr lang="id-ID" sz="2000" baseline="0" dirty="0" smtClean="0">
                          <a:latin typeface="Arial" panose="020B0604020202020204" pitchFamily="34" charset="0"/>
                          <a:cs typeface="Arial" panose="020B0604020202020204" pitchFamily="34" charset="0"/>
                        </a:rPr>
                        <a:t> Komputer</a:t>
                      </a:r>
                      <a:endParaRPr lang="id-ID" sz="2000" dirty="0">
                        <a:latin typeface="Arial" panose="020B0604020202020204" pitchFamily="34" charset="0"/>
                        <a:cs typeface="Arial" panose="020B0604020202020204" pitchFamily="34" charset="0"/>
                      </a:endParaRPr>
                    </a:p>
                  </a:txBody>
                  <a:tcPr/>
                </a:tc>
                <a:tc>
                  <a:txBody>
                    <a:bodyPr/>
                    <a:lstStyle/>
                    <a:p>
                      <a:pPr lvl="0"/>
                      <a:r>
                        <a:rPr lang="en-US" sz="2000" b="1" kern="1200" dirty="0" err="1" smtClean="0">
                          <a:solidFill>
                            <a:schemeClr val="dk1"/>
                          </a:solidFill>
                          <a:effectLst/>
                          <a:latin typeface="Arial" panose="020B0604020202020204" pitchFamily="34" charset="0"/>
                          <a:ea typeface="+mn-ea"/>
                          <a:cs typeface="Arial" panose="020B0604020202020204" pitchFamily="34" charset="0"/>
                        </a:rPr>
                        <a:t>Penelitian</a:t>
                      </a:r>
                      <a:r>
                        <a:rPr lang="en-US" sz="2000" b="1" kern="1200" dirty="0" smtClean="0">
                          <a:solidFill>
                            <a:schemeClr val="dk1"/>
                          </a:solidFill>
                          <a:effectLst/>
                          <a:latin typeface="Arial" panose="020B0604020202020204" pitchFamily="34" charset="0"/>
                          <a:ea typeface="+mn-ea"/>
                          <a:cs typeface="Arial" panose="020B0604020202020204" pitchFamily="34" charset="0"/>
                        </a:rPr>
                        <a:t> </a:t>
                      </a:r>
                      <a:r>
                        <a:rPr lang="en-US" sz="2000" b="1" kern="1200" dirty="0" err="1" smtClean="0">
                          <a:solidFill>
                            <a:schemeClr val="dk1"/>
                          </a:solidFill>
                          <a:effectLst/>
                          <a:latin typeface="Arial" panose="020B0604020202020204" pitchFamily="34" charset="0"/>
                          <a:ea typeface="+mn-ea"/>
                          <a:cs typeface="Arial" panose="020B0604020202020204" pitchFamily="34" charset="0"/>
                        </a:rPr>
                        <a:t>untuk</a:t>
                      </a:r>
                      <a:r>
                        <a:rPr lang="en-US" sz="2000" b="1" kern="1200" dirty="0" smtClean="0">
                          <a:solidFill>
                            <a:schemeClr val="dk1"/>
                          </a:solidFill>
                          <a:effectLst/>
                          <a:latin typeface="Arial" panose="020B0604020202020204" pitchFamily="34" charset="0"/>
                          <a:ea typeface="+mn-ea"/>
                          <a:cs typeface="Arial" panose="020B0604020202020204" pitchFamily="34" charset="0"/>
                        </a:rPr>
                        <a:t> </a:t>
                      </a:r>
                      <a:r>
                        <a:rPr lang="id-ID" sz="2000" b="1" kern="1200" dirty="0" smtClean="0">
                          <a:solidFill>
                            <a:schemeClr val="dk1"/>
                          </a:solidFill>
                          <a:effectLst/>
                          <a:latin typeface="Arial" panose="020B0604020202020204" pitchFamily="34" charset="0"/>
                          <a:ea typeface="+mn-ea"/>
                          <a:cs typeface="Arial" panose="020B0604020202020204" pitchFamily="34" charset="0"/>
                        </a:rPr>
                        <a:t>Pranata Komputer</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p>
                      <a:r>
                        <a:rPr lang="id-ID" sz="2000" kern="1200" dirty="0" smtClean="0">
                          <a:solidFill>
                            <a:schemeClr val="dk1"/>
                          </a:solidFill>
                          <a:effectLst/>
                          <a:latin typeface="Arial" panose="020B0604020202020204" pitchFamily="34" charset="0"/>
                          <a:ea typeface="+mn-ea"/>
                          <a:cs typeface="Arial" panose="020B0604020202020204" pitchFamily="34" charset="0"/>
                        </a:rPr>
                        <a:t>Penelitian pranata komputer disediakan untuk memberikan kesempatan kepada </a:t>
                      </a:r>
                      <a:r>
                        <a:rPr lang="en-US" sz="2000" kern="1200" dirty="0" err="1" smtClean="0">
                          <a:solidFill>
                            <a:schemeClr val="dk1"/>
                          </a:solidFill>
                          <a:effectLst/>
                          <a:latin typeface="Arial" panose="020B0604020202020204" pitchFamily="34" charset="0"/>
                          <a:ea typeface="+mn-ea"/>
                          <a:cs typeface="Arial" panose="020B0604020202020204" pitchFamily="34" charset="0"/>
                        </a:rPr>
                        <a:t>calon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tenaga pranata komputer </a:t>
                      </a:r>
                      <a:r>
                        <a:rPr lang="en-US" sz="2000" kern="1200" dirty="0" err="1" smtClean="0">
                          <a:solidFill>
                            <a:schemeClr val="dk1"/>
                          </a:solidFill>
                          <a:effectLst/>
                          <a:latin typeface="Arial" panose="020B0604020202020204" pitchFamily="34" charset="0"/>
                          <a:ea typeface="+mn-ea"/>
                          <a:cs typeface="Arial" panose="020B0604020202020204" pitchFamily="34" charset="0"/>
                        </a:rPr>
                        <a:t>maupun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tenaga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pranata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komputer</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untuk melakukan penelitian </a:t>
                      </a:r>
                      <a:r>
                        <a:rPr lang="en-US" sz="2000" kern="1200" dirty="0" err="1" smtClean="0">
                          <a:solidFill>
                            <a:schemeClr val="dk1"/>
                          </a:solidFill>
                          <a:effectLst/>
                          <a:latin typeface="Arial" panose="020B0604020202020204" pitchFamily="34" charset="0"/>
                          <a:ea typeface="+mn-ea"/>
                          <a:cs typeface="Arial" panose="020B0604020202020204" pitchFamily="34" charset="0"/>
                        </a:rPr>
                        <a:t>dalam</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rangka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meningkatkan profesionalitas sebagai tenaga </a:t>
                      </a:r>
                      <a:r>
                        <a:rPr lang="en-US" sz="2000" i="1" kern="1200" dirty="0" smtClean="0">
                          <a:solidFill>
                            <a:schemeClr val="dk1"/>
                          </a:solidFill>
                          <a:effectLst/>
                          <a:latin typeface="Arial" panose="020B0604020202020204" pitchFamily="34" charset="0"/>
                          <a:ea typeface="+mn-ea"/>
                          <a:cs typeface="Arial" panose="020B0604020202020204" pitchFamily="34" charset="0"/>
                        </a:rPr>
                        <a:t>Information and Computer Technology </a:t>
                      </a:r>
                      <a:r>
                        <a:rPr lang="en-US" sz="2000" kern="1200" dirty="0" smtClean="0">
                          <a:solidFill>
                            <a:schemeClr val="dk1"/>
                          </a:solidFill>
                          <a:effectLst/>
                          <a:latin typeface="Arial" panose="020B0604020202020204" pitchFamily="34" charset="0"/>
                          <a:ea typeface="+mn-ea"/>
                          <a:cs typeface="Arial" panose="020B0604020202020204" pitchFamily="34" charset="0"/>
                        </a:rPr>
                        <a:t>(</a:t>
                      </a:r>
                      <a:r>
                        <a:rPr lang="id-ID" sz="2000" kern="1200" dirty="0" smtClean="0">
                          <a:solidFill>
                            <a:schemeClr val="dk1"/>
                          </a:solidFill>
                          <a:effectLst/>
                          <a:latin typeface="Arial" panose="020B0604020202020204" pitchFamily="34" charset="0"/>
                          <a:ea typeface="+mn-ea"/>
                          <a:cs typeface="Arial" panose="020B0604020202020204" pitchFamily="34" charset="0"/>
                        </a:rPr>
                        <a:t>ICT</a:t>
                      </a:r>
                      <a:r>
                        <a:rPr lang="en-US" sz="2000" kern="1200" dirty="0" smtClean="0">
                          <a:solidFill>
                            <a:schemeClr val="dk1"/>
                          </a:solidFill>
                          <a:effectLst/>
                          <a:latin typeface="Arial" panose="020B0604020202020204" pitchFamily="34" charset="0"/>
                          <a:ea typeface="+mn-ea"/>
                          <a:cs typeface="Arial" panose="020B0604020202020204" pitchFamily="34" charset="0"/>
                        </a:rPr>
                        <a:t>)</a:t>
                      </a:r>
                      <a:r>
                        <a:rPr lang="id-ID" sz="2000" kern="1200" dirty="0" smtClean="0">
                          <a:solidFill>
                            <a:schemeClr val="dk1"/>
                          </a:solidFill>
                          <a:effectLst/>
                          <a:latin typeface="Arial" panose="020B0604020202020204" pitchFamily="34" charset="0"/>
                          <a:ea typeface="+mn-ea"/>
                          <a:cs typeface="Arial" panose="020B0604020202020204" pitchFamily="34" charset="0"/>
                        </a:rPr>
                        <a:t>. </a:t>
                      </a:r>
                      <a:endParaRPr lang="id-ID" sz="28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lvl="0" indent="0">
                        <a:buFont typeface="Arial" panose="020B0604020202020204" pitchFamily="34" charset="0"/>
                        <a:buNone/>
                      </a:pPr>
                      <a:r>
                        <a:rPr lang="id-ID" sz="2000" kern="1200" dirty="0" smtClean="0">
                          <a:solidFill>
                            <a:schemeClr val="dk1"/>
                          </a:solidFill>
                          <a:effectLst/>
                          <a:latin typeface="Arial" panose="020B0604020202020204" pitchFamily="34" charset="0"/>
                          <a:ea typeface="+mn-ea"/>
                          <a:cs typeface="Arial" panose="020B0604020202020204" pitchFamily="34" charset="0"/>
                        </a:rPr>
                        <a:t>2</a:t>
                      </a:r>
                      <a:r>
                        <a:rPr lang="en-US" sz="2000" kern="1200" dirty="0" smtClean="0">
                          <a:solidFill>
                            <a:schemeClr val="dk1"/>
                          </a:solidFill>
                          <a:effectLst/>
                          <a:latin typeface="Arial" panose="020B0604020202020204" pitchFamily="34" charset="0"/>
                          <a:ea typeface="+mn-ea"/>
                          <a:cs typeface="Arial" panose="020B0604020202020204" pitchFamily="34" charset="0"/>
                        </a:rPr>
                        <a:t>0</a:t>
                      </a:r>
                      <a:r>
                        <a:rPr lang="en-US" sz="2000" kern="1200" baseline="0" dirty="0" smtClean="0">
                          <a:solidFill>
                            <a:schemeClr val="dk1"/>
                          </a:solidFill>
                          <a:effectLst/>
                          <a:latin typeface="Arial" panose="020B0604020202020204" pitchFamily="34" charset="0"/>
                          <a:ea typeface="+mn-ea"/>
                          <a:cs typeface="Arial" panose="020B0604020202020204" pitchFamily="34" charset="0"/>
                        </a:rPr>
                        <a:t> </a:t>
                      </a:r>
                      <a:r>
                        <a:rPr lang="en-US" sz="2000" kern="1200" baseline="0" dirty="0" err="1" smtClean="0">
                          <a:solidFill>
                            <a:schemeClr val="dk1"/>
                          </a:solidFill>
                          <a:effectLst/>
                          <a:latin typeface="Arial" panose="020B0604020202020204" pitchFamily="34" charset="0"/>
                          <a:ea typeface="+mn-ea"/>
                          <a:cs typeface="Arial" panose="020B0604020202020204" pitchFamily="34" charset="0"/>
                        </a:rPr>
                        <a:t>juta</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r h="2077719">
                <a:tc>
                  <a:txBody>
                    <a:bodyPr/>
                    <a:lstStyle/>
                    <a:p>
                      <a:endParaRPr lang="id-ID" sz="2000" dirty="0">
                        <a:latin typeface="Arial" panose="020B0604020202020204" pitchFamily="34" charset="0"/>
                        <a:cs typeface="Arial" panose="020B0604020202020204" pitchFamily="34" charset="0"/>
                      </a:endParaRPr>
                    </a:p>
                  </a:txBody>
                  <a:tcPr/>
                </a:tc>
                <a:tc>
                  <a:txBody>
                    <a:bodyPr/>
                    <a:lstStyle/>
                    <a:p>
                      <a:r>
                        <a:rPr lang="id-ID" sz="2000" b="0" kern="1200" dirty="0" smtClean="0">
                          <a:solidFill>
                            <a:schemeClr val="dk1"/>
                          </a:solidFill>
                          <a:effectLst/>
                          <a:latin typeface="Arial" panose="020B0604020202020204" pitchFamily="34" charset="0"/>
                          <a:ea typeface="+mn-ea"/>
                          <a:cs typeface="Arial" panose="020B0604020202020204" pitchFamily="34" charset="0"/>
                        </a:rPr>
                        <a:t>Luaran Penelitian: </a:t>
                      </a:r>
                    </a:p>
                    <a:p>
                      <a:pPr lvl="0"/>
                      <a:r>
                        <a:rPr lang="id-ID" sz="2000" b="0" kern="1200" dirty="0" smtClean="0">
                          <a:solidFill>
                            <a:schemeClr val="dk1"/>
                          </a:solidFill>
                          <a:effectLst/>
                          <a:latin typeface="Arial" panose="020B0604020202020204" pitchFamily="34" charset="0"/>
                          <a:ea typeface="+mn-ea"/>
                          <a:cs typeface="Arial" panose="020B0604020202020204" pitchFamily="34" charset="0"/>
                        </a:rPr>
                        <a:t>a.</a:t>
                      </a:r>
                      <a:r>
                        <a:rPr lang="id-ID" sz="2000" b="0" kern="1200" baseline="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Laporan penelitian;</a:t>
                      </a:r>
                    </a:p>
                    <a:p>
                      <a:pPr marL="228600" lvl="0" indent="-228600"/>
                      <a:r>
                        <a:rPr lang="id-ID" sz="2000" kern="1200" dirty="0" smtClean="0">
                          <a:solidFill>
                            <a:schemeClr val="dk1"/>
                          </a:solidFill>
                          <a:effectLst/>
                          <a:latin typeface="Arial" panose="020B0604020202020204" pitchFamily="34" charset="0"/>
                          <a:ea typeface="+mn-ea"/>
                          <a:cs typeface="Arial" panose="020B0604020202020204" pitchFamily="34" charset="0"/>
                        </a:rPr>
                        <a:t>b. Rekomendasi perbaikan aplikasi atau sistem berdasarkan hasil penelitian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dan</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p>
                      <a:pPr marL="228600" lvl="0" indent="-228600"/>
                      <a:r>
                        <a:rPr lang="id-ID" sz="2000" kern="1200" dirty="0" smtClean="0">
                          <a:solidFill>
                            <a:schemeClr val="dk1"/>
                          </a:solidFill>
                          <a:effectLst/>
                          <a:latin typeface="Arial" panose="020B0604020202020204" pitchFamily="34" charset="0"/>
                          <a:ea typeface="+mn-ea"/>
                          <a:cs typeface="Arial" panose="020B0604020202020204" pitchFamily="34" charset="0"/>
                        </a:rPr>
                        <a:t>c. </a:t>
                      </a:r>
                      <a:r>
                        <a:rPr lang="en-US" sz="2000" kern="1200" dirty="0" smtClean="0">
                          <a:solidFill>
                            <a:schemeClr val="dk1"/>
                          </a:solidFill>
                          <a:effectLst/>
                          <a:latin typeface="Arial" panose="020B0604020202020204" pitchFamily="34" charset="0"/>
                          <a:ea typeface="+mn-ea"/>
                          <a:cs typeface="Arial" panose="020B0604020202020204" pitchFamily="34" charset="0"/>
                        </a:rPr>
                        <a:t>A</a:t>
                      </a:r>
                      <a:r>
                        <a:rPr lang="id-ID" sz="2000" kern="1200" dirty="0" smtClean="0">
                          <a:solidFill>
                            <a:schemeClr val="dk1"/>
                          </a:solidFill>
                          <a:effectLst/>
                          <a:latin typeface="Arial" panose="020B0604020202020204" pitchFamily="34" charset="0"/>
                          <a:ea typeface="+mn-ea"/>
                          <a:cs typeface="Arial" panose="020B0604020202020204" pitchFamily="34" charset="0"/>
                        </a:rPr>
                        <a:t>rtikel </a:t>
                      </a:r>
                      <a:r>
                        <a:rPr lang="en-US" sz="2000" kern="1200" dirty="0" err="1" smtClean="0">
                          <a:solidFill>
                            <a:schemeClr val="dk1"/>
                          </a:solidFill>
                          <a:effectLst/>
                          <a:latin typeface="Arial" panose="020B0604020202020204" pitchFamily="34" charset="0"/>
                          <a:ea typeface="+mn-ea"/>
                          <a:cs typeface="Arial" panose="020B0604020202020204" pitchFamily="34" charset="0"/>
                        </a:rPr>
                        <a:t>untuk</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jurnal dari hasil penelitiannya</a:t>
                      </a:r>
                      <a:r>
                        <a:rPr lang="en-US" sz="2000" kern="1200" dirty="0" smtClean="0">
                          <a:solidFill>
                            <a:schemeClr val="dk1"/>
                          </a:solidFill>
                          <a:effectLst/>
                          <a:latin typeface="Arial" panose="020B0604020202020204" pitchFamily="34" charset="0"/>
                          <a:ea typeface="+mn-ea"/>
                          <a:cs typeface="Arial" panose="020B0604020202020204" pitchFamily="34" charset="0"/>
                        </a:rPr>
                        <a:t> (optional)</a:t>
                      </a:r>
                      <a:r>
                        <a:rPr lang="id-ID" sz="2000" kern="1200" dirty="0" smtClean="0">
                          <a:solidFill>
                            <a:schemeClr val="dk1"/>
                          </a:solidFill>
                          <a:effectLst/>
                          <a:latin typeface="Arial" panose="020B0604020202020204" pitchFamily="34" charset="0"/>
                          <a:ea typeface="+mn-ea"/>
                          <a:cs typeface="Arial" panose="020B0604020202020204" pitchFamily="34" charset="0"/>
                        </a:rPr>
                        <a:t>.</a:t>
                      </a:r>
                      <a:endParaRPr lang="id-ID" sz="20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lvl="0" indent="0">
                        <a:buFont typeface="Arial" panose="020B0604020202020204" pitchFamily="34" charset="0"/>
                        <a:buNone/>
                      </a:pP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bl>
          </a:graphicData>
        </a:graphic>
      </p:graphicFrame>
    </p:spTree>
    <p:extLst>
      <p:ext uri="{BB962C8B-B14F-4D97-AF65-F5344CB8AC3E}">
        <p14:creationId xmlns:p14="http://schemas.microsoft.com/office/powerpoint/2010/main" val="2625270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3"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406401" y="1117600"/>
            <a:ext cx="9164320" cy="5334000"/>
          </a:xfrm>
        </p:spPr>
        <p:txBody>
          <a:bodyPr>
            <a:noAutofit/>
          </a:bodyPr>
          <a:lstStyle/>
          <a:p>
            <a:pPr marL="457200" lvl="1" indent="0">
              <a:buNone/>
            </a:pPr>
            <a:endParaRPr lang="en-US" sz="1800" dirty="0" smtClean="0"/>
          </a:p>
          <a:p>
            <a:pPr marL="457200" lvl="1" indent="0">
              <a:buNone/>
            </a:pPr>
            <a:endParaRPr lang="en-US" sz="1400" dirty="0"/>
          </a:p>
        </p:txBody>
      </p:sp>
      <p:sp>
        <p:nvSpPr>
          <p:cNvPr id="6" name="TextBox 5"/>
          <p:cNvSpPr txBox="1"/>
          <p:nvPr/>
        </p:nvSpPr>
        <p:spPr>
          <a:xfrm>
            <a:off x="2592887" y="506309"/>
            <a:ext cx="3419605" cy="646331"/>
          </a:xfrm>
          <a:prstGeom prst="rect">
            <a:avLst/>
          </a:prstGeom>
          <a:noFill/>
        </p:spPr>
        <p:txBody>
          <a:bodyPr wrap="square" rtlCol="0">
            <a:spAutoFit/>
          </a:bodyPr>
          <a:lstStyle/>
          <a:p>
            <a:r>
              <a:rPr lang="en-US" sz="3600" dirty="0" err="1" smtClean="0"/>
              <a:t>Skema</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15</a:t>
            </a:fld>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3278417770"/>
              </p:ext>
            </p:extLst>
          </p:nvPr>
        </p:nvGraphicFramePr>
        <p:xfrm>
          <a:off x="593725" y="1279525"/>
          <a:ext cx="8664575" cy="5486400"/>
        </p:xfrm>
        <a:graphic>
          <a:graphicData uri="http://schemas.openxmlformats.org/presentationml/2006/ole">
            <mc:AlternateContent xmlns:mc="http://schemas.openxmlformats.org/markup-compatibility/2006">
              <mc:Choice xmlns:v="urn:schemas-microsoft-com:vml" Requires="v">
                <p:oleObj spid="_x0000_s1151" name="Document" r:id="rId4" imgW="5877996" imgH="3715109" progId="Word.Document.12">
                  <p:embed/>
                </p:oleObj>
              </mc:Choice>
              <mc:Fallback>
                <p:oleObj name="Document" r:id="rId4" imgW="5877996" imgH="3715109" progId="Word.Document.12">
                  <p:embed/>
                  <p:pic>
                    <p:nvPicPr>
                      <p:cNvPr id="0" name=""/>
                      <p:cNvPicPr/>
                      <p:nvPr/>
                    </p:nvPicPr>
                    <p:blipFill>
                      <a:blip r:embed="rId5"/>
                      <a:stretch>
                        <a:fillRect/>
                      </a:stretch>
                    </p:blipFill>
                    <p:spPr>
                      <a:xfrm>
                        <a:off x="593725" y="1279525"/>
                        <a:ext cx="8664575" cy="5486400"/>
                      </a:xfrm>
                      <a:prstGeom prst="rect">
                        <a:avLst/>
                      </a:prstGeom>
                    </p:spPr>
                  </p:pic>
                </p:oleObj>
              </mc:Fallback>
            </mc:AlternateContent>
          </a:graphicData>
        </a:graphic>
      </p:graphicFrame>
    </p:spTree>
    <p:extLst>
      <p:ext uri="{BB962C8B-B14F-4D97-AF65-F5344CB8AC3E}">
        <p14:creationId xmlns:p14="http://schemas.microsoft.com/office/powerpoint/2010/main" val="4043103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3"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406401" y="1117600"/>
            <a:ext cx="9164320" cy="5334000"/>
          </a:xfrm>
        </p:spPr>
        <p:txBody>
          <a:bodyPr>
            <a:noAutofit/>
          </a:bodyPr>
          <a:lstStyle/>
          <a:p>
            <a:pPr marL="457200" lvl="1" indent="0">
              <a:buNone/>
            </a:pPr>
            <a:endParaRPr lang="en-US" sz="1800" dirty="0" smtClean="0"/>
          </a:p>
          <a:p>
            <a:pPr marL="457200" lvl="1" indent="0">
              <a:buNone/>
            </a:pPr>
            <a:endParaRPr lang="en-US" sz="1400" dirty="0"/>
          </a:p>
        </p:txBody>
      </p:sp>
      <p:sp>
        <p:nvSpPr>
          <p:cNvPr id="6" name="TextBox 5"/>
          <p:cNvSpPr txBox="1"/>
          <p:nvPr/>
        </p:nvSpPr>
        <p:spPr>
          <a:xfrm>
            <a:off x="2592887" y="506309"/>
            <a:ext cx="3419605" cy="646331"/>
          </a:xfrm>
          <a:prstGeom prst="rect">
            <a:avLst/>
          </a:prstGeom>
          <a:noFill/>
        </p:spPr>
        <p:txBody>
          <a:bodyPr wrap="square" rtlCol="0">
            <a:spAutoFit/>
          </a:bodyPr>
          <a:lstStyle/>
          <a:p>
            <a:r>
              <a:rPr lang="en-US" sz="3600" dirty="0" err="1" smtClean="0"/>
              <a:t>Skema</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16</a:t>
            </a:fld>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1651889221"/>
              </p:ext>
            </p:extLst>
          </p:nvPr>
        </p:nvGraphicFramePr>
        <p:xfrm>
          <a:off x="479425" y="1279525"/>
          <a:ext cx="9899650" cy="6710363"/>
        </p:xfrm>
        <a:graphic>
          <a:graphicData uri="http://schemas.openxmlformats.org/presentationml/2006/ole">
            <mc:AlternateContent xmlns:mc="http://schemas.openxmlformats.org/markup-compatibility/2006">
              <mc:Choice xmlns:v="urn:schemas-microsoft-com:vml" Requires="v">
                <p:oleObj spid="_x0000_s17433" name="Document" r:id="rId4" imgW="6257233" imgH="4230538" progId="Word.Document.12">
                  <p:embed/>
                </p:oleObj>
              </mc:Choice>
              <mc:Fallback>
                <p:oleObj name="Document" r:id="rId4" imgW="6257233" imgH="4230538" progId="Word.Document.12">
                  <p:embed/>
                  <p:pic>
                    <p:nvPicPr>
                      <p:cNvPr id="0" name=""/>
                      <p:cNvPicPr/>
                      <p:nvPr/>
                    </p:nvPicPr>
                    <p:blipFill>
                      <a:blip r:embed="rId5"/>
                      <a:stretch>
                        <a:fillRect/>
                      </a:stretch>
                    </p:blipFill>
                    <p:spPr>
                      <a:xfrm>
                        <a:off x="479425" y="1279525"/>
                        <a:ext cx="9899650" cy="6710363"/>
                      </a:xfrm>
                      <a:prstGeom prst="rect">
                        <a:avLst/>
                      </a:prstGeom>
                    </p:spPr>
                  </p:pic>
                </p:oleObj>
              </mc:Fallback>
            </mc:AlternateContent>
          </a:graphicData>
        </a:graphic>
      </p:graphicFrame>
    </p:spTree>
    <p:extLst>
      <p:ext uri="{BB962C8B-B14F-4D97-AF65-F5344CB8AC3E}">
        <p14:creationId xmlns:p14="http://schemas.microsoft.com/office/powerpoint/2010/main" val="3670329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4" cstate="print"/>
          <a:srcRect/>
          <a:stretch>
            <a:fillRect/>
          </a:stretch>
        </p:blipFill>
        <p:spPr>
          <a:xfrm>
            <a:off x="0" y="1"/>
            <a:ext cx="9906000" cy="6857999"/>
          </a:xfrm>
          <a:prstGeom prst="rect">
            <a:avLst/>
          </a:prstGeom>
        </p:spPr>
      </p:pic>
      <p:sp>
        <p:nvSpPr>
          <p:cNvPr id="3" name="Content Placeholder 2"/>
          <p:cNvSpPr>
            <a:spLocks noGrp="1"/>
          </p:cNvSpPr>
          <p:nvPr>
            <p:ph idx="1"/>
          </p:nvPr>
        </p:nvSpPr>
        <p:spPr>
          <a:xfrm>
            <a:off x="406401" y="1117600"/>
            <a:ext cx="9164320" cy="5334000"/>
          </a:xfrm>
        </p:spPr>
        <p:txBody>
          <a:bodyPr>
            <a:noAutofit/>
          </a:bodyPr>
          <a:lstStyle/>
          <a:p>
            <a:pPr marL="457200" lvl="1" indent="0">
              <a:buNone/>
            </a:pPr>
            <a:endParaRPr lang="en-US" sz="1800" dirty="0" smtClean="0"/>
          </a:p>
          <a:p>
            <a:pPr marL="457200" lvl="1" indent="0">
              <a:buNone/>
            </a:pPr>
            <a:endParaRPr lang="en-US" sz="1400" dirty="0"/>
          </a:p>
        </p:txBody>
      </p:sp>
      <p:sp>
        <p:nvSpPr>
          <p:cNvPr id="6" name="TextBox 5"/>
          <p:cNvSpPr txBox="1"/>
          <p:nvPr/>
        </p:nvSpPr>
        <p:spPr>
          <a:xfrm>
            <a:off x="2657281" y="471269"/>
            <a:ext cx="3419605" cy="646331"/>
          </a:xfrm>
          <a:prstGeom prst="rect">
            <a:avLst/>
          </a:prstGeom>
          <a:noFill/>
        </p:spPr>
        <p:txBody>
          <a:bodyPr wrap="square" rtlCol="0">
            <a:spAutoFit/>
          </a:bodyPr>
          <a:lstStyle/>
          <a:p>
            <a:r>
              <a:rPr lang="en-US" sz="3600" dirty="0" err="1" smtClean="0"/>
              <a:t>Skema</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17</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221252986"/>
              </p:ext>
            </p:extLst>
          </p:nvPr>
        </p:nvGraphicFramePr>
        <p:xfrm>
          <a:off x="665163" y="1219200"/>
          <a:ext cx="8756650" cy="4794250"/>
        </p:xfrm>
        <a:graphic>
          <a:graphicData uri="http://schemas.openxmlformats.org/presentationml/2006/ole">
            <mc:AlternateContent xmlns:mc="http://schemas.openxmlformats.org/markup-compatibility/2006">
              <mc:Choice xmlns:v="urn:schemas-microsoft-com:vml" Requires="v">
                <p:oleObj spid="_x0000_s7293" name="Document" r:id="rId5" imgW="5733936" imgH="3872901" progId="Word.Document.12">
                  <p:embed/>
                </p:oleObj>
              </mc:Choice>
              <mc:Fallback>
                <p:oleObj name="Document" r:id="rId5" imgW="5733936" imgH="3872901" progId="Word.Document.12">
                  <p:embed/>
                  <p:pic>
                    <p:nvPicPr>
                      <p:cNvPr id="0" name=""/>
                      <p:cNvPicPr/>
                      <p:nvPr/>
                    </p:nvPicPr>
                    <p:blipFill>
                      <a:blip r:embed="rId6"/>
                      <a:stretch>
                        <a:fillRect/>
                      </a:stretch>
                    </p:blipFill>
                    <p:spPr>
                      <a:xfrm>
                        <a:off x="665163" y="1219200"/>
                        <a:ext cx="8756650" cy="4794250"/>
                      </a:xfrm>
                      <a:prstGeom prst="rect">
                        <a:avLst/>
                      </a:prstGeom>
                    </p:spPr>
                  </p:pic>
                </p:oleObj>
              </mc:Fallback>
            </mc:AlternateContent>
          </a:graphicData>
        </a:graphic>
      </p:graphicFrame>
    </p:spTree>
    <p:extLst>
      <p:ext uri="{BB962C8B-B14F-4D97-AF65-F5344CB8AC3E}">
        <p14:creationId xmlns:p14="http://schemas.microsoft.com/office/powerpoint/2010/main" val="2272615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3" cstate="print"/>
          <a:srcRect/>
          <a:stretch>
            <a:fillRect/>
          </a:stretch>
        </p:blipFill>
        <p:spPr>
          <a:xfrm>
            <a:off x="0" y="128789"/>
            <a:ext cx="9906000" cy="6857999"/>
          </a:xfrm>
          <a:prstGeom prst="rect">
            <a:avLst/>
          </a:prstGeom>
        </p:spPr>
      </p:pic>
      <p:sp>
        <p:nvSpPr>
          <p:cNvPr id="3" name="Content Placeholder 2"/>
          <p:cNvSpPr>
            <a:spLocks noGrp="1"/>
          </p:cNvSpPr>
          <p:nvPr>
            <p:ph idx="1"/>
          </p:nvPr>
        </p:nvSpPr>
        <p:spPr>
          <a:xfrm>
            <a:off x="406401" y="1117600"/>
            <a:ext cx="9164320" cy="5334000"/>
          </a:xfrm>
        </p:spPr>
        <p:txBody>
          <a:bodyPr>
            <a:noAutofit/>
          </a:bodyPr>
          <a:lstStyle/>
          <a:p>
            <a:pPr marL="457200" lvl="1" indent="0">
              <a:buNone/>
            </a:pPr>
            <a:endParaRPr lang="en-US" sz="1800" dirty="0" smtClean="0"/>
          </a:p>
          <a:p>
            <a:pPr marL="457200" lvl="1" indent="0">
              <a:buNone/>
            </a:pPr>
            <a:endParaRPr lang="en-US" sz="1400" dirty="0"/>
          </a:p>
        </p:txBody>
      </p:sp>
      <p:sp>
        <p:nvSpPr>
          <p:cNvPr id="6" name="TextBox 5"/>
          <p:cNvSpPr txBox="1"/>
          <p:nvPr/>
        </p:nvSpPr>
        <p:spPr>
          <a:xfrm>
            <a:off x="2592887" y="506309"/>
            <a:ext cx="3419605" cy="646331"/>
          </a:xfrm>
          <a:prstGeom prst="rect">
            <a:avLst/>
          </a:prstGeom>
          <a:noFill/>
        </p:spPr>
        <p:txBody>
          <a:bodyPr wrap="square" rtlCol="0">
            <a:spAutoFit/>
          </a:bodyPr>
          <a:lstStyle/>
          <a:p>
            <a:r>
              <a:rPr lang="en-US" sz="3600" dirty="0" err="1" smtClean="0"/>
              <a:t>Skema</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18</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409531392"/>
              </p:ext>
            </p:extLst>
          </p:nvPr>
        </p:nvGraphicFramePr>
        <p:xfrm>
          <a:off x="868363" y="1246188"/>
          <a:ext cx="8664575" cy="6011862"/>
        </p:xfrm>
        <a:graphic>
          <a:graphicData uri="http://schemas.openxmlformats.org/presentationml/2006/ole">
            <mc:AlternateContent xmlns:mc="http://schemas.openxmlformats.org/markup-compatibility/2006">
              <mc:Choice xmlns:v="urn:schemas-microsoft-com:vml" Requires="v">
                <p:oleObj spid="_x0000_s5245" name="Document" r:id="rId4" imgW="5954611" imgH="4144293" progId="Word.Document.12">
                  <p:embed/>
                </p:oleObj>
              </mc:Choice>
              <mc:Fallback>
                <p:oleObj name="Document" r:id="rId4" imgW="5954611" imgH="4144293" progId="Word.Document.12">
                  <p:embed/>
                  <p:pic>
                    <p:nvPicPr>
                      <p:cNvPr id="0" name=""/>
                      <p:cNvPicPr/>
                      <p:nvPr/>
                    </p:nvPicPr>
                    <p:blipFill>
                      <a:blip r:embed="rId5"/>
                      <a:stretch>
                        <a:fillRect/>
                      </a:stretch>
                    </p:blipFill>
                    <p:spPr>
                      <a:xfrm>
                        <a:off x="868363" y="1246188"/>
                        <a:ext cx="8664575" cy="6011862"/>
                      </a:xfrm>
                      <a:prstGeom prst="rect">
                        <a:avLst/>
                      </a:prstGeom>
                    </p:spPr>
                  </p:pic>
                </p:oleObj>
              </mc:Fallback>
            </mc:AlternateContent>
          </a:graphicData>
        </a:graphic>
      </p:graphicFrame>
    </p:spTree>
    <p:extLst>
      <p:ext uri="{BB962C8B-B14F-4D97-AF65-F5344CB8AC3E}">
        <p14:creationId xmlns:p14="http://schemas.microsoft.com/office/powerpoint/2010/main" val="38354030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3" cstate="print"/>
          <a:srcRect/>
          <a:stretch>
            <a:fillRect/>
          </a:stretch>
        </p:blipFill>
        <p:spPr>
          <a:xfrm>
            <a:off x="35561" y="125414"/>
            <a:ext cx="9906000" cy="6857999"/>
          </a:xfrm>
          <a:prstGeom prst="rect">
            <a:avLst/>
          </a:prstGeom>
        </p:spPr>
      </p:pic>
      <p:sp>
        <p:nvSpPr>
          <p:cNvPr id="3" name="Content Placeholder 2"/>
          <p:cNvSpPr>
            <a:spLocks noGrp="1"/>
          </p:cNvSpPr>
          <p:nvPr>
            <p:ph idx="1"/>
          </p:nvPr>
        </p:nvSpPr>
        <p:spPr>
          <a:xfrm>
            <a:off x="406401" y="1117600"/>
            <a:ext cx="9164320" cy="5334000"/>
          </a:xfrm>
        </p:spPr>
        <p:txBody>
          <a:bodyPr>
            <a:noAutofit/>
          </a:bodyPr>
          <a:lstStyle/>
          <a:p>
            <a:pPr marL="457200" lvl="1" indent="0">
              <a:buNone/>
            </a:pPr>
            <a:endParaRPr lang="en-US" sz="1800" dirty="0" smtClean="0"/>
          </a:p>
          <a:p>
            <a:pPr marL="457200" lvl="1" indent="0">
              <a:buNone/>
            </a:pPr>
            <a:endParaRPr lang="en-US" sz="1400" dirty="0"/>
          </a:p>
        </p:txBody>
      </p:sp>
      <p:sp>
        <p:nvSpPr>
          <p:cNvPr id="6" name="TextBox 5"/>
          <p:cNvSpPr txBox="1"/>
          <p:nvPr/>
        </p:nvSpPr>
        <p:spPr>
          <a:xfrm>
            <a:off x="2592887" y="506309"/>
            <a:ext cx="3419605" cy="646331"/>
          </a:xfrm>
          <a:prstGeom prst="rect">
            <a:avLst/>
          </a:prstGeom>
          <a:noFill/>
        </p:spPr>
        <p:txBody>
          <a:bodyPr wrap="square" rtlCol="0">
            <a:spAutoFit/>
          </a:bodyPr>
          <a:lstStyle/>
          <a:p>
            <a:r>
              <a:rPr lang="en-US" sz="3600" dirty="0" err="1" smtClean="0"/>
              <a:t>Skema</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19</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574350401"/>
              </p:ext>
            </p:extLst>
          </p:nvPr>
        </p:nvGraphicFramePr>
        <p:xfrm>
          <a:off x="1066800" y="1316038"/>
          <a:ext cx="8050213" cy="5070475"/>
        </p:xfrm>
        <a:graphic>
          <a:graphicData uri="http://schemas.openxmlformats.org/presentationml/2006/ole">
            <mc:AlternateContent xmlns:mc="http://schemas.openxmlformats.org/markup-compatibility/2006">
              <mc:Choice xmlns:v="urn:schemas-microsoft-com:vml" Requires="v">
                <p:oleObj spid="_x0000_s2177" name="Document" r:id="rId4" imgW="6600455" imgH="4146430" progId="Word.Document.12">
                  <p:embed/>
                </p:oleObj>
              </mc:Choice>
              <mc:Fallback>
                <p:oleObj name="Document" r:id="rId4" imgW="6600455" imgH="4146430" progId="Word.Document.12">
                  <p:embed/>
                  <p:pic>
                    <p:nvPicPr>
                      <p:cNvPr id="0" name=""/>
                      <p:cNvPicPr/>
                      <p:nvPr/>
                    </p:nvPicPr>
                    <p:blipFill>
                      <a:blip r:embed="rId5"/>
                      <a:stretch>
                        <a:fillRect/>
                      </a:stretch>
                    </p:blipFill>
                    <p:spPr>
                      <a:xfrm>
                        <a:off x="1066800" y="1316038"/>
                        <a:ext cx="8050213" cy="5070475"/>
                      </a:xfrm>
                      <a:prstGeom prst="rect">
                        <a:avLst/>
                      </a:prstGeom>
                    </p:spPr>
                  </p:pic>
                </p:oleObj>
              </mc:Fallback>
            </mc:AlternateContent>
          </a:graphicData>
        </a:graphic>
      </p:graphicFrame>
    </p:spTree>
    <p:extLst>
      <p:ext uri="{BB962C8B-B14F-4D97-AF65-F5344CB8AC3E}">
        <p14:creationId xmlns:p14="http://schemas.microsoft.com/office/powerpoint/2010/main" val="1646903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551145" y="1340048"/>
            <a:ext cx="8993688" cy="5032375"/>
          </a:xfrm>
        </p:spPr>
        <p:txBody>
          <a:bodyPr/>
          <a:lstStyle/>
          <a:p>
            <a:pPr marL="457200" lvl="1" indent="0">
              <a:buNone/>
            </a:pPr>
            <a:endParaRPr lang="id-ID" dirty="0" smtClean="0"/>
          </a:p>
          <a:p>
            <a:endParaRPr lang="en-US" dirty="0" smtClean="0"/>
          </a:p>
        </p:txBody>
      </p:sp>
      <p:sp>
        <p:nvSpPr>
          <p:cNvPr id="5" name="TextBox 4"/>
          <p:cNvSpPr txBox="1"/>
          <p:nvPr/>
        </p:nvSpPr>
        <p:spPr>
          <a:xfrm>
            <a:off x="2480153" y="620425"/>
            <a:ext cx="6375748" cy="584775"/>
          </a:xfrm>
          <a:prstGeom prst="rect">
            <a:avLst/>
          </a:prstGeom>
          <a:noFill/>
        </p:spPr>
        <p:txBody>
          <a:bodyPr wrap="square" rtlCol="0">
            <a:spAutoFit/>
          </a:bodyPr>
          <a:lstStyle/>
          <a:p>
            <a:r>
              <a:rPr lang="id-ID" sz="3200" dirty="0" smtClean="0"/>
              <a:t>Kebijakan Penelitian 2017</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6" name="Slide Number Placeholder 5"/>
          <p:cNvSpPr>
            <a:spLocks noGrp="1"/>
          </p:cNvSpPr>
          <p:nvPr>
            <p:ph type="sldNum" sz="quarter" idx="12"/>
          </p:nvPr>
        </p:nvSpPr>
        <p:spPr/>
        <p:txBody>
          <a:bodyPr/>
          <a:lstStyle/>
          <a:p>
            <a:fld id="{4177B384-585E-4E9C-87E1-9F19B3072854}" type="slidenum">
              <a:rPr lang="en-US" smtClean="0"/>
              <a:pPr/>
              <a:t>2</a:t>
            </a:fld>
            <a:endParaRPr lang="en-US"/>
          </a:p>
        </p:txBody>
      </p:sp>
      <p:sp>
        <p:nvSpPr>
          <p:cNvPr id="7" name="Horizontal Scroll 6"/>
          <p:cNvSpPr/>
          <p:nvPr/>
        </p:nvSpPr>
        <p:spPr>
          <a:xfrm>
            <a:off x="1841500" y="1892299"/>
            <a:ext cx="6794500" cy="3073400"/>
          </a:xfrm>
          <a:prstGeom prst="horizontalScroll">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dirty="0" smtClean="0"/>
              <a:t>Arahan Rektor Januari 2017</a:t>
            </a:r>
            <a:endParaRPr lang="id-ID" sz="3200" dirty="0"/>
          </a:p>
        </p:txBody>
      </p:sp>
    </p:spTree>
    <p:extLst>
      <p:ext uri="{BB962C8B-B14F-4D97-AF65-F5344CB8AC3E}">
        <p14:creationId xmlns:p14="http://schemas.microsoft.com/office/powerpoint/2010/main" val="3902100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3" cstate="print"/>
          <a:srcRect/>
          <a:stretch>
            <a:fillRect/>
          </a:stretch>
        </p:blipFill>
        <p:spPr>
          <a:xfrm>
            <a:off x="0" y="1"/>
            <a:ext cx="9906000" cy="6857999"/>
          </a:xfrm>
          <a:prstGeom prst="rect">
            <a:avLst/>
          </a:prstGeom>
        </p:spPr>
      </p:pic>
      <p:sp>
        <p:nvSpPr>
          <p:cNvPr id="3" name="Content Placeholder 2"/>
          <p:cNvSpPr>
            <a:spLocks noGrp="1"/>
          </p:cNvSpPr>
          <p:nvPr>
            <p:ph idx="1"/>
          </p:nvPr>
        </p:nvSpPr>
        <p:spPr>
          <a:xfrm>
            <a:off x="406401" y="1117600"/>
            <a:ext cx="9164320" cy="5334000"/>
          </a:xfrm>
        </p:spPr>
        <p:txBody>
          <a:bodyPr>
            <a:noAutofit/>
          </a:bodyPr>
          <a:lstStyle/>
          <a:p>
            <a:pPr marL="457200" lvl="1" indent="0">
              <a:buNone/>
            </a:pPr>
            <a:endParaRPr lang="en-US" sz="1800" dirty="0" smtClean="0"/>
          </a:p>
          <a:p>
            <a:pPr marL="457200" lvl="1" indent="0">
              <a:buNone/>
            </a:pPr>
            <a:endParaRPr lang="en-US" sz="1400" dirty="0"/>
          </a:p>
        </p:txBody>
      </p:sp>
      <p:sp>
        <p:nvSpPr>
          <p:cNvPr id="6" name="TextBox 5"/>
          <p:cNvSpPr txBox="1"/>
          <p:nvPr/>
        </p:nvSpPr>
        <p:spPr>
          <a:xfrm>
            <a:off x="2657281" y="471269"/>
            <a:ext cx="3419605" cy="646331"/>
          </a:xfrm>
          <a:prstGeom prst="rect">
            <a:avLst/>
          </a:prstGeom>
          <a:noFill/>
        </p:spPr>
        <p:txBody>
          <a:bodyPr wrap="square" rtlCol="0">
            <a:spAutoFit/>
          </a:bodyPr>
          <a:lstStyle/>
          <a:p>
            <a:r>
              <a:rPr lang="en-US" sz="3600" dirty="0" err="1" smtClean="0"/>
              <a:t>Skema</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20</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763689936"/>
              </p:ext>
            </p:extLst>
          </p:nvPr>
        </p:nvGraphicFramePr>
        <p:xfrm>
          <a:off x="788988" y="1588453"/>
          <a:ext cx="8320087" cy="4938712"/>
        </p:xfrm>
        <a:graphic>
          <a:graphicData uri="http://schemas.openxmlformats.org/presentationml/2006/ole">
            <mc:AlternateContent xmlns:mc="http://schemas.openxmlformats.org/markup-compatibility/2006">
              <mc:Choice xmlns:v="urn:schemas-microsoft-com:vml" Requires="v">
                <p:oleObj spid="_x0000_s6270" name="Document" r:id="rId4" imgW="5733936" imgH="3397010" progId="Word.Document.12">
                  <p:embed/>
                </p:oleObj>
              </mc:Choice>
              <mc:Fallback>
                <p:oleObj name="Document" r:id="rId4" imgW="5733936" imgH="3397010" progId="Word.Document.12">
                  <p:embed/>
                  <p:pic>
                    <p:nvPicPr>
                      <p:cNvPr id="0" name=""/>
                      <p:cNvPicPr/>
                      <p:nvPr/>
                    </p:nvPicPr>
                    <p:blipFill>
                      <a:blip r:embed="rId5"/>
                      <a:stretch>
                        <a:fillRect/>
                      </a:stretch>
                    </p:blipFill>
                    <p:spPr>
                      <a:xfrm>
                        <a:off x="788988" y="1588453"/>
                        <a:ext cx="8320087" cy="4938712"/>
                      </a:xfrm>
                      <a:prstGeom prst="rect">
                        <a:avLst/>
                      </a:prstGeom>
                    </p:spPr>
                  </p:pic>
                </p:oleObj>
              </mc:Fallback>
            </mc:AlternateContent>
          </a:graphicData>
        </a:graphic>
      </p:graphicFrame>
    </p:spTree>
    <p:extLst>
      <p:ext uri="{BB962C8B-B14F-4D97-AF65-F5344CB8AC3E}">
        <p14:creationId xmlns:p14="http://schemas.microsoft.com/office/powerpoint/2010/main" val="10488649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1"/>
            <a:ext cx="9906000" cy="6857999"/>
          </a:xfrm>
          <a:prstGeom prst="rect">
            <a:avLst/>
          </a:prstGeom>
        </p:spPr>
      </p:pic>
      <p:sp>
        <p:nvSpPr>
          <p:cNvPr id="3" name="Content Placeholder 2"/>
          <p:cNvSpPr>
            <a:spLocks noGrp="1"/>
          </p:cNvSpPr>
          <p:nvPr>
            <p:ph idx="1"/>
          </p:nvPr>
        </p:nvSpPr>
        <p:spPr>
          <a:xfrm>
            <a:off x="589597" y="1169551"/>
            <a:ext cx="8965883" cy="5248546"/>
          </a:xfrm>
        </p:spPr>
        <p:txBody>
          <a:bodyPr>
            <a:noAutofit/>
          </a:bodyPr>
          <a:lstStyle/>
          <a:p>
            <a:r>
              <a:rPr lang="en-US" sz="2400" dirty="0" err="1" smtClean="0"/>
              <a:t>Cek</a:t>
            </a:r>
            <a:r>
              <a:rPr lang="en-US" sz="2400" dirty="0" smtClean="0"/>
              <a:t> </a:t>
            </a:r>
            <a:r>
              <a:rPr lang="en-US" sz="2400" dirty="0" err="1" smtClean="0"/>
              <a:t>kesesuaian</a:t>
            </a:r>
            <a:r>
              <a:rPr lang="en-US" sz="2400" dirty="0" smtClean="0"/>
              <a:t> </a:t>
            </a:r>
            <a:r>
              <a:rPr lang="en-US" sz="2400" dirty="0" err="1" smtClean="0"/>
              <a:t>judul</a:t>
            </a:r>
            <a:r>
              <a:rPr lang="en-US" sz="2400" dirty="0" smtClean="0"/>
              <a:t> </a:t>
            </a:r>
            <a:r>
              <a:rPr lang="en-US" sz="2400" dirty="0" err="1" smtClean="0"/>
              <a:t>dengan</a:t>
            </a:r>
            <a:r>
              <a:rPr lang="en-US" sz="2400" dirty="0" smtClean="0"/>
              <a:t> </a:t>
            </a:r>
            <a:r>
              <a:rPr lang="en-US" sz="2400" dirty="0" err="1" smtClean="0"/>
              <a:t>skema</a:t>
            </a:r>
            <a:r>
              <a:rPr lang="en-US" sz="2400" dirty="0" smtClean="0"/>
              <a:t> </a:t>
            </a:r>
            <a:r>
              <a:rPr lang="en-US" sz="2400" dirty="0" err="1" smtClean="0"/>
              <a:t>dan</a:t>
            </a:r>
            <a:r>
              <a:rPr lang="en-US" sz="2400" dirty="0" smtClean="0"/>
              <a:t> </a:t>
            </a:r>
            <a:r>
              <a:rPr lang="en-US" sz="2400" dirty="0" err="1" smtClean="0"/>
              <a:t>masalah</a:t>
            </a:r>
            <a:r>
              <a:rPr lang="en-US" sz="2400" dirty="0" smtClean="0"/>
              <a:t> </a:t>
            </a:r>
            <a:r>
              <a:rPr lang="en-US" sz="2400" dirty="0" err="1" smtClean="0"/>
              <a:t>penelitian</a:t>
            </a:r>
            <a:endParaRPr lang="en-US" sz="2400" dirty="0" smtClean="0"/>
          </a:p>
          <a:p>
            <a:pPr lvl="1">
              <a:buFont typeface="Courier New" panose="02070309020205020404" pitchFamily="49" charset="0"/>
              <a:buChar char="o"/>
            </a:pPr>
            <a:r>
              <a:rPr lang="en-US" dirty="0" err="1"/>
              <a:t>Judul</a:t>
            </a:r>
            <a:r>
              <a:rPr lang="en-US" dirty="0"/>
              <a:t> </a:t>
            </a:r>
            <a:r>
              <a:rPr lang="en-US" dirty="0" err="1" smtClean="0"/>
              <a:t>harus</a:t>
            </a:r>
            <a:r>
              <a:rPr lang="en-US" dirty="0" smtClean="0"/>
              <a:t> </a:t>
            </a:r>
            <a:r>
              <a:rPr lang="en-US" dirty="0" err="1"/>
              <a:t>sesuai</a:t>
            </a:r>
            <a:r>
              <a:rPr lang="en-US" dirty="0"/>
              <a:t> </a:t>
            </a:r>
            <a:r>
              <a:rPr lang="en-US" dirty="0" err="1"/>
              <a:t>skema</a:t>
            </a:r>
            <a:endParaRPr lang="en-US" dirty="0" smtClean="0"/>
          </a:p>
          <a:p>
            <a:pPr lvl="1">
              <a:buFont typeface="Courier New" panose="02070309020205020404" pitchFamily="49" charset="0"/>
              <a:buChar char="o"/>
            </a:pPr>
            <a:r>
              <a:rPr lang="en-US" dirty="0" err="1" smtClean="0"/>
              <a:t>Judul</a:t>
            </a:r>
            <a:r>
              <a:rPr lang="en-US" dirty="0" smtClean="0"/>
              <a:t> </a:t>
            </a:r>
            <a:r>
              <a:rPr lang="en-US" dirty="0" err="1" smtClean="0"/>
              <a:t>sebaiknya</a:t>
            </a:r>
            <a:r>
              <a:rPr lang="en-US" dirty="0" smtClean="0"/>
              <a:t> </a:t>
            </a:r>
            <a:r>
              <a:rPr lang="en-US" dirty="0" err="1" smtClean="0"/>
              <a:t>menggambarkan</a:t>
            </a:r>
            <a:r>
              <a:rPr lang="en-US" dirty="0" smtClean="0"/>
              <a:t> </a:t>
            </a:r>
            <a:r>
              <a:rPr lang="en-US" dirty="0" err="1" smtClean="0"/>
              <a:t>variabel</a:t>
            </a:r>
            <a:r>
              <a:rPr lang="en-US" dirty="0" smtClean="0"/>
              <a:t>/</a:t>
            </a:r>
            <a:r>
              <a:rPr lang="en-US" dirty="0" err="1"/>
              <a:t>f</a:t>
            </a:r>
            <a:r>
              <a:rPr lang="en-US" dirty="0" err="1" smtClean="0"/>
              <a:t>enomena</a:t>
            </a:r>
            <a:r>
              <a:rPr lang="en-US" dirty="0" smtClean="0"/>
              <a:t> </a:t>
            </a:r>
            <a:r>
              <a:rPr lang="en-US" dirty="0" err="1" smtClean="0"/>
              <a:t>penelitian</a:t>
            </a:r>
            <a:r>
              <a:rPr lang="en-US" dirty="0" smtClean="0"/>
              <a:t> yang </a:t>
            </a:r>
            <a:r>
              <a:rPr lang="en-US" dirty="0" err="1" smtClean="0"/>
              <a:t>diteliti</a:t>
            </a:r>
            <a:endParaRPr lang="en-US" dirty="0" smtClean="0"/>
          </a:p>
          <a:p>
            <a:pPr lvl="1">
              <a:buFont typeface="Courier New" panose="02070309020205020404" pitchFamily="49" charset="0"/>
              <a:buChar char="o"/>
            </a:pPr>
            <a:r>
              <a:rPr lang="en-US" dirty="0" err="1"/>
              <a:t>Bila</a:t>
            </a:r>
            <a:r>
              <a:rPr lang="en-US" dirty="0"/>
              <a:t> </a:t>
            </a:r>
            <a:r>
              <a:rPr lang="en-US" dirty="0" err="1"/>
              <a:t>tidak</a:t>
            </a:r>
            <a:r>
              <a:rPr lang="en-US" dirty="0"/>
              <a:t> </a:t>
            </a:r>
            <a:r>
              <a:rPr lang="en-US" dirty="0" err="1"/>
              <a:t>sesuai</a:t>
            </a:r>
            <a:r>
              <a:rPr lang="en-US" dirty="0"/>
              <a:t>, </a:t>
            </a:r>
            <a:r>
              <a:rPr lang="en-US" dirty="0" err="1"/>
              <a:t>berikan</a:t>
            </a:r>
            <a:r>
              <a:rPr lang="en-US" dirty="0"/>
              <a:t> SARAN </a:t>
            </a:r>
            <a:r>
              <a:rPr lang="en-US" dirty="0" err="1"/>
              <a:t>perbaikan</a:t>
            </a:r>
            <a:endParaRPr lang="en-US" dirty="0"/>
          </a:p>
          <a:p>
            <a:pPr marL="228600" lvl="1">
              <a:spcBef>
                <a:spcPts val="1000"/>
              </a:spcBef>
            </a:pPr>
            <a:r>
              <a:rPr lang="en-US" dirty="0" err="1" smtClean="0"/>
              <a:t>Cek</a:t>
            </a:r>
            <a:r>
              <a:rPr lang="en-US" dirty="0" smtClean="0"/>
              <a:t> </a:t>
            </a:r>
            <a:r>
              <a:rPr lang="en-US" dirty="0" err="1" smtClean="0"/>
              <a:t>apakah</a:t>
            </a:r>
            <a:r>
              <a:rPr lang="en-US" dirty="0" smtClean="0"/>
              <a:t> </a:t>
            </a:r>
            <a:r>
              <a:rPr lang="en-US" dirty="0" err="1" smtClean="0"/>
              <a:t>judul</a:t>
            </a:r>
            <a:r>
              <a:rPr lang="en-US" dirty="0" smtClean="0"/>
              <a:t> </a:t>
            </a:r>
            <a:r>
              <a:rPr lang="en-US" dirty="0" err="1" smtClean="0"/>
              <a:t>terlalu</a:t>
            </a:r>
            <a:r>
              <a:rPr lang="en-US" dirty="0" smtClean="0"/>
              <a:t> </a:t>
            </a:r>
            <a:r>
              <a:rPr lang="en-US" dirty="0" err="1" smtClean="0"/>
              <a:t>panjang</a:t>
            </a:r>
            <a:r>
              <a:rPr lang="en-US" dirty="0" smtClean="0"/>
              <a:t>, </a:t>
            </a:r>
            <a:r>
              <a:rPr lang="en-US" dirty="0" err="1" smtClean="0"/>
              <a:t>dll</a:t>
            </a:r>
            <a:endParaRPr lang="en-US" dirty="0" smtClean="0"/>
          </a:p>
          <a:p>
            <a:pPr lvl="1">
              <a:buFont typeface="Courier New" panose="02070309020205020404" pitchFamily="49" charset="0"/>
              <a:buChar char="o"/>
            </a:pPr>
            <a:r>
              <a:rPr lang="en-US" dirty="0" err="1" smtClean="0"/>
              <a:t>Simp</a:t>
            </a:r>
            <a:r>
              <a:rPr lang="id-ID" dirty="0" smtClean="0"/>
              <a:t>el</a:t>
            </a:r>
            <a:r>
              <a:rPr lang="en-US" dirty="0" smtClean="0"/>
              <a:t>, </a:t>
            </a:r>
            <a:r>
              <a:rPr lang="id-ID" dirty="0" smtClean="0"/>
              <a:t>ringkas </a:t>
            </a:r>
            <a:r>
              <a:rPr lang="en-US" dirty="0" smtClean="0"/>
              <a:t>[10-12 </a:t>
            </a:r>
            <a:r>
              <a:rPr lang="id-ID" dirty="0" smtClean="0"/>
              <a:t>kata</a:t>
            </a:r>
            <a:r>
              <a:rPr lang="en-US" dirty="0" smtClean="0"/>
              <a:t>]; </a:t>
            </a:r>
            <a:r>
              <a:rPr lang="en-US" dirty="0" err="1" smtClean="0"/>
              <a:t>Bila</a:t>
            </a:r>
            <a:r>
              <a:rPr lang="en-US" dirty="0" smtClean="0"/>
              <a:t> &gt; 12 kata, </a:t>
            </a:r>
            <a:r>
              <a:rPr lang="en-US" dirty="0" err="1" smtClean="0"/>
              <a:t>berikan</a:t>
            </a:r>
            <a:r>
              <a:rPr lang="en-US" dirty="0" smtClean="0"/>
              <a:t> SARAN </a:t>
            </a:r>
            <a:r>
              <a:rPr lang="en-US" dirty="0" err="1" smtClean="0"/>
              <a:t>perbaikan</a:t>
            </a:r>
            <a:endParaRPr lang="en-US" dirty="0" smtClean="0"/>
          </a:p>
          <a:p>
            <a:pPr lvl="1">
              <a:buFont typeface="Courier New" panose="02070309020205020404" pitchFamily="49" charset="0"/>
              <a:buChar char="o"/>
            </a:pPr>
            <a:r>
              <a:rPr lang="id-ID" dirty="0" smtClean="0"/>
              <a:t>Hindari singkatan </a:t>
            </a:r>
            <a:r>
              <a:rPr lang="en-US" dirty="0" smtClean="0"/>
              <a:t>/jargon/complex </a:t>
            </a:r>
            <a:r>
              <a:rPr lang="en-US" dirty="0"/>
              <a:t>noun </a:t>
            </a:r>
            <a:r>
              <a:rPr lang="en-US" dirty="0" smtClean="0"/>
              <a:t>phrase (</a:t>
            </a:r>
            <a:r>
              <a:rPr lang="en-US" dirty="0" err="1" smtClean="0"/>
              <a:t>misal</a:t>
            </a:r>
            <a:r>
              <a:rPr lang="en-US" dirty="0" smtClean="0"/>
              <a:t> </a:t>
            </a:r>
            <a:r>
              <a:rPr lang="en-US" dirty="0" err="1" smtClean="0"/>
              <a:t>kode</a:t>
            </a:r>
            <a:r>
              <a:rPr lang="en-US" dirty="0" smtClean="0"/>
              <a:t> </a:t>
            </a:r>
            <a:r>
              <a:rPr lang="en-US" dirty="0" err="1"/>
              <a:t>mata</a:t>
            </a:r>
            <a:r>
              <a:rPr lang="en-US" dirty="0"/>
              <a:t> </a:t>
            </a:r>
            <a:r>
              <a:rPr lang="en-US" dirty="0" err="1"/>
              <a:t>kuliah</a:t>
            </a:r>
            <a:r>
              <a:rPr lang="en-US" dirty="0"/>
              <a:t>, </a:t>
            </a:r>
            <a:r>
              <a:rPr lang="en-US" dirty="0" err="1"/>
              <a:t>nama</a:t>
            </a:r>
            <a:r>
              <a:rPr lang="en-US" dirty="0"/>
              <a:t> </a:t>
            </a:r>
            <a:r>
              <a:rPr lang="en-US" dirty="0" err="1"/>
              <a:t>pokjar</a:t>
            </a:r>
            <a:r>
              <a:rPr lang="en-US" dirty="0"/>
              <a:t>, </a:t>
            </a:r>
            <a:r>
              <a:rPr lang="en-US" dirty="0" err="1"/>
              <a:t>nama</a:t>
            </a:r>
            <a:r>
              <a:rPr lang="en-US" dirty="0"/>
              <a:t> </a:t>
            </a:r>
            <a:r>
              <a:rPr lang="en-US" dirty="0" err="1"/>
              <a:t>kota</a:t>
            </a:r>
            <a:r>
              <a:rPr lang="en-US" dirty="0"/>
              <a:t>, </a:t>
            </a:r>
            <a:r>
              <a:rPr lang="en-US" dirty="0" err="1"/>
              <a:t>nama</a:t>
            </a:r>
            <a:r>
              <a:rPr lang="en-US" dirty="0"/>
              <a:t> UPBJJ, masa </a:t>
            </a:r>
            <a:r>
              <a:rPr lang="en-US" dirty="0" err="1" smtClean="0"/>
              <a:t>registrasi</a:t>
            </a:r>
            <a:r>
              <a:rPr lang="en-US" dirty="0" smtClean="0"/>
              <a:t>)</a:t>
            </a:r>
          </a:p>
          <a:p>
            <a:pPr lvl="1">
              <a:buFont typeface="Courier New" panose="02070309020205020404" pitchFamily="49" charset="0"/>
              <a:buChar char="o"/>
            </a:pPr>
            <a:r>
              <a:rPr lang="id-ID" dirty="0" smtClean="0"/>
              <a:t>Gunakan kata kerja aktif</a:t>
            </a:r>
            <a:r>
              <a:rPr lang="en-US" dirty="0" smtClean="0"/>
              <a:t>, </a:t>
            </a:r>
            <a:r>
              <a:rPr lang="id-ID" dirty="0" smtClean="0"/>
              <a:t>menggambarkan topik penelitian</a:t>
            </a:r>
            <a:r>
              <a:rPr lang="en-US" dirty="0" smtClean="0"/>
              <a:t>, </a:t>
            </a:r>
            <a:r>
              <a:rPr lang="en-US" dirty="0" err="1" smtClean="0"/>
              <a:t>menari</a:t>
            </a:r>
            <a:r>
              <a:rPr lang="id-ID" dirty="0" smtClean="0"/>
              <a:t>k</a:t>
            </a:r>
            <a:r>
              <a:rPr lang="en-US" dirty="0" smtClean="0"/>
              <a:t> </a:t>
            </a:r>
            <a:r>
              <a:rPr lang="en-US" dirty="0" err="1" smtClean="0"/>
              <a:t>minat</a:t>
            </a:r>
            <a:r>
              <a:rPr lang="en-US" dirty="0" smtClean="0"/>
              <a:t>, </a:t>
            </a:r>
            <a:r>
              <a:rPr lang="id-ID" dirty="0" smtClean="0"/>
              <a:t>menggunakan </a:t>
            </a:r>
            <a:r>
              <a:rPr lang="en-US" dirty="0" err="1" smtClean="0"/>
              <a:t>istilah</a:t>
            </a:r>
            <a:r>
              <a:rPr lang="en-US" dirty="0" smtClean="0"/>
              <a:t> </a:t>
            </a:r>
            <a:r>
              <a:rPr lang="id-ID" dirty="0" smtClean="0"/>
              <a:t>yang </a:t>
            </a:r>
            <a:r>
              <a:rPr lang="en-US" dirty="0" err="1" smtClean="0"/>
              <a:t>tepat</a:t>
            </a:r>
            <a:r>
              <a:rPr lang="id-ID" dirty="0" smtClean="0"/>
              <a:t> </a:t>
            </a:r>
            <a:endParaRPr lang="en-US" dirty="0" smtClean="0"/>
          </a:p>
          <a:p>
            <a:pPr marL="457200" lvl="1" indent="0">
              <a:buNone/>
            </a:pPr>
            <a:endParaRPr lang="en-US" dirty="0" smtClean="0"/>
          </a:p>
        </p:txBody>
      </p:sp>
      <p:sp>
        <p:nvSpPr>
          <p:cNvPr id="6" name="TextBox 5"/>
          <p:cNvSpPr txBox="1"/>
          <p:nvPr/>
        </p:nvSpPr>
        <p:spPr>
          <a:xfrm>
            <a:off x="2605587" y="584776"/>
            <a:ext cx="5203576" cy="584775"/>
          </a:xfrm>
          <a:prstGeom prst="rect">
            <a:avLst/>
          </a:prstGeom>
          <a:noFill/>
        </p:spPr>
        <p:txBody>
          <a:bodyPr wrap="square" rtlCol="0">
            <a:spAutoFit/>
          </a:bodyPr>
          <a:lstStyle/>
          <a:p>
            <a:r>
              <a:rPr lang="en-US" sz="3200" dirty="0" err="1" smtClean="0"/>
              <a:t>Kesesuaian</a:t>
            </a:r>
            <a:r>
              <a:rPr lang="en-US" sz="3200" dirty="0" smtClean="0"/>
              <a:t> </a:t>
            </a:r>
            <a:r>
              <a:rPr lang="en-US" sz="3200" dirty="0" err="1" smtClean="0"/>
              <a:t>Judul</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21</a:t>
            </a:fld>
            <a:endParaRPr lang="en-US"/>
          </a:p>
        </p:txBody>
      </p:sp>
    </p:spTree>
    <p:extLst>
      <p:ext uri="{BB962C8B-B14F-4D97-AF65-F5344CB8AC3E}">
        <p14:creationId xmlns:p14="http://schemas.microsoft.com/office/powerpoint/2010/main" val="5502278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681037" y="1306800"/>
            <a:ext cx="8543925" cy="5032375"/>
          </a:xfrm>
        </p:spPr>
        <p:txBody>
          <a:bodyPr>
            <a:normAutofit fontScale="92500" lnSpcReduction="20000"/>
          </a:bodyPr>
          <a:lstStyle/>
          <a:p>
            <a:r>
              <a:rPr lang="en-US" dirty="0" err="1" smtClean="0"/>
              <a:t>Cek</a:t>
            </a:r>
            <a:r>
              <a:rPr lang="en-US" dirty="0" smtClean="0"/>
              <a:t> </a:t>
            </a:r>
            <a:r>
              <a:rPr lang="en-US" dirty="0" err="1" smtClean="0"/>
              <a:t>apakah</a:t>
            </a:r>
            <a:r>
              <a:rPr lang="en-US" dirty="0" smtClean="0"/>
              <a:t> </a:t>
            </a:r>
            <a:r>
              <a:rPr lang="en-US" dirty="0" err="1" smtClean="0"/>
              <a:t>latar</a:t>
            </a:r>
            <a:r>
              <a:rPr lang="en-US" dirty="0" smtClean="0"/>
              <a:t> </a:t>
            </a:r>
            <a:r>
              <a:rPr lang="en-US" dirty="0" err="1" smtClean="0"/>
              <a:t>belakang</a:t>
            </a:r>
            <a:r>
              <a:rPr lang="en-US" dirty="0" smtClean="0"/>
              <a:t> </a:t>
            </a:r>
            <a:r>
              <a:rPr lang="en-US" dirty="0" err="1" smtClean="0"/>
              <a:t>masalah</a:t>
            </a:r>
            <a:r>
              <a:rPr lang="en-US" dirty="0" smtClean="0"/>
              <a:t> </a:t>
            </a:r>
            <a:r>
              <a:rPr lang="en-US" dirty="0" err="1" smtClean="0"/>
              <a:t>menggambarkan</a:t>
            </a:r>
            <a:endParaRPr lang="en-US" dirty="0" smtClean="0"/>
          </a:p>
          <a:p>
            <a:pPr lvl="1">
              <a:buFont typeface="Courier New" panose="02070309020205020404" pitchFamily="49" charset="0"/>
              <a:buChar char="o"/>
            </a:pPr>
            <a:r>
              <a:rPr lang="en-US" u="sng" dirty="0" smtClean="0"/>
              <a:t>What</a:t>
            </a:r>
            <a:r>
              <a:rPr lang="en-US" dirty="0" smtClean="0"/>
              <a:t>, </a:t>
            </a:r>
            <a:r>
              <a:rPr lang="en-US" dirty="0" err="1" smtClean="0"/>
              <a:t>apa</a:t>
            </a:r>
            <a:r>
              <a:rPr lang="en-US" dirty="0" smtClean="0"/>
              <a:t> </a:t>
            </a:r>
            <a:r>
              <a:rPr lang="en-US" dirty="0" err="1" smtClean="0"/>
              <a:t>masalah</a:t>
            </a:r>
            <a:r>
              <a:rPr lang="en-US" dirty="0" smtClean="0"/>
              <a:t> yang </a:t>
            </a:r>
            <a:r>
              <a:rPr lang="en-US" dirty="0" err="1" smtClean="0"/>
              <a:t>diteliti</a:t>
            </a:r>
            <a:r>
              <a:rPr lang="en-US" dirty="0" smtClean="0"/>
              <a:t> (introduce </a:t>
            </a:r>
            <a:r>
              <a:rPr lang="en-US" dirty="0"/>
              <a:t>the topic, teach the reader about your topic and provide lots of interesting </a:t>
            </a:r>
            <a:r>
              <a:rPr lang="en-US" dirty="0" smtClean="0"/>
              <a:t>information; </a:t>
            </a:r>
            <a:r>
              <a:rPr lang="en-US" dirty="0"/>
              <a:t>state the </a:t>
            </a:r>
            <a:r>
              <a:rPr lang="en-US" dirty="0" smtClean="0"/>
              <a:t>issue/controversy)</a:t>
            </a:r>
          </a:p>
          <a:p>
            <a:pPr lvl="1">
              <a:buFont typeface="Courier New" panose="02070309020205020404" pitchFamily="49" charset="0"/>
              <a:buChar char="o"/>
            </a:pPr>
            <a:r>
              <a:rPr lang="en-US" u="sng" dirty="0" smtClean="0"/>
              <a:t>Why</a:t>
            </a:r>
            <a:r>
              <a:rPr lang="en-US" dirty="0" smtClean="0"/>
              <a:t>, </a:t>
            </a:r>
            <a:r>
              <a:rPr lang="en-US" dirty="0" err="1" smtClean="0"/>
              <a:t>mengapa</a:t>
            </a:r>
            <a:r>
              <a:rPr lang="en-US" dirty="0" smtClean="0"/>
              <a:t> </a:t>
            </a:r>
            <a:r>
              <a:rPr lang="en-US" dirty="0" err="1" smtClean="0"/>
              <a:t>masalah</a:t>
            </a:r>
            <a:r>
              <a:rPr lang="en-US" dirty="0" smtClean="0"/>
              <a:t> </a:t>
            </a:r>
            <a:r>
              <a:rPr lang="en-US" dirty="0" err="1" smtClean="0"/>
              <a:t>perlu</a:t>
            </a:r>
            <a:r>
              <a:rPr lang="en-US" dirty="0" smtClean="0"/>
              <a:t>/</a:t>
            </a:r>
            <a:r>
              <a:rPr lang="en-US" dirty="0" err="1" smtClean="0"/>
              <a:t>penting</a:t>
            </a:r>
            <a:r>
              <a:rPr lang="en-US" dirty="0" smtClean="0"/>
              <a:t> </a:t>
            </a:r>
            <a:r>
              <a:rPr lang="en-US" dirty="0" err="1" smtClean="0"/>
              <a:t>untuk</a:t>
            </a:r>
            <a:r>
              <a:rPr lang="en-US" dirty="0" smtClean="0"/>
              <a:t> </a:t>
            </a:r>
            <a:r>
              <a:rPr lang="en-US" dirty="0" err="1" smtClean="0"/>
              <a:t>diteliti</a:t>
            </a:r>
            <a:r>
              <a:rPr lang="en-US" dirty="0" smtClean="0"/>
              <a:t> (</a:t>
            </a:r>
            <a:r>
              <a:rPr lang="en-US" dirty="0"/>
              <a:t>state why you are doing the research</a:t>
            </a:r>
            <a:r>
              <a:rPr lang="en-US" dirty="0" smtClean="0"/>
              <a:t>)</a:t>
            </a:r>
          </a:p>
          <a:p>
            <a:pPr lvl="2">
              <a:buFont typeface="Wingdings" panose="05000000000000000000" pitchFamily="2" charset="2"/>
              <a:buChar char="ü"/>
            </a:pPr>
            <a:r>
              <a:rPr lang="en-US" dirty="0" err="1" smtClean="0"/>
              <a:t>Apakah</a:t>
            </a:r>
            <a:r>
              <a:rPr lang="en-US" dirty="0" smtClean="0"/>
              <a:t> </a:t>
            </a:r>
            <a:r>
              <a:rPr lang="en-US" dirty="0" err="1" smtClean="0"/>
              <a:t>ada</a:t>
            </a:r>
            <a:r>
              <a:rPr lang="en-US" dirty="0" smtClean="0"/>
              <a:t> research </a:t>
            </a:r>
            <a:r>
              <a:rPr lang="en-US" dirty="0"/>
              <a:t>gap</a:t>
            </a:r>
            <a:r>
              <a:rPr lang="en-US" dirty="0" smtClean="0"/>
              <a:t> </a:t>
            </a:r>
            <a:r>
              <a:rPr lang="en-US" dirty="0" err="1" smtClean="0"/>
              <a:t>antara</a:t>
            </a:r>
            <a:r>
              <a:rPr lang="en-US" dirty="0" smtClean="0"/>
              <a:t> </a:t>
            </a:r>
            <a:r>
              <a:rPr lang="en-US" dirty="0" err="1" smtClean="0"/>
              <a:t>teori</a:t>
            </a:r>
            <a:r>
              <a:rPr lang="en-US" dirty="0" smtClean="0"/>
              <a:t> (</a:t>
            </a:r>
            <a:r>
              <a:rPr lang="en-US" dirty="0" err="1" smtClean="0"/>
              <a:t>seharusnya</a:t>
            </a:r>
            <a:r>
              <a:rPr lang="en-US" dirty="0" smtClean="0"/>
              <a:t>) </a:t>
            </a:r>
            <a:r>
              <a:rPr lang="en-US" dirty="0" err="1" smtClean="0"/>
              <a:t>dengan</a:t>
            </a:r>
            <a:r>
              <a:rPr lang="en-US" dirty="0" smtClean="0"/>
              <a:t> </a:t>
            </a:r>
            <a:r>
              <a:rPr lang="en-US" dirty="0" err="1" smtClean="0"/>
              <a:t>praktek</a:t>
            </a:r>
            <a:r>
              <a:rPr lang="en-US" dirty="0" smtClean="0"/>
              <a:t> (yang </a:t>
            </a:r>
            <a:r>
              <a:rPr lang="en-US" dirty="0" err="1" smtClean="0"/>
              <a:t>terjadi</a:t>
            </a:r>
            <a:r>
              <a:rPr lang="en-US" dirty="0" smtClean="0"/>
              <a:t>)</a:t>
            </a:r>
          </a:p>
          <a:p>
            <a:pPr lvl="2">
              <a:buFont typeface="Wingdings" panose="05000000000000000000" pitchFamily="2" charset="2"/>
              <a:buChar char="ü"/>
            </a:pPr>
            <a:r>
              <a:rPr lang="en-US" dirty="0" err="1" smtClean="0"/>
              <a:t>Apakah</a:t>
            </a:r>
            <a:r>
              <a:rPr lang="en-US" dirty="0" smtClean="0"/>
              <a:t> </a:t>
            </a:r>
            <a:r>
              <a:rPr lang="en-US" dirty="0" err="1" smtClean="0"/>
              <a:t>ada</a:t>
            </a:r>
            <a:r>
              <a:rPr lang="en-US" dirty="0" smtClean="0"/>
              <a:t> </a:t>
            </a:r>
            <a:r>
              <a:rPr lang="en-US" dirty="0" err="1" smtClean="0"/>
              <a:t>ketidak</a:t>
            </a:r>
            <a:r>
              <a:rPr lang="en-US" dirty="0" smtClean="0"/>
              <a:t> </a:t>
            </a:r>
            <a:r>
              <a:rPr lang="en-US" dirty="0" err="1" smtClean="0"/>
              <a:t>konsistenan</a:t>
            </a:r>
            <a:r>
              <a:rPr lang="en-US" dirty="0" smtClean="0"/>
              <a:t> </a:t>
            </a:r>
            <a:r>
              <a:rPr lang="en-US" dirty="0" err="1" smtClean="0"/>
              <a:t>temuan</a:t>
            </a:r>
            <a:r>
              <a:rPr lang="en-US" dirty="0" smtClean="0"/>
              <a:t> </a:t>
            </a:r>
            <a:r>
              <a:rPr lang="en-US" dirty="0" err="1" smtClean="0"/>
              <a:t>penelitian</a:t>
            </a:r>
            <a:r>
              <a:rPr lang="en-US" dirty="0" smtClean="0"/>
              <a:t> </a:t>
            </a:r>
            <a:r>
              <a:rPr lang="en-US" dirty="0" err="1" smtClean="0"/>
              <a:t>menurut</a:t>
            </a:r>
            <a:r>
              <a:rPr lang="en-US" dirty="0" smtClean="0"/>
              <a:t> </a:t>
            </a:r>
            <a:r>
              <a:rPr lang="en-US" dirty="0" err="1" smtClean="0"/>
              <a:t>literatur</a:t>
            </a:r>
            <a:endParaRPr lang="en-US" dirty="0" smtClean="0"/>
          </a:p>
          <a:p>
            <a:pPr lvl="2">
              <a:buFont typeface="Wingdings" panose="05000000000000000000" pitchFamily="2" charset="2"/>
              <a:buChar char="ü"/>
            </a:pPr>
            <a:r>
              <a:rPr lang="en-US" dirty="0" err="1" smtClean="0"/>
              <a:t>Apakah</a:t>
            </a:r>
            <a:r>
              <a:rPr lang="en-US" dirty="0" smtClean="0"/>
              <a:t> </a:t>
            </a:r>
            <a:r>
              <a:rPr lang="en-US" dirty="0" err="1" smtClean="0"/>
              <a:t>ada</a:t>
            </a:r>
            <a:r>
              <a:rPr lang="en-US" dirty="0" smtClean="0"/>
              <a:t> </a:t>
            </a:r>
            <a:r>
              <a:rPr lang="en-US" dirty="0" err="1" smtClean="0"/>
              <a:t>kebutuhan</a:t>
            </a:r>
            <a:r>
              <a:rPr lang="en-US" dirty="0" smtClean="0"/>
              <a:t> </a:t>
            </a:r>
            <a:r>
              <a:rPr lang="en-US" dirty="0" err="1" smtClean="0"/>
              <a:t>untuk</a:t>
            </a:r>
            <a:r>
              <a:rPr lang="en-US" dirty="0" smtClean="0"/>
              <a:t> </a:t>
            </a:r>
            <a:r>
              <a:rPr lang="en-US" dirty="0" err="1" smtClean="0"/>
              <a:t>memetakan</a:t>
            </a:r>
            <a:r>
              <a:rPr lang="en-US" dirty="0" smtClean="0"/>
              <a:t> </a:t>
            </a:r>
            <a:r>
              <a:rPr lang="en-US" dirty="0" err="1" smtClean="0"/>
              <a:t>hasil</a:t>
            </a:r>
            <a:r>
              <a:rPr lang="en-US" dirty="0" smtClean="0"/>
              <a:t> </a:t>
            </a:r>
            <a:r>
              <a:rPr lang="en-US" dirty="0" err="1" smtClean="0"/>
              <a:t>penelitian</a:t>
            </a:r>
            <a:r>
              <a:rPr lang="en-US" dirty="0" smtClean="0"/>
              <a:t> yang </a:t>
            </a:r>
            <a:r>
              <a:rPr lang="en-US" dirty="0" err="1" smtClean="0"/>
              <a:t>pernah</a:t>
            </a:r>
            <a:r>
              <a:rPr lang="en-US" dirty="0" smtClean="0"/>
              <a:t> </a:t>
            </a:r>
            <a:r>
              <a:rPr lang="en-US" dirty="0" err="1" smtClean="0"/>
              <a:t>dilakukan</a:t>
            </a:r>
            <a:r>
              <a:rPr lang="en-US" dirty="0" smtClean="0"/>
              <a:t> </a:t>
            </a:r>
            <a:r>
              <a:rPr lang="en-US" dirty="0" err="1" smtClean="0"/>
              <a:t>pada</a:t>
            </a:r>
            <a:r>
              <a:rPr lang="en-US" dirty="0" smtClean="0"/>
              <a:t> </a:t>
            </a:r>
            <a:r>
              <a:rPr lang="en-US" dirty="0" err="1" smtClean="0"/>
              <a:t>suatu</a:t>
            </a:r>
            <a:r>
              <a:rPr lang="en-US" dirty="0" smtClean="0"/>
              <a:t> </a:t>
            </a:r>
            <a:r>
              <a:rPr lang="en-US" dirty="0" err="1" smtClean="0"/>
              <a:t>topik</a:t>
            </a:r>
            <a:endParaRPr lang="en-US" dirty="0" smtClean="0"/>
          </a:p>
          <a:p>
            <a:pPr lvl="2">
              <a:buFont typeface="Wingdings" panose="05000000000000000000" pitchFamily="2" charset="2"/>
              <a:buChar char="ü"/>
            </a:pPr>
            <a:r>
              <a:rPr lang="en-US" dirty="0" err="1" smtClean="0"/>
              <a:t>Apakah</a:t>
            </a:r>
            <a:r>
              <a:rPr lang="en-US" dirty="0" smtClean="0"/>
              <a:t> </a:t>
            </a:r>
            <a:r>
              <a:rPr lang="en-US" dirty="0" err="1" smtClean="0"/>
              <a:t>diperlukan</a:t>
            </a:r>
            <a:r>
              <a:rPr lang="en-US" dirty="0" smtClean="0"/>
              <a:t> model/</a:t>
            </a:r>
            <a:r>
              <a:rPr lang="en-US" dirty="0" err="1" smtClean="0"/>
              <a:t>metode</a:t>
            </a:r>
            <a:r>
              <a:rPr lang="en-US" dirty="0" smtClean="0"/>
              <a:t>/</a:t>
            </a:r>
            <a:r>
              <a:rPr lang="en-US" dirty="0" err="1" smtClean="0"/>
              <a:t>instrumen</a:t>
            </a:r>
            <a:r>
              <a:rPr lang="en-US" dirty="0" smtClean="0"/>
              <a:t> yang </a:t>
            </a:r>
            <a:r>
              <a:rPr lang="en-US" dirty="0" err="1" smtClean="0"/>
              <a:t>baru</a:t>
            </a:r>
            <a:r>
              <a:rPr lang="en-US" dirty="0" smtClean="0"/>
              <a:t> </a:t>
            </a:r>
            <a:r>
              <a:rPr lang="en-US" dirty="0" err="1" smtClean="0"/>
              <a:t>karena</a:t>
            </a:r>
            <a:r>
              <a:rPr lang="en-US" dirty="0" smtClean="0"/>
              <a:t> </a:t>
            </a:r>
            <a:r>
              <a:rPr lang="en-US" dirty="0" err="1" smtClean="0"/>
              <a:t>tidak</a:t>
            </a:r>
            <a:r>
              <a:rPr lang="en-US" dirty="0" smtClean="0"/>
              <a:t> </a:t>
            </a:r>
            <a:r>
              <a:rPr lang="en-US" dirty="0" err="1" smtClean="0"/>
              <a:t>efektifnya</a:t>
            </a:r>
            <a:r>
              <a:rPr lang="en-US" dirty="0" smtClean="0"/>
              <a:t> model/</a:t>
            </a:r>
            <a:r>
              <a:rPr lang="en-US" dirty="0" err="1" smtClean="0"/>
              <a:t>metode</a:t>
            </a:r>
            <a:r>
              <a:rPr lang="en-US" dirty="0" smtClean="0"/>
              <a:t>/</a:t>
            </a:r>
            <a:r>
              <a:rPr lang="en-US" dirty="0" err="1" smtClean="0"/>
              <a:t>instrumen</a:t>
            </a:r>
            <a:r>
              <a:rPr lang="en-US" dirty="0" smtClean="0"/>
              <a:t> yang </a:t>
            </a:r>
            <a:r>
              <a:rPr lang="en-US" dirty="0" err="1" smtClean="0"/>
              <a:t>ada</a:t>
            </a:r>
            <a:endParaRPr lang="en-US" dirty="0" smtClean="0"/>
          </a:p>
          <a:p>
            <a:pPr lvl="2">
              <a:buFont typeface="Wingdings" panose="05000000000000000000" pitchFamily="2" charset="2"/>
              <a:buChar char="ü"/>
            </a:pPr>
            <a:r>
              <a:rPr lang="en-US" dirty="0" err="1" smtClean="0"/>
              <a:t>Dst</a:t>
            </a:r>
            <a:endParaRPr lang="en-US" dirty="0" smtClean="0"/>
          </a:p>
          <a:p>
            <a:pPr lvl="1">
              <a:buFont typeface="Courier New" panose="02070309020205020404" pitchFamily="49" charset="0"/>
              <a:buChar char="o"/>
            </a:pPr>
            <a:r>
              <a:rPr lang="en-US" u="sng" dirty="0" smtClean="0"/>
              <a:t>Where</a:t>
            </a:r>
            <a:r>
              <a:rPr lang="en-US" dirty="0" smtClean="0"/>
              <a:t>, di </a:t>
            </a:r>
            <a:r>
              <a:rPr lang="en-US" dirty="0" err="1" smtClean="0"/>
              <a:t>mana</a:t>
            </a:r>
            <a:r>
              <a:rPr lang="en-US" dirty="0" smtClean="0"/>
              <a:t> </a:t>
            </a:r>
            <a:r>
              <a:rPr lang="en-US" dirty="0" err="1" smtClean="0"/>
              <a:t>penelitian</a:t>
            </a:r>
            <a:r>
              <a:rPr lang="en-US" dirty="0" smtClean="0"/>
              <a:t> </a:t>
            </a:r>
            <a:r>
              <a:rPr lang="en-US" dirty="0" err="1" smtClean="0"/>
              <a:t>akan</a:t>
            </a:r>
            <a:r>
              <a:rPr lang="en-US" dirty="0" smtClean="0"/>
              <a:t> </a:t>
            </a:r>
            <a:r>
              <a:rPr lang="en-US" dirty="0" err="1" smtClean="0"/>
              <a:t>dilakukan</a:t>
            </a:r>
            <a:r>
              <a:rPr lang="en-US" dirty="0" smtClean="0"/>
              <a:t> </a:t>
            </a:r>
          </a:p>
          <a:p>
            <a:pPr lvl="1">
              <a:buFont typeface="Courier New" panose="02070309020205020404" pitchFamily="49" charset="0"/>
              <a:buChar char="o"/>
            </a:pPr>
            <a:r>
              <a:rPr lang="en-US" u="sng" dirty="0" smtClean="0"/>
              <a:t>When</a:t>
            </a:r>
            <a:r>
              <a:rPr lang="en-US" dirty="0" smtClean="0"/>
              <a:t>, </a:t>
            </a:r>
            <a:r>
              <a:rPr lang="en-US" dirty="0" err="1" smtClean="0"/>
              <a:t>kapan</a:t>
            </a:r>
            <a:r>
              <a:rPr lang="en-US" dirty="0" smtClean="0"/>
              <a:t> </a:t>
            </a:r>
            <a:r>
              <a:rPr lang="en-US" dirty="0" err="1" smtClean="0"/>
              <a:t>penelitian</a:t>
            </a:r>
            <a:r>
              <a:rPr lang="en-US" dirty="0" smtClean="0"/>
              <a:t> </a:t>
            </a:r>
            <a:r>
              <a:rPr lang="en-US" dirty="0" err="1" smtClean="0"/>
              <a:t>akan</a:t>
            </a:r>
            <a:r>
              <a:rPr lang="en-US" dirty="0" smtClean="0"/>
              <a:t> </a:t>
            </a:r>
            <a:r>
              <a:rPr lang="en-US" dirty="0" err="1" smtClean="0"/>
              <a:t>dilakukan</a:t>
            </a:r>
            <a:endParaRPr lang="en-US" dirty="0" smtClean="0"/>
          </a:p>
          <a:p>
            <a:pPr lvl="1">
              <a:buFont typeface="Courier New" panose="02070309020205020404" pitchFamily="49" charset="0"/>
              <a:buChar char="o"/>
            </a:pPr>
            <a:r>
              <a:rPr lang="en-US" u="sng" dirty="0" smtClean="0"/>
              <a:t>How</a:t>
            </a:r>
            <a:r>
              <a:rPr lang="en-US" dirty="0" smtClean="0"/>
              <a:t>, </a:t>
            </a:r>
            <a:r>
              <a:rPr lang="en-US" dirty="0" err="1" smtClean="0"/>
              <a:t>bagaimana</a:t>
            </a:r>
            <a:r>
              <a:rPr lang="en-US" dirty="0" smtClean="0"/>
              <a:t> </a:t>
            </a:r>
            <a:r>
              <a:rPr lang="en-US" dirty="0" err="1" smtClean="0"/>
              <a:t>penelitian</a:t>
            </a:r>
            <a:r>
              <a:rPr lang="en-US" dirty="0" smtClean="0"/>
              <a:t> yang </a:t>
            </a:r>
            <a:r>
              <a:rPr lang="en-US" dirty="0" err="1" smtClean="0"/>
              <a:t>dilakukan</a:t>
            </a:r>
            <a:r>
              <a:rPr lang="en-US" dirty="0" smtClean="0"/>
              <a:t> </a:t>
            </a:r>
            <a:r>
              <a:rPr lang="en-US" dirty="0" err="1" smtClean="0"/>
              <a:t>dapat</a:t>
            </a:r>
            <a:r>
              <a:rPr lang="en-US" dirty="0" smtClean="0"/>
              <a:t> </a:t>
            </a:r>
            <a:r>
              <a:rPr lang="en-US" dirty="0" err="1" smtClean="0"/>
              <a:t>menjawab</a:t>
            </a:r>
            <a:r>
              <a:rPr lang="en-US" dirty="0" smtClean="0"/>
              <a:t> </a:t>
            </a:r>
            <a:r>
              <a:rPr lang="en-US" dirty="0" err="1" smtClean="0"/>
              <a:t>permasalahan</a:t>
            </a:r>
            <a:r>
              <a:rPr lang="en-US" dirty="0" smtClean="0"/>
              <a:t> </a:t>
            </a:r>
            <a:r>
              <a:rPr lang="en-US" dirty="0" err="1" smtClean="0"/>
              <a:t>penelitian</a:t>
            </a:r>
            <a:endParaRPr lang="en-US" dirty="0" smtClean="0"/>
          </a:p>
          <a:p>
            <a:endParaRPr lang="en-US" dirty="0" smtClean="0"/>
          </a:p>
        </p:txBody>
      </p:sp>
      <p:sp>
        <p:nvSpPr>
          <p:cNvPr id="6" name="TextBox 5"/>
          <p:cNvSpPr txBox="1"/>
          <p:nvPr/>
        </p:nvSpPr>
        <p:spPr>
          <a:xfrm>
            <a:off x="2605586" y="584776"/>
            <a:ext cx="6335213" cy="584775"/>
          </a:xfrm>
          <a:prstGeom prst="rect">
            <a:avLst/>
          </a:prstGeom>
          <a:noFill/>
        </p:spPr>
        <p:txBody>
          <a:bodyPr wrap="square" rtlCol="0">
            <a:spAutoFit/>
          </a:bodyPr>
          <a:lstStyle/>
          <a:p>
            <a:r>
              <a:rPr lang="en-US" sz="3200" dirty="0" err="1" smtClean="0"/>
              <a:t>Kesesuaian</a:t>
            </a:r>
            <a:r>
              <a:rPr lang="en-US" sz="3200" dirty="0" smtClean="0"/>
              <a:t> </a:t>
            </a:r>
            <a:r>
              <a:rPr lang="en-US" sz="3200" dirty="0" err="1" smtClean="0"/>
              <a:t>Latar</a:t>
            </a:r>
            <a:r>
              <a:rPr lang="en-US" sz="3200" dirty="0" smtClean="0"/>
              <a:t> </a:t>
            </a:r>
            <a:r>
              <a:rPr lang="en-US" sz="3200" dirty="0" err="1" smtClean="0"/>
              <a:t>Belakang</a:t>
            </a:r>
            <a:r>
              <a:rPr lang="en-US" sz="3200" dirty="0" smtClean="0"/>
              <a:t> </a:t>
            </a:r>
            <a:r>
              <a:rPr lang="en-US" sz="3200" dirty="0" err="1" smtClean="0"/>
              <a:t>Masalah</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22</a:t>
            </a:fld>
            <a:endParaRPr lang="en-US"/>
          </a:p>
        </p:txBody>
      </p:sp>
    </p:spTree>
    <p:extLst>
      <p:ext uri="{BB962C8B-B14F-4D97-AF65-F5344CB8AC3E}">
        <p14:creationId xmlns:p14="http://schemas.microsoft.com/office/powerpoint/2010/main" val="37107429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681037" y="1306800"/>
            <a:ext cx="8543925" cy="5032375"/>
          </a:xfrm>
        </p:spPr>
        <p:txBody>
          <a:bodyPr>
            <a:normAutofit fontScale="92500" lnSpcReduction="20000"/>
          </a:bodyPr>
          <a:lstStyle/>
          <a:p>
            <a:r>
              <a:rPr lang="en-US" sz="3200" dirty="0" err="1" smtClean="0"/>
              <a:t>Cek</a:t>
            </a:r>
            <a:r>
              <a:rPr lang="en-US" sz="3200" dirty="0" smtClean="0"/>
              <a:t> </a:t>
            </a:r>
            <a:r>
              <a:rPr lang="en-US" sz="3200" dirty="0" err="1" smtClean="0"/>
              <a:t>apakah</a:t>
            </a:r>
            <a:endParaRPr lang="en-US" sz="3200" dirty="0" smtClean="0"/>
          </a:p>
          <a:p>
            <a:pPr lvl="1">
              <a:buFont typeface="Courier New" panose="02070309020205020404" pitchFamily="49" charset="0"/>
              <a:buChar char="o"/>
            </a:pPr>
            <a:r>
              <a:rPr lang="en-US" sz="2800" dirty="0" err="1" smtClean="0"/>
              <a:t>Pustaka</a:t>
            </a:r>
            <a:r>
              <a:rPr lang="en-US" sz="2800" dirty="0" smtClean="0"/>
              <a:t> yang </a:t>
            </a:r>
            <a:r>
              <a:rPr lang="en-US" sz="2800" dirty="0" err="1" smtClean="0"/>
              <a:t>direview</a:t>
            </a:r>
            <a:r>
              <a:rPr lang="en-US" sz="2800" dirty="0" smtClean="0"/>
              <a:t> </a:t>
            </a:r>
            <a:r>
              <a:rPr lang="en-US" sz="2800" dirty="0" err="1" smtClean="0"/>
              <a:t>relevan</a:t>
            </a:r>
            <a:r>
              <a:rPr lang="en-US" sz="2800" dirty="0" smtClean="0"/>
              <a:t> </a:t>
            </a:r>
            <a:r>
              <a:rPr lang="en-US" sz="2800" dirty="0" err="1" smtClean="0"/>
              <a:t>dengan</a:t>
            </a:r>
            <a:r>
              <a:rPr lang="en-US" sz="2800" dirty="0" smtClean="0"/>
              <a:t> </a:t>
            </a:r>
            <a:r>
              <a:rPr lang="en-US" sz="2800" dirty="0" err="1" smtClean="0"/>
              <a:t>topik</a:t>
            </a:r>
            <a:r>
              <a:rPr lang="en-US" sz="2800" dirty="0" smtClean="0"/>
              <a:t>/</a:t>
            </a:r>
            <a:r>
              <a:rPr lang="en-US" sz="2800" dirty="0" err="1" smtClean="0"/>
              <a:t>variabel</a:t>
            </a:r>
            <a:r>
              <a:rPr lang="en-US" sz="2800" dirty="0" smtClean="0"/>
              <a:t> </a:t>
            </a:r>
            <a:r>
              <a:rPr lang="en-US" sz="2800" dirty="0" err="1" smtClean="0"/>
              <a:t>penelitian</a:t>
            </a:r>
            <a:r>
              <a:rPr lang="en-US" sz="2800" dirty="0" smtClean="0"/>
              <a:t> (</a:t>
            </a:r>
            <a:r>
              <a:rPr lang="en-US" sz="2800" i="1" dirty="0" smtClean="0"/>
              <a:t>state </a:t>
            </a:r>
            <a:r>
              <a:rPr lang="en-US" sz="2800" i="1" dirty="0"/>
              <a:t>of the art/</a:t>
            </a:r>
            <a:r>
              <a:rPr lang="en-US" sz="2800" dirty="0"/>
              <a:t>novelty – </a:t>
            </a:r>
            <a:r>
              <a:rPr lang="en-US" sz="2800" dirty="0" smtClean="0"/>
              <a:t>tell </a:t>
            </a:r>
            <a:r>
              <a:rPr lang="en-US" sz="2800" u="sng" dirty="0"/>
              <a:t>a lot </a:t>
            </a:r>
            <a:r>
              <a:rPr lang="en-US" sz="2800" dirty="0"/>
              <a:t>about your research </a:t>
            </a:r>
            <a:r>
              <a:rPr lang="en-US" sz="2800" dirty="0" smtClean="0"/>
              <a:t>problem; prove </a:t>
            </a:r>
            <a:r>
              <a:rPr lang="en-US" sz="2800" dirty="0"/>
              <a:t>that your research problem has </a:t>
            </a:r>
            <a:r>
              <a:rPr lang="en-US" sz="2800" u="sng" dirty="0" smtClean="0"/>
              <a:t>relevance</a:t>
            </a:r>
            <a:r>
              <a:rPr lang="en-US" sz="2800" dirty="0" smtClean="0"/>
              <a:t>; show </a:t>
            </a:r>
            <a:r>
              <a:rPr lang="en-US" sz="2800" u="sng" dirty="0"/>
              <a:t>different approaches </a:t>
            </a:r>
            <a:r>
              <a:rPr lang="en-US" sz="2800" dirty="0"/>
              <a:t>to a </a:t>
            </a:r>
            <a:r>
              <a:rPr lang="en-US" sz="2800" dirty="0" smtClean="0"/>
              <a:t>solution; show </a:t>
            </a:r>
            <a:r>
              <a:rPr lang="en-US" sz="2800" dirty="0"/>
              <a:t>what you can reuse from what others have done; </a:t>
            </a:r>
            <a:r>
              <a:rPr lang="en-US" sz="2800" u="sng" dirty="0" smtClean="0"/>
              <a:t>be </a:t>
            </a:r>
            <a:r>
              <a:rPr lang="en-US" sz="2800" u="sng" dirty="0"/>
              <a:t>critical </a:t>
            </a:r>
            <a:r>
              <a:rPr lang="en-US" sz="2800" dirty="0"/>
              <a:t>when choosing your literature, make an initial selection of literature (10-20 papers), spend time on analysis and not on making summaries</a:t>
            </a:r>
            <a:r>
              <a:rPr lang="en-US" sz="2800" dirty="0" smtClean="0"/>
              <a:t>!)</a:t>
            </a:r>
          </a:p>
          <a:p>
            <a:pPr lvl="1">
              <a:buFont typeface="Courier New" panose="02070309020205020404" pitchFamily="49" charset="0"/>
              <a:buChar char="o"/>
            </a:pPr>
            <a:r>
              <a:rPr lang="en-US" sz="2800" dirty="0" err="1" smtClean="0"/>
              <a:t>Peneliti</a:t>
            </a:r>
            <a:r>
              <a:rPr lang="en-US" sz="2800" dirty="0" smtClean="0"/>
              <a:t> </a:t>
            </a:r>
            <a:r>
              <a:rPr lang="en-US" sz="2800" dirty="0" err="1" smtClean="0"/>
              <a:t>selalu</a:t>
            </a:r>
            <a:r>
              <a:rPr lang="en-US" sz="2800" dirty="0" smtClean="0"/>
              <a:t> </a:t>
            </a:r>
            <a:r>
              <a:rPr lang="en-US" sz="2800" dirty="0" err="1" smtClean="0"/>
              <a:t>menyebutkan</a:t>
            </a:r>
            <a:r>
              <a:rPr lang="en-US" sz="2800" dirty="0" smtClean="0"/>
              <a:t> </a:t>
            </a:r>
            <a:r>
              <a:rPr lang="en-US" sz="2800" dirty="0" err="1" smtClean="0"/>
              <a:t>sumber</a:t>
            </a:r>
            <a:r>
              <a:rPr lang="en-US" sz="2800" dirty="0" smtClean="0"/>
              <a:t> yang </a:t>
            </a:r>
            <a:r>
              <a:rPr lang="en-US" sz="2800" dirty="0" err="1" smtClean="0"/>
              <a:t>dikutip</a:t>
            </a:r>
            <a:r>
              <a:rPr lang="en-US" sz="2800" dirty="0" smtClean="0"/>
              <a:t> </a:t>
            </a:r>
            <a:r>
              <a:rPr lang="en-US" sz="2800" dirty="0" err="1" smtClean="0"/>
              <a:t>supaya</a:t>
            </a:r>
            <a:r>
              <a:rPr lang="en-US" sz="2800" dirty="0" smtClean="0"/>
              <a:t> proposal </a:t>
            </a:r>
            <a:r>
              <a:rPr lang="en-US" sz="2800" dirty="0" err="1" smtClean="0"/>
              <a:t>tidak</a:t>
            </a:r>
            <a:r>
              <a:rPr lang="en-US" sz="2800" dirty="0" smtClean="0"/>
              <a:t> </a:t>
            </a:r>
            <a:r>
              <a:rPr lang="en-US" sz="2800" dirty="0" err="1" smtClean="0"/>
              <a:t>terindikasi</a:t>
            </a:r>
            <a:r>
              <a:rPr lang="en-US" sz="2800" dirty="0" smtClean="0"/>
              <a:t> </a:t>
            </a:r>
            <a:r>
              <a:rPr lang="en-US" sz="2800" dirty="0" err="1" smtClean="0"/>
              <a:t>mengandung</a:t>
            </a:r>
            <a:r>
              <a:rPr lang="en-US" sz="2800" dirty="0" smtClean="0"/>
              <a:t> </a:t>
            </a:r>
            <a:r>
              <a:rPr lang="en-US" sz="2800" dirty="0" err="1" smtClean="0"/>
              <a:t>unsur</a:t>
            </a:r>
            <a:r>
              <a:rPr lang="en-US" sz="2800" dirty="0" smtClean="0"/>
              <a:t> </a:t>
            </a:r>
            <a:r>
              <a:rPr lang="en-US" sz="2800" dirty="0" err="1" smtClean="0"/>
              <a:t>plagiat</a:t>
            </a:r>
            <a:r>
              <a:rPr lang="en-US" sz="2800" dirty="0" smtClean="0"/>
              <a:t> (</a:t>
            </a:r>
            <a:r>
              <a:rPr lang="en-US" sz="2800" dirty="0"/>
              <a:t>always give credit for others’ </a:t>
            </a:r>
            <a:r>
              <a:rPr lang="en-US" sz="2800" dirty="0" smtClean="0"/>
              <a:t>research)</a:t>
            </a:r>
          </a:p>
          <a:p>
            <a:pPr lvl="1">
              <a:buFont typeface="Courier New" panose="02070309020205020404" pitchFamily="49" charset="0"/>
              <a:buChar char="o"/>
            </a:pPr>
            <a:r>
              <a:rPr lang="en-US" sz="2800" dirty="0" smtClean="0"/>
              <a:t>Cara </a:t>
            </a:r>
            <a:r>
              <a:rPr lang="en-US" sz="2800" dirty="0" err="1" smtClean="0"/>
              <a:t>sitasi</a:t>
            </a:r>
            <a:r>
              <a:rPr lang="en-US" sz="2800" dirty="0" smtClean="0"/>
              <a:t> </a:t>
            </a:r>
            <a:r>
              <a:rPr lang="en-US" sz="2800" dirty="0" err="1" smtClean="0"/>
              <a:t>sudah</a:t>
            </a:r>
            <a:r>
              <a:rPr lang="en-US" sz="2800" dirty="0" smtClean="0"/>
              <a:t> </a:t>
            </a:r>
            <a:r>
              <a:rPr lang="en-US" sz="2800" dirty="0" err="1" smtClean="0"/>
              <a:t>benar</a:t>
            </a:r>
            <a:r>
              <a:rPr lang="en-US" sz="2800" dirty="0" smtClean="0"/>
              <a:t> (</a:t>
            </a:r>
            <a:r>
              <a:rPr lang="en-US" sz="2800" dirty="0" err="1" smtClean="0"/>
              <a:t>sesuai</a:t>
            </a:r>
            <a:r>
              <a:rPr lang="en-US" sz="2800" dirty="0" smtClean="0"/>
              <a:t> APA </a:t>
            </a:r>
            <a:r>
              <a:rPr lang="en-US" sz="2800" dirty="0" err="1" smtClean="0"/>
              <a:t>Edisi</a:t>
            </a:r>
            <a:r>
              <a:rPr lang="en-US" sz="2800" dirty="0" smtClean="0"/>
              <a:t> 5 </a:t>
            </a:r>
            <a:r>
              <a:rPr lang="en-US" sz="2800" dirty="0" err="1" smtClean="0"/>
              <a:t>atau</a:t>
            </a:r>
            <a:r>
              <a:rPr lang="en-US" sz="2800" dirty="0" smtClean="0"/>
              <a:t> 6)</a:t>
            </a:r>
          </a:p>
          <a:p>
            <a:pPr lvl="1">
              <a:buFont typeface="Courier New" panose="02070309020205020404" pitchFamily="49" charset="0"/>
              <a:buChar char="o"/>
            </a:pPr>
            <a:r>
              <a:rPr lang="en-US" sz="2800" dirty="0" err="1" smtClean="0"/>
              <a:t>Pustaka</a:t>
            </a:r>
            <a:r>
              <a:rPr lang="en-US" sz="2800" dirty="0" smtClean="0"/>
              <a:t> yang </a:t>
            </a:r>
            <a:r>
              <a:rPr lang="en-US" sz="2800" dirty="0" err="1" smtClean="0"/>
              <a:t>dikutip</a:t>
            </a:r>
            <a:r>
              <a:rPr lang="en-US" sz="2800" dirty="0" smtClean="0"/>
              <a:t> </a:t>
            </a:r>
            <a:r>
              <a:rPr lang="en-US" sz="2800" dirty="0" err="1" smtClean="0"/>
              <a:t>merupakan</a:t>
            </a:r>
            <a:r>
              <a:rPr lang="en-US" sz="2800" dirty="0" smtClean="0"/>
              <a:t> </a:t>
            </a:r>
            <a:r>
              <a:rPr lang="en-US" sz="2800" dirty="0" err="1" smtClean="0"/>
              <a:t>pustaka</a:t>
            </a:r>
            <a:r>
              <a:rPr lang="en-US" sz="2800" dirty="0" smtClean="0"/>
              <a:t> (</a:t>
            </a:r>
            <a:r>
              <a:rPr lang="en-US" sz="2800" dirty="0" err="1" smtClean="0"/>
              <a:t>terutama</a:t>
            </a:r>
            <a:r>
              <a:rPr lang="en-US" sz="2800" dirty="0" smtClean="0"/>
              <a:t> </a:t>
            </a:r>
            <a:r>
              <a:rPr lang="en-US" sz="2800" dirty="0" err="1" smtClean="0"/>
              <a:t>jurnal</a:t>
            </a:r>
            <a:r>
              <a:rPr lang="en-US" sz="2800" dirty="0" smtClean="0"/>
              <a:t>) yang </a:t>
            </a:r>
            <a:r>
              <a:rPr lang="en-US" sz="2800" dirty="0" err="1" smtClean="0"/>
              <a:t>mutakhir</a:t>
            </a:r>
            <a:r>
              <a:rPr lang="en-US" sz="2800" dirty="0" smtClean="0"/>
              <a:t> (5 </a:t>
            </a:r>
            <a:r>
              <a:rPr lang="en-US" sz="2800" dirty="0" err="1" smtClean="0"/>
              <a:t>tahun</a:t>
            </a:r>
            <a:r>
              <a:rPr lang="en-US" sz="2800" dirty="0" smtClean="0"/>
              <a:t> </a:t>
            </a:r>
            <a:r>
              <a:rPr lang="en-US" sz="2800" dirty="0" err="1" smtClean="0"/>
              <a:t>terakhir</a:t>
            </a:r>
            <a:r>
              <a:rPr lang="en-US" sz="2800" dirty="0" smtClean="0"/>
              <a:t>)</a:t>
            </a:r>
          </a:p>
          <a:p>
            <a:pPr lvl="1">
              <a:buFont typeface="Courier New" panose="02070309020205020404" pitchFamily="49" charset="0"/>
              <a:buChar char="o"/>
            </a:pPr>
            <a:endParaRPr lang="en-US" sz="2800" dirty="0" smtClean="0"/>
          </a:p>
          <a:p>
            <a:pPr marL="457200" lvl="1" indent="0">
              <a:buNone/>
            </a:pPr>
            <a:endParaRPr lang="en-US" sz="2800" dirty="0" smtClean="0"/>
          </a:p>
        </p:txBody>
      </p:sp>
      <p:sp>
        <p:nvSpPr>
          <p:cNvPr id="6" name="TextBox 5"/>
          <p:cNvSpPr txBox="1"/>
          <p:nvPr/>
        </p:nvSpPr>
        <p:spPr>
          <a:xfrm>
            <a:off x="2605586" y="584776"/>
            <a:ext cx="6335213" cy="584775"/>
          </a:xfrm>
          <a:prstGeom prst="rect">
            <a:avLst/>
          </a:prstGeom>
          <a:noFill/>
        </p:spPr>
        <p:txBody>
          <a:bodyPr wrap="square" rtlCol="0">
            <a:spAutoFit/>
          </a:bodyPr>
          <a:lstStyle/>
          <a:p>
            <a:r>
              <a:rPr lang="en-US" sz="3200" dirty="0" err="1" smtClean="0"/>
              <a:t>Kesesuaian</a:t>
            </a:r>
            <a:r>
              <a:rPr lang="en-US" sz="3200" dirty="0" smtClean="0"/>
              <a:t> </a:t>
            </a:r>
            <a:r>
              <a:rPr lang="en-US" sz="3200" dirty="0" err="1" smtClean="0"/>
              <a:t>Kajian</a:t>
            </a:r>
            <a:r>
              <a:rPr lang="en-US" sz="3200" dirty="0" smtClean="0"/>
              <a:t> </a:t>
            </a:r>
            <a:r>
              <a:rPr lang="en-US" sz="3200" dirty="0" err="1" smtClean="0"/>
              <a:t>Pustaka</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23</a:t>
            </a:fld>
            <a:endParaRPr lang="en-US"/>
          </a:p>
        </p:txBody>
      </p:sp>
    </p:spTree>
    <p:extLst>
      <p:ext uri="{BB962C8B-B14F-4D97-AF65-F5344CB8AC3E}">
        <p14:creationId xmlns:p14="http://schemas.microsoft.com/office/powerpoint/2010/main" val="5181145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681037" y="1205200"/>
            <a:ext cx="8543925" cy="5032375"/>
          </a:xfrm>
        </p:spPr>
        <p:txBody>
          <a:bodyPr>
            <a:normAutofit lnSpcReduction="10000"/>
          </a:bodyPr>
          <a:lstStyle/>
          <a:p>
            <a:r>
              <a:rPr lang="en-US" dirty="0" err="1" smtClean="0"/>
              <a:t>Cek</a:t>
            </a:r>
            <a:r>
              <a:rPr lang="en-US" dirty="0" smtClean="0"/>
              <a:t> </a:t>
            </a:r>
            <a:r>
              <a:rPr lang="en-US" dirty="0" err="1" smtClean="0"/>
              <a:t>ada</a:t>
            </a:r>
            <a:r>
              <a:rPr lang="en-US" dirty="0" smtClean="0"/>
              <a:t> </a:t>
            </a:r>
            <a:r>
              <a:rPr lang="en-US" dirty="0" err="1" smtClean="0"/>
              <a:t>tidaknya</a:t>
            </a:r>
            <a:r>
              <a:rPr lang="en-US" dirty="0" smtClean="0"/>
              <a:t> </a:t>
            </a:r>
            <a:r>
              <a:rPr lang="en-US" dirty="0" err="1" smtClean="0"/>
              <a:t>penjelasan</a:t>
            </a:r>
            <a:r>
              <a:rPr lang="en-US" dirty="0" smtClean="0"/>
              <a:t> </a:t>
            </a:r>
            <a:r>
              <a:rPr lang="en-US" dirty="0" err="1" smtClean="0"/>
              <a:t>tentang</a:t>
            </a:r>
            <a:r>
              <a:rPr lang="en-US" dirty="0" smtClean="0"/>
              <a:t> </a:t>
            </a:r>
          </a:p>
          <a:p>
            <a:pPr lvl="1">
              <a:buFont typeface="Courier New" panose="02070309020205020404" pitchFamily="49" charset="0"/>
              <a:buChar char="o"/>
            </a:pPr>
            <a:r>
              <a:rPr lang="en-US" dirty="0" err="1" smtClean="0"/>
              <a:t>subjek</a:t>
            </a:r>
            <a:r>
              <a:rPr lang="en-US" dirty="0" smtClean="0"/>
              <a:t> </a:t>
            </a:r>
            <a:r>
              <a:rPr lang="en-US" dirty="0" err="1" smtClean="0"/>
              <a:t>penelitian</a:t>
            </a:r>
            <a:r>
              <a:rPr lang="en-US" dirty="0" smtClean="0"/>
              <a:t>, sampling, </a:t>
            </a:r>
            <a:r>
              <a:rPr lang="en-US" dirty="0" err="1" smtClean="0">
                <a:solidFill>
                  <a:srgbClr val="0070C0"/>
                </a:solidFill>
              </a:rPr>
              <a:t>variabel</a:t>
            </a:r>
            <a:r>
              <a:rPr lang="en-US" dirty="0" smtClean="0">
                <a:solidFill>
                  <a:srgbClr val="0070C0"/>
                </a:solidFill>
              </a:rPr>
              <a:t> </a:t>
            </a:r>
            <a:r>
              <a:rPr lang="en-US" dirty="0" err="1" smtClean="0"/>
              <a:t>penelitian</a:t>
            </a:r>
            <a:r>
              <a:rPr lang="en-US" dirty="0" smtClean="0"/>
              <a:t>, </a:t>
            </a:r>
            <a:r>
              <a:rPr lang="en-US" dirty="0" err="1" smtClean="0"/>
              <a:t>instrumen</a:t>
            </a:r>
            <a:r>
              <a:rPr lang="en-US" dirty="0" smtClean="0"/>
              <a:t> </a:t>
            </a:r>
            <a:r>
              <a:rPr lang="en-US" dirty="0" err="1" smtClean="0"/>
              <a:t>penelitian</a:t>
            </a:r>
            <a:r>
              <a:rPr lang="en-US" dirty="0" smtClean="0"/>
              <a:t>, </a:t>
            </a:r>
            <a:r>
              <a:rPr lang="id-ID" dirty="0" smtClean="0"/>
              <a:t>metode pengumpulan data, </a:t>
            </a:r>
            <a:r>
              <a:rPr lang="en-US" dirty="0" err="1" smtClean="0"/>
              <a:t>metode</a:t>
            </a:r>
            <a:r>
              <a:rPr lang="en-US" dirty="0" smtClean="0"/>
              <a:t> </a:t>
            </a:r>
            <a:r>
              <a:rPr lang="en-US" dirty="0" err="1" smtClean="0"/>
              <a:t>analisis</a:t>
            </a:r>
            <a:r>
              <a:rPr lang="en-US" dirty="0" smtClean="0"/>
              <a:t> data </a:t>
            </a:r>
            <a:endParaRPr lang="id-ID" dirty="0" smtClean="0"/>
          </a:p>
          <a:p>
            <a:pPr>
              <a:buFont typeface="Courier New" panose="02070309020205020404" pitchFamily="49" charset="0"/>
              <a:buChar char="o"/>
            </a:pPr>
            <a:r>
              <a:rPr lang="en-US" dirty="0" err="1" smtClean="0"/>
              <a:t>Cek</a:t>
            </a:r>
            <a:r>
              <a:rPr lang="en-US" dirty="0" smtClean="0"/>
              <a:t> </a:t>
            </a:r>
            <a:r>
              <a:rPr lang="en-US" dirty="0" err="1"/>
              <a:t>kesesuaian</a:t>
            </a:r>
            <a:r>
              <a:rPr lang="en-US" dirty="0"/>
              <a:t> </a:t>
            </a:r>
            <a:r>
              <a:rPr lang="en-US" dirty="0" err="1"/>
              <a:t>metode</a:t>
            </a:r>
            <a:r>
              <a:rPr lang="en-US" dirty="0"/>
              <a:t> </a:t>
            </a:r>
            <a:r>
              <a:rPr lang="en-US" dirty="0" err="1"/>
              <a:t>penelitian</a:t>
            </a:r>
            <a:r>
              <a:rPr lang="en-US" dirty="0"/>
              <a:t> </a:t>
            </a:r>
            <a:r>
              <a:rPr lang="en-US" dirty="0" err="1"/>
              <a:t>dengan</a:t>
            </a:r>
            <a:r>
              <a:rPr lang="en-US" dirty="0"/>
              <a:t> </a:t>
            </a:r>
            <a:r>
              <a:rPr lang="en-US" dirty="0" err="1"/>
              <a:t>tujuan</a:t>
            </a:r>
            <a:r>
              <a:rPr lang="en-US" dirty="0"/>
              <a:t>/</a:t>
            </a:r>
            <a:r>
              <a:rPr lang="en-US" dirty="0" err="1"/>
              <a:t>pertanyaan</a:t>
            </a:r>
            <a:r>
              <a:rPr lang="en-US" dirty="0"/>
              <a:t> </a:t>
            </a:r>
            <a:r>
              <a:rPr lang="en-US" dirty="0" err="1"/>
              <a:t>penelitian</a:t>
            </a:r>
            <a:endParaRPr lang="en-US" dirty="0"/>
          </a:p>
          <a:p>
            <a:pPr lvl="1">
              <a:buFont typeface="Courier New" panose="02070309020205020404" pitchFamily="49" charset="0"/>
              <a:buChar char="o"/>
            </a:pPr>
            <a:r>
              <a:rPr lang="en-US" dirty="0" err="1"/>
              <a:t>Metode</a:t>
            </a:r>
            <a:r>
              <a:rPr lang="en-US" dirty="0"/>
              <a:t> </a:t>
            </a:r>
            <a:r>
              <a:rPr lang="en-US" dirty="0" err="1"/>
              <a:t>penelitian</a:t>
            </a:r>
            <a:r>
              <a:rPr lang="en-US" dirty="0"/>
              <a:t> </a:t>
            </a:r>
            <a:r>
              <a:rPr lang="en-US" dirty="0" err="1"/>
              <a:t>harus</a:t>
            </a:r>
            <a:r>
              <a:rPr lang="en-US" dirty="0"/>
              <a:t> </a:t>
            </a:r>
            <a:r>
              <a:rPr lang="en-US" dirty="0" err="1"/>
              <a:t>sesuai</a:t>
            </a:r>
            <a:r>
              <a:rPr lang="en-US" dirty="0"/>
              <a:t> </a:t>
            </a:r>
            <a:r>
              <a:rPr lang="en-US" dirty="0" err="1"/>
              <a:t>dengan</a:t>
            </a:r>
            <a:r>
              <a:rPr lang="en-US" dirty="0"/>
              <a:t> </a:t>
            </a:r>
            <a:r>
              <a:rPr lang="en-US" dirty="0" err="1"/>
              <a:t>tujuan</a:t>
            </a:r>
            <a:r>
              <a:rPr lang="en-US" dirty="0"/>
              <a:t>/</a:t>
            </a:r>
            <a:r>
              <a:rPr lang="en-US" dirty="0" err="1"/>
              <a:t>pertanyaan</a:t>
            </a:r>
            <a:r>
              <a:rPr lang="en-US" dirty="0"/>
              <a:t> </a:t>
            </a:r>
            <a:r>
              <a:rPr lang="en-US" dirty="0" err="1"/>
              <a:t>penelitian</a:t>
            </a:r>
            <a:endParaRPr lang="en-US" dirty="0"/>
          </a:p>
          <a:p>
            <a:pPr lvl="2">
              <a:buFont typeface="Wingdings" panose="05000000000000000000" pitchFamily="2" charset="2"/>
              <a:buChar char="ü"/>
            </a:pPr>
            <a:r>
              <a:rPr lang="en-US" sz="2400" dirty="0" err="1"/>
              <a:t>Apakah</a:t>
            </a:r>
            <a:r>
              <a:rPr lang="en-US" sz="2400" dirty="0"/>
              <a:t> </a:t>
            </a:r>
            <a:r>
              <a:rPr lang="en-US" sz="2400" dirty="0" err="1"/>
              <a:t>penelitian</a:t>
            </a:r>
            <a:r>
              <a:rPr lang="en-US" sz="2400" dirty="0"/>
              <a:t> </a:t>
            </a:r>
            <a:r>
              <a:rPr lang="en-US" sz="2400" dirty="0" err="1"/>
              <a:t>kuantitatif</a:t>
            </a:r>
            <a:endParaRPr lang="en-US" sz="2400" dirty="0"/>
          </a:p>
          <a:p>
            <a:pPr lvl="3">
              <a:buFont typeface="Wingdings" panose="05000000000000000000" pitchFamily="2" charset="2"/>
              <a:buChar char="v"/>
            </a:pPr>
            <a:r>
              <a:rPr lang="en-US" sz="2000" dirty="0" err="1"/>
              <a:t>Deskriptif</a:t>
            </a:r>
            <a:r>
              <a:rPr lang="en-US" sz="2000" dirty="0"/>
              <a:t>, </a:t>
            </a:r>
            <a:r>
              <a:rPr lang="en-US" sz="2000" dirty="0" err="1"/>
              <a:t>korelasi</a:t>
            </a:r>
            <a:r>
              <a:rPr lang="en-US" sz="2000" dirty="0"/>
              <a:t>, </a:t>
            </a:r>
            <a:r>
              <a:rPr lang="en-US" sz="2000" dirty="0" err="1"/>
              <a:t>regresi</a:t>
            </a:r>
            <a:r>
              <a:rPr lang="en-US" sz="2000" dirty="0"/>
              <a:t>, </a:t>
            </a:r>
            <a:r>
              <a:rPr lang="en-US" sz="2000" dirty="0" err="1"/>
              <a:t>eksperimen</a:t>
            </a:r>
            <a:r>
              <a:rPr lang="en-US" sz="2000" dirty="0"/>
              <a:t> (2 </a:t>
            </a:r>
            <a:r>
              <a:rPr lang="en-US" sz="2000" dirty="0" err="1"/>
              <a:t>kelompok</a:t>
            </a:r>
            <a:r>
              <a:rPr lang="en-US" sz="2000" dirty="0"/>
              <a:t>, &gt; 2 </a:t>
            </a:r>
            <a:r>
              <a:rPr lang="en-US" sz="2000" dirty="0" err="1"/>
              <a:t>kelompok</a:t>
            </a:r>
            <a:r>
              <a:rPr lang="en-US" sz="2000" dirty="0"/>
              <a:t>)</a:t>
            </a:r>
          </a:p>
          <a:p>
            <a:pPr lvl="3">
              <a:buFont typeface="Wingdings" panose="05000000000000000000" pitchFamily="2" charset="2"/>
              <a:buChar char="v"/>
            </a:pPr>
            <a:r>
              <a:rPr lang="en-US" sz="2000" dirty="0" err="1"/>
              <a:t>Pengujian</a:t>
            </a:r>
            <a:r>
              <a:rPr lang="en-US" sz="2000" dirty="0"/>
              <a:t> </a:t>
            </a:r>
            <a:r>
              <a:rPr lang="en-US" sz="2000" dirty="0" err="1" smtClean="0"/>
              <a:t>instrumen</a:t>
            </a:r>
            <a:r>
              <a:rPr lang="en-US" sz="2000" dirty="0" smtClean="0"/>
              <a:t>?</a:t>
            </a:r>
            <a:endParaRPr lang="en-US" sz="2000" dirty="0"/>
          </a:p>
          <a:p>
            <a:pPr lvl="2">
              <a:buFont typeface="Wingdings" panose="05000000000000000000" pitchFamily="2" charset="2"/>
              <a:buChar char="ü"/>
            </a:pPr>
            <a:r>
              <a:rPr lang="en-US" sz="2400" dirty="0" err="1"/>
              <a:t>Apakah</a:t>
            </a:r>
            <a:r>
              <a:rPr lang="en-US" sz="2400" dirty="0"/>
              <a:t> </a:t>
            </a:r>
            <a:r>
              <a:rPr lang="en-US" sz="2400" dirty="0" err="1"/>
              <a:t>penelitian</a:t>
            </a:r>
            <a:r>
              <a:rPr lang="en-US" sz="2400" dirty="0"/>
              <a:t> </a:t>
            </a:r>
            <a:r>
              <a:rPr lang="en-US" sz="2400" dirty="0" err="1"/>
              <a:t>kualitiatif</a:t>
            </a:r>
            <a:endParaRPr lang="en-US" sz="2400" dirty="0"/>
          </a:p>
          <a:p>
            <a:pPr lvl="3">
              <a:buFont typeface="Wingdings" panose="05000000000000000000" pitchFamily="2" charset="2"/>
              <a:buChar char="v"/>
            </a:pPr>
            <a:r>
              <a:rPr lang="en-US" sz="2000" dirty="0" err="1"/>
              <a:t>Apakah</a:t>
            </a:r>
            <a:r>
              <a:rPr lang="en-US" sz="2000" dirty="0"/>
              <a:t> </a:t>
            </a:r>
            <a:r>
              <a:rPr lang="en-US" sz="2000" dirty="0" err="1"/>
              <a:t>pendekatan</a:t>
            </a:r>
            <a:r>
              <a:rPr lang="en-US" sz="2000" dirty="0"/>
              <a:t> </a:t>
            </a:r>
            <a:r>
              <a:rPr lang="en-US" sz="2000" dirty="0" err="1"/>
              <a:t>penelitian</a:t>
            </a:r>
            <a:r>
              <a:rPr lang="en-US" sz="2000" dirty="0"/>
              <a:t> yang </a:t>
            </a:r>
            <a:r>
              <a:rPr lang="en-US" sz="2000" dirty="0" err="1"/>
              <a:t>digunakan</a:t>
            </a:r>
            <a:r>
              <a:rPr lang="en-US" sz="2000" dirty="0"/>
              <a:t> </a:t>
            </a:r>
            <a:r>
              <a:rPr lang="en-US" sz="2000" dirty="0" err="1"/>
              <a:t>sudah</a:t>
            </a:r>
            <a:r>
              <a:rPr lang="en-US" sz="2000" dirty="0"/>
              <a:t> </a:t>
            </a:r>
            <a:r>
              <a:rPr lang="en-US" sz="2000" dirty="0" err="1"/>
              <a:t>tepat</a:t>
            </a:r>
            <a:r>
              <a:rPr lang="en-US" sz="2000" dirty="0"/>
              <a:t> (content analysis, </a:t>
            </a:r>
            <a:r>
              <a:rPr lang="en-US" sz="2000" dirty="0" err="1"/>
              <a:t>etnografis</a:t>
            </a:r>
            <a:r>
              <a:rPr lang="en-US" sz="2000" dirty="0"/>
              <a:t>, </a:t>
            </a:r>
            <a:r>
              <a:rPr lang="en-US" sz="2000" dirty="0" err="1"/>
              <a:t>fenomenologis</a:t>
            </a:r>
            <a:r>
              <a:rPr lang="en-US" sz="2000" dirty="0"/>
              <a:t>, </a:t>
            </a:r>
            <a:r>
              <a:rPr lang="en-US" sz="2000" dirty="0" err="1"/>
              <a:t>dst</a:t>
            </a:r>
            <a:endParaRPr lang="en-US" sz="2000" dirty="0"/>
          </a:p>
          <a:p>
            <a:pPr lvl="2">
              <a:buFont typeface="Wingdings" panose="05000000000000000000" pitchFamily="2" charset="2"/>
              <a:buChar char="ü"/>
            </a:pPr>
            <a:r>
              <a:rPr lang="en-US" sz="2400" dirty="0" err="1"/>
              <a:t>Bila</a:t>
            </a:r>
            <a:r>
              <a:rPr lang="en-US" sz="2400" dirty="0"/>
              <a:t> </a:t>
            </a:r>
            <a:r>
              <a:rPr lang="en-US" sz="2400" dirty="0" err="1"/>
              <a:t>tidak</a:t>
            </a:r>
            <a:r>
              <a:rPr lang="en-US" sz="2400" dirty="0"/>
              <a:t> </a:t>
            </a:r>
            <a:r>
              <a:rPr lang="en-US" sz="2400" dirty="0" err="1"/>
              <a:t>sesuai</a:t>
            </a:r>
            <a:r>
              <a:rPr lang="en-US" sz="2400" dirty="0"/>
              <a:t>, </a:t>
            </a:r>
            <a:r>
              <a:rPr lang="en-US" sz="2400" dirty="0" err="1"/>
              <a:t>berikan</a:t>
            </a:r>
            <a:r>
              <a:rPr lang="en-US" sz="2400" dirty="0"/>
              <a:t> SARAN </a:t>
            </a:r>
            <a:r>
              <a:rPr lang="en-US" sz="2400" dirty="0" err="1"/>
              <a:t>perbaikan</a:t>
            </a:r>
            <a:endParaRPr lang="en-US" sz="2400" dirty="0"/>
          </a:p>
          <a:p>
            <a:endParaRPr lang="en-US" dirty="0"/>
          </a:p>
        </p:txBody>
      </p:sp>
      <p:sp>
        <p:nvSpPr>
          <p:cNvPr id="6" name="TextBox 5"/>
          <p:cNvSpPr txBox="1"/>
          <p:nvPr/>
        </p:nvSpPr>
        <p:spPr>
          <a:xfrm>
            <a:off x="2605587" y="584776"/>
            <a:ext cx="5203576" cy="584775"/>
          </a:xfrm>
          <a:prstGeom prst="rect">
            <a:avLst/>
          </a:prstGeom>
          <a:noFill/>
        </p:spPr>
        <p:txBody>
          <a:bodyPr wrap="square" rtlCol="0">
            <a:spAutoFit/>
          </a:bodyPr>
          <a:lstStyle/>
          <a:p>
            <a:r>
              <a:rPr lang="en-US" sz="3200" dirty="0" err="1" smtClean="0"/>
              <a:t>Kesesuaian</a:t>
            </a:r>
            <a:r>
              <a:rPr lang="en-US" sz="3200" dirty="0" smtClean="0"/>
              <a:t> </a:t>
            </a:r>
            <a:r>
              <a:rPr lang="en-US" sz="3200" dirty="0" err="1" smtClean="0"/>
              <a:t>Metode</a:t>
            </a:r>
            <a:r>
              <a:rPr lang="en-US" sz="3200" dirty="0" smtClean="0"/>
              <a:t> </a:t>
            </a:r>
            <a:r>
              <a:rPr lang="en-US" sz="3200" dirty="0" err="1" smtClean="0"/>
              <a:t>Penelitian</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24</a:t>
            </a:fld>
            <a:endParaRPr lang="en-US"/>
          </a:p>
        </p:txBody>
      </p:sp>
    </p:spTree>
    <p:extLst>
      <p:ext uri="{BB962C8B-B14F-4D97-AF65-F5344CB8AC3E}">
        <p14:creationId xmlns:p14="http://schemas.microsoft.com/office/powerpoint/2010/main" val="26409905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681037" y="1205200"/>
            <a:ext cx="8543925" cy="5032375"/>
          </a:xfrm>
        </p:spPr>
        <p:txBody>
          <a:bodyPr>
            <a:normAutofit/>
          </a:bodyPr>
          <a:lstStyle/>
          <a:p>
            <a:r>
              <a:rPr lang="en-US" sz="2600" dirty="0" err="1" smtClean="0"/>
              <a:t>Cek</a:t>
            </a:r>
            <a:r>
              <a:rPr lang="en-US" sz="2600" dirty="0" smtClean="0"/>
              <a:t> </a:t>
            </a:r>
            <a:r>
              <a:rPr lang="en-US" sz="2600" dirty="0" err="1" smtClean="0"/>
              <a:t>layak</a:t>
            </a:r>
            <a:r>
              <a:rPr lang="en-US" sz="2600" dirty="0" smtClean="0"/>
              <a:t> </a:t>
            </a:r>
            <a:r>
              <a:rPr lang="en-US" sz="2600" dirty="0" err="1" smtClean="0"/>
              <a:t>tidaknya</a:t>
            </a:r>
            <a:r>
              <a:rPr lang="en-US" sz="2600" dirty="0" smtClean="0"/>
              <a:t> </a:t>
            </a:r>
            <a:r>
              <a:rPr lang="en-US" sz="2600" dirty="0" err="1" smtClean="0"/>
              <a:t>anggaran</a:t>
            </a:r>
            <a:r>
              <a:rPr lang="en-US" sz="2600" dirty="0" smtClean="0"/>
              <a:t> </a:t>
            </a:r>
            <a:r>
              <a:rPr lang="en-US" sz="2600" dirty="0" err="1" smtClean="0"/>
              <a:t>penelitian</a:t>
            </a:r>
            <a:r>
              <a:rPr lang="en-US" sz="2600" dirty="0" smtClean="0"/>
              <a:t> yang </a:t>
            </a:r>
            <a:r>
              <a:rPr lang="en-US" sz="2600" dirty="0" err="1" smtClean="0"/>
              <a:t>diajukan</a:t>
            </a:r>
            <a:endParaRPr lang="en-US" sz="2600" dirty="0" smtClean="0"/>
          </a:p>
          <a:p>
            <a:pPr lvl="1">
              <a:buFont typeface="Courier New" panose="02070309020205020404" pitchFamily="49" charset="0"/>
              <a:buChar char="o"/>
            </a:pPr>
            <a:r>
              <a:rPr lang="en-US" dirty="0" err="1" smtClean="0"/>
              <a:t>Periksa</a:t>
            </a:r>
            <a:r>
              <a:rPr lang="en-US" dirty="0" smtClean="0"/>
              <a:t> </a:t>
            </a:r>
            <a:r>
              <a:rPr lang="en-US" dirty="0" err="1" smtClean="0"/>
              <a:t>kesesuaian</a:t>
            </a:r>
            <a:r>
              <a:rPr lang="en-US" dirty="0" smtClean="0"/>
              <a:t> </a:t>
            </a:r>
            <a:r>
              <a:rPr lang="en-US" dirty="0" err="1" smtClean="0"/>
              <a:t>komponen</a:t>
            </a:r>
            <a:r>
              <a:rPr lang="en-US" dirty="0" smtClean="0"/>
              <a:t> </a:t>
            </a:r>
            <a:r>
              <a:rPr lang="en-US" dirty="0" err="1" smtClean="0"/>
              <a:t>anggaran</a:t>
            </a:r>
            <a:r>
              <a:rPr lang="en-US" dirty="0" smtClean="0"/>
              <a:t> </a:t>
            </a:r>
            <a:r>
              <a:rPr lang="en-US" dirty="0" err="1" smtClean="0"/>
              <a:t>dengan</a:t>
            </a:r>
            <a:r>
              <a:rPr lang="en-US" dirty="0" smtClean="0"/>
              <a:t> </a:t>
            </a:r>
            <a:r>
              <a:rPr lang="en-US" dirty="0" err="1" smtClean="0"/>
              <a:t>Standar</a:t>
            </a:r>
            <a:r>
              <a:rPr lang="en-US" dirty="0" smtClean="0"/>
              <a:t> </a:t>
            </a:r>
            <a:r>
              <a:rPr lang="en-US" dirty="0" err="1" smtClean="0"/>
              <a:t>Biaya</a:t>
            </a:r>
            <a:r>
              <a:rPr lang="en-US" dirty="0" smtClean="0"/>
              <a:t> </a:t>
            </a:r>
            <a:r>
              <a:rPr lang="en-US" dirty="0" err="1" smtClean="0"/>
              <a:t>Penelitian</a:t>
            </a:r>
            <a:r>
              <a:rPr lang="en-US" dirty="0" smtClean="0"/>
              <a:t> UT</a:t>
            </a:r>
          </a:p>
          <a:p>
            <a:pPr lvl="1">
              <a:buFont typeface="Courier New" panose="02070309020205020404" pitchFamily="49" charset="0"/>
              <a:buChar char="o"/>
            </a:pPr>
            <a:r>
              <a:rPr lang="en-US" dirty="0" err="1" smtClean="0"/>
              <a:t>Periksa</a:t>
            </a:r>
            <a:r>
              <a:rPr lang="en-US" dirty="0" smtClean="0"/>
              <a:t> </a:t>
            </a:r>
            <a:r>
              <a:rPr lang="en-US" dirty="0" err="1" smtClean="0"/>
              <a:t>apakah</a:t>
            </a:r>
            <a:r>
              <a:rPr lang="en-US" dirty="0" smtClean="0"/>
              <a:t> </a:t>
            </a:r>
            <a:r>
              <a:rPr lang="en-US" dirty="0" err="1" smtClean="0"/>
              <a:t>pembelian</a:t>
            </a:r>
            <a:r>
              <a:rPr lang="en-US" dirty="0" smtClean="0"/>
              <a:t> </a:t>
            </a:r>
            <a:r>
              <a:rPr lang="en-US" dirty="0" err="1" smtClean="0"/>
              <a:t>peralatan</a:t>
            </a:r>
            <a:r>
              <a:rPr lang="en-US" dirty="0" smtClean="0"/>
              <a:t> </a:t>
            </a:r>
            <a:r>
              <a:rPr lang="en-US" dirty="0" err="1" smtClean="0"/>
              <a:t>pendukung</a:t>
            </a:r>
            <a:r>
              <a:rPr lang="en-US" dirty="0" smtClean="0"/>
              <a:t> </a:t>
            </a:r>
            <a:r>
              <a:rPr lang="en-US" dirty="0" err="1" smtClean="0"/>
              <a:t>tidak</a:t>
            </a:r>
            <a:r>
              <a:rPr lang="en-US" dirty="0" smtClean="0"/>
              <a:t> </a:t>
            </a:r>
            <a:r>
              <a:rPr lang="en-US" dirty="0" err="1" smtClean="0"/>
              <a:t>ada</a:t>
            </a:r>
            <a:r>
              <a:rPr lang="en-US" dirty="0" smtClean="0"/>
              <a:t> yang &gt; Rp.300.000,- </a:t>
            </a:r>
          </a:p>
          <a:p>
            <a:pPr lvl="2">
              <a:buFont typeface="Wingdings" panose="05000000000000000000" pitchFamily="2" charset="2"/>
              <a:buChar char="ü"/>
            </a:pPr>
            <a:r>
              <a:rPr lang="en-US" dirty="0" err="1" smtClean="0"/>
              <a:t>Bila</a:t>
            </a:r>
            <a:r>
              <a:rPr lang="en-US" dirty="0" smtClean="0"/>
              <a:t> </a:t>
            </a:r>
            <a:r>
              <a:rPr lang="en-US" dirty="0" err="1" smtClean="0"/>
              <a:t>ada</a:t>
            </a:r>
            <a:r>
              <a:rPr lang="en-US" dirty="0" smtClean="0"/>
              <a:t>, </a:t>
            </a:r>
            <a:r>
              <a:rPr lang="en-US" dirty="0" err="1" smtClean="0"/>
              <a:t>beri</a:t>
            </a:r>
            <a:r>
              <a:rPr lang="en-US" dirty="0" smtClean="0"/>
              <a:t> </a:t>
            </a:r>
            <a:r>
              <a:rPr lang="en-US" dirty="0" err="1" smtClean="0"/>
              <a:t>catatan</a:t>
            </a:r>
            <a:r>
              <a:rPr lang="en-US" dirty="0" smtClean="0"/>
              <a:t> </a:t>
            </a:r>
            <a:r>
              <a:rPr lang="en-US" dirty="0" err="1" smtClean="0"/>
              <a:t>bahwa</a:t>
            </a:r>
            <a:r>
              <a:rPr lang="en-US" dirty="0" smtClean="0"/>
              <a:t> </a:t>
            </a:r>
            <a:r>
              <a:rPr lang="en-US" dirty="0" err="1" smtClean="0"/>
              <a:t>barang</a:t>
            </a:r>
            <a:r>
              <a:rPr lang="en-US" dirty="0" smtClean="0"/>
              <a:t> </a:t>
            </a:r>
            <a:r>
              <a:rPr lang="en-US" dirty="0" err="1" smtClean="0"/>
              <a:t>harus</a:t>
            </a:r>
            <a:r>
              <a:rPr lang="en-US" dirty="0" smtClean="0"/>
              <a:t> </a:t>
            </a:r>
            <a:r>
              <a:rPr lang="en-US" dirty="0" err="1" smtClean="0"/>
              <a:t>dilaporkan</a:t>
            </a:r>
            <a:r>
              <a:rPr lang="en-US" dirty="0" smtClean="0"/>
              <a:t> </a:t>
            </a:r>
            <a:r>
              <a:rPr lang="en-US" dirty="0" err="1" smtClean="0"/>
              <a:t>ke</a:t>
            </a:r>
            <a:r>
              <a:rPr lang="en-US" dirty="0" smtClean="0"/>
              <a:t> LPPM</a:t>
            </a:r>
          </a:p>
          <a:p>
            <a:pPr lvl="1">
              <a:buFont typeface="Courier New" panose="02070309020205020404" pitchFamily="49" charset="0"/>
              <a:buChar char="o"/>
            </a:pPr>
            <a:r>
              <a:rPr lang="en-US" dirty="0" err="1" smtClean="0"/>
              <a:t>Periksa</a:t>
            </a:r>
            <a:r>
              <a:rPr lang="en-US" dirty="0" smtClean="0"/>
              <a:t> </a:t>
            </a:r>
            <a:r>
              <a:rPr lang="en-US" dirty="0" err="1" smtClean="0"/>
              <a:t>apakah</a:t>
            </a:r>
            <a:r>
              <a:rPr lang="en-US" dirty="0" smtClean="0"/>
              <a:t> </a:t>
            </a:r>
            <a:r>
              <a:rPr lang="en-US" dirty="0" err="1" smtClean="0"/>
              <a:t>perjadin</a:t>
            </a:r>
            <a:r>
              <a:rPr lang="en-US" dirty="0" smtClean="0"/>
              <a:t> yang </a:t>
            </a:r>
            <a:r>
              <a:rPr lang="en-US" dirty="0" err="1" smtClean="0"/>
              <a:t>diusulkan</a:t>
            </a:r>
            <a:r>
              <a:rPr lang="en-US" dirty="0" smtClean="0"/>
              <a:t> </a:t>
            </a:r>
            <a:r>
              <a:rPr lang="en-US" dirty="0" err="1" smtClean="0"/>
              <a:t>sesuai</a:t>
            </a:r>
            <a:r>
              <a:rPr lang="en-US" dirty="0" smtClean="0"/>
              <a:t> </a:t>
            </a:r>
            <a:r>
              <a:rPr lang="en-US" dirty="0" err="1" smtClean="0"/>
              <a:t>dengan</a:t>
            </a:r>
            <a:r>
              <a:rPr lang="en-US" dirty="0" smtClean="0"/>
              <a:t> </a:t>
            </a:r>
            <a:r>
              <a:rPr lang="en-US" dirty="0" err="1" smtClean="0"/>
              <a:t>metode</a:t>
            </a:r>
            <a:r>
              <a:rPr lang="en-US" dirty="0" smtClean="0"/>
              <a:t> </a:t>
            </a:r>
            <a:r>
              <a:rPr lang="en-US" dirty="0" err="1" smtClean="0"/>
              <a:t>penelitian</a:t>
            </a:r>
            <a:endParaRPr lang="en-US" dirty="0" smtClean="0"/>
          </a:p>
          <a:p>
            <a:pPr lvl="2">
              <a:buFont typeface="Wingdings" panose="05000000000000000000" pitchFamily="2" charset="2"/>
              <a:buChar char="ü"/>
            </a:pPr>
            <a:r>
              <a:rPr lang="en-US" dirty="0" err="1" smtClean="0"/>
              <a:t>Untuk</a:t>
            </a:r>
            <a:r>
              <a:rPr lang="en-US" dirty="0" smtClean="0"/>
              <a:t> survey, </a:t>
            </a:r>
            <a:r>
              <a:rPr lang="en-US" dirty="0" err="1" smtClean="0"/>
              <a:t>ujicoba</a:t>
            </a:r>
            <a:r>
              <a:rPr lang="en-US" dirty="0" smtClean="0"/>
              <a:t>, </a:t>
            </a:r>
            <a:r>
              <a:rPr lang="en-US" dirty="0" err="1" smtClean="0"/>
              <a:t>dst</a:t>
            </a:r>
            <a:endParaRPr lang="en-US" dirty="0" smtClean="0"/>
          </a:p>
          <a:p>
            <a:pPr lvl="1">
              <a:buFont typeface="Courier New" panose="02070309020205020404" pitchFamily="49" charset="0"/>
              <a:buChar char="o"/>
            </a:pPr>
            <a:r>
              <a:rPr lang="en-US" dirty="0" err="1" smtClean="0"/>
              <a:t>Periksa</a:t>
            </a:r>
            <a:r>
              <a:rPr lang="en-US" dirty="0" smtClean="0"/>
              <a:t> </a:t>
            </a:r>
            <a:r>
              <a:rPr lang="en-US" dirty="0" err="1" smtClean="0"/>
              <a:t>apakah</a:t>
            </a:r>
            <a:r>
              <a:rPr lang="en-US" dirty="0" smtClean="0"/>
              <a:t> </a:t>
            </a:r>
            <a:r>
              <a:rPr lang="en-US" dirty="0" err="1" smtClean="0"/>
              <a:t>pada</a:t>
            </a:r>
            <a:r>
              <a:rPr lang="en-US" dirty="0" smtClean="0"/>
              <a:t> </a:t>
            </a:r>
            <a:r>
              <a:rPr lang="en-US" dirty="0" err="1" smtClean="0"/>
              <a:t>komponen</a:t>
            </a:r>
            <a:r>
              <a:rPr lang="en-US" dirty="0" smtClean="0"/>
              <a:t> lain-lain TIDAK ADA </a:t>
            </a:r>
            <a:r>
              <a:rPr lang="en-US" dirty="0" err="1" smtClean="0"/>
              <a:t>biaya</a:t>
            </a:r>
            <a:r>
              <a:rPr lang="en-US" dirty="0" smtClean="0"/>
              <a:t> seminar/</a:t>
            </a:r>
            <a:r>
              <a:rPr lang="en-US" dirty="0" err="1" smtClean="0"/>
              <a:t>publikasi</a:t>
            </a:r>
            <a:endParaRPr lang="en-US" dirty="0" smtClean="0"/>
          </a:p>
          <a:p>
            <a:pPr lvl="2">
              <a:buFont typeface="Wingdings" panose="05000000000000000000" pitchFamily="2" charset="2"/>
              <a:buChar char="ü"/>
            </a:pPr>
            <a:r>
              <a:rPr lang="en-US" dirty="0" err="1" smtClean="0"/>
              <a:t>Bila</a:t>
            </a:r>
            <a:r>
              <a:rPr lang="en-US" dirty="0" smtClean="0"/>
              <a:t> </a:t>
            </a:r>
            <a:r>
              <a:rPr lang="en-US" dirty="0" err="1" smtClean="0"/>
              <a:t>ada</a:t>
            </a:r>
            <a:r>
              <a:rPr lang="en-US" dirty="0" smtClean="0"/>
              <a:t>, </a:t>
            </a:r>
            <a:r>
              <a:rPr lang="en-US" dirty="0" err="1" smtClean="0"/>
              <a:t>coret</a:t>
            </a:r>
            <a:r>
              <a:rPr lang="en-US" dirty="0" smtClean="0"/>
              <a:t> </a:t>
            </a:r>
            <a:r>
              <a:rPr lang="en-US" dirty="0" err="1" smtClean="0"/>
              <a:t>karena</a:t>
            </a:r>
            <a:r>
              <a:rPr lang="en-US" dirty="0" smtClean="0"/>
              <a:t> di </a:t>
            </a:r>
            <a:r>
              <a:rPr lang="en-US" dirty="0" err="1" smtClean="0"/>
              <a:t>luar</a:t>
            </a:r>
            <a:r>
              <a:rPr lang="en-US" dirty="0" smtClean="0"/>
              <a:t> scope </a:t>
            </a:r>
            <a:r>
              <a:rPr lang="en-US" dirty="0" err="1" smtClean="0"/>
              <a:t>Surat</a:t>
            </a:r>
            <a:r>
              <a:rPr lang="en-US" dirty="0" smtClean="0"/>
              <a:t> </a:t>
            </a:r>
            <a:r>
              <a:rPr lang="en-US" dirty="0" err="1" smtClean="0"/>
              <a:t>Perjanjian</a:t>
            </a:r>
            <a:r>
              <a:rPr lang="en-US" dirty="0" smtClean="0"/>
              <a:t> </a:t>
            </a:r>
            <a:r>
              <a:rPr lang="en-US" dirty="0" err="1" smtClean="0"/>
              <a:t>Penelitian</a:t>
            </a:r>
            <a:endParaRPr lang="en-US" dirty="0" smtClean="0"/>
          </a:p>
          <a:p>
            <a:pPr lvl="2">
              <a:buFont typeface="Wingdings" panose="05000000000000000000" pitchFamily="2" charset="2"/>
              <a:buChar char="ü"/>
            </a:pPr>
            <a:r>
              <a:rPr lang="en-US" dirty="0" err="1" smtClean="0"/>
              <a:t>Informasikan</a:t>
            </a:r>
            <a:r>
              <a:rPr lang="en-US" dirty="0" smtClean="0"/>
              <a:t> </a:t>
            </a:r>
            <a:r>
              <a:rPr lang="en-US" dirty="0" err="1" smtClean="0"/>
              <a:t>bahwa</a:t>
            </a:r>
            <a:r>
              <a:rPr lang="en-US" dirty="0" smtClean="0"/>
              <a:t> seminar di Indonesia </a:t>
            </a:r>
            <a:r>
              <a:rPr lang="en-US" dirty="0" err="1" smtClean="0"/>
              <a:t>dibiayai</a:t>
            </a:r>
            <a:r>
              <a:rPr lang="en-US" dirty="0" smtClean="0"/>
              <a:t> PPSDM </a:t>
            </a:r>
            <a:r>
              <a:rPr lang="en-US" dirty="0" err="1" smtClean="0"/>
              <a:t>sedangkan</a:t>
            </a:r>
            <a:r>
              <a:rPr lang="en-US" dirty="0" smtClean="0"/>
              <a:t> seminar LN </a:t>
            </a:r>
            <a:r>
              <a:rPr lang="en-US" dirty="0" err="1" smtClean="0"/>
              <a:t>dikompetisikan</a:t>
            </a:r>
            <a:r>
              <a:rPr lang="en-US" dirty="0" smtClean="0"/>
              <a:t>.   </a:t>
            </a:r>
            <a:endParaRPr lang="en-US" dirty="0"/>
          </a:p>
        </p:txBody>
      </p:sp>
      <p:sp>
        <p:nvSpPr>
          <p:cNvPr id="6" name="TextBox 5"/>
          <p:cNvSpPr txBox="1"/>
          <p:nvPr/>
        </p:nvSpPr>
        <p:spPr>
          <a:xfrm>
            <a:off x="2605587" y="584776"/>
            <a:ext cx="5203576" cy="584775"/>
          </a:xfrm>
          <a:prstGeom prst="rect">
            <a:avLst/>
          </a:prstGeom>
          <a:noFill/>
        </p:spPr>
        <p:txBody>
          <a:bodyPr wrap="square" rtlCol="0">
            <a:spAutoFit/>
          </a:bodyPr>
          <a:lstStyle/>
          <a:p>
            <a:r>
              <a:rPr lang="en-US" sz="3200" dirty="0" err="1" smtClean="0"/>
              <a:t>Kelayakan</a:t>
            </a:r>
            <a:r>
              <a:rPr lang="en-US" sz="3200" dirty="0" smtClean="0"/>
              <a:t> </a:t>
            </a:r>
            <a:r>
              <a:rPr lang="en-US" sz="3200" dirty="0" err="1" smtClean="0"/>
              <a:t>Biaya</a:t>
            </a:r>
            <a:r>
              <a:rPr lang="en-US" sz="3200" dirty="0" smtClean="0"/>
              <a:t> </a:t>
            </a:r>
            <a:r>
              <a:rPr lang="en-US" sz="3200" dirty="0" err="1" smtClean="0"/>
              <a:t>Penelitian</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25</a:t>
            </a:fld>
            <a:endParaRPr lang="en-US"/>
          </a:p>
        </p:txBody>
      </p:sp>
    </p:spTree>
    <p:extLst>
      <p:ext uri="{BB962C8B-B14F-4D97-AF65-F5344CB8AC3E}">
        <p14:creationId xmlns:p14="http://schemas.microsoft.com/office/powerpoint/2010/main" val="5638347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3" cstate="print"/>
          <a:srcRect/>
          <a:stretch>
            <a:fillRect/>
          </a:stretch>
        </p:blipFill>
        <p:spPr>
          <a:xfrm>
            <a:off x="-794" y="1"/>
            <a:ext cx="9906000" cy="6857999"/>
          </a:xfrm>
          <a:prstGeom prst="rect">
            <a:avLst/>
          </a:prstGeom>
        </p:spPr>
      </p:pic>
      <p:sp>
        <p:nvSpPr>
          <p:cNvPr id="6" name="TextBox 5"/>
          <p:cNvSpPr txBox="1"/>
          <p:nvPr/>
        </p:nvSpPr>
        <p:spPr>
          <a:xfrm>
            <a:off x="2605587" y="584776"/>
            <a:ext cx="5203576" cy="584775"/>
          </a:xfrm>
          <a:prstGeom prst="rect">
            <a:avLst/>
          </a:prstGeom>
          <a:noFill/>
        </p:spPr>
        <p:txBody>
          <a:bodyPr wrap="square" rtlCol="0">
            <a:spAutoFit/>
          </a:bodyPr>
          <a:lstStyle/>
          <a:p>
            <a:r>
              <a:rPr lang="en-US" sz="3200" dirty="0" err="1" smtClean="0"/>
              <a:t>Kelayakan</a:t>
            </a:r>
            <a:r>
              <a:rPr lang="en-US" sz="3200" dirty="0" smtClean="0"/>
              <a:t> </a:t>
            </a:r>
            <a:r>
              <a:rPr lang="en-US" sz="3200" dirty="0" err="1" smtClean="0"/>
              <a:t>Biaya</a:t>
            </a:r>
            <a:r>
              <a:rPr lang="en-US" sz="3200" dirty="0" smtClean="0"/>
              <a:t> </a:t>
            </a:r>
            <a:r>
              <a:rPr lang="en-US" sz="3200" dirty="0" err="1" smtClean="0"/>
              <a:t>Penelitian</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26</a:t>
            </a:fld>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3519138098"/>
              </p:ext>
            </p:extLst>
          </p:nvPr>
        </p:nvGraphicFramePr>
        <p:xfrm>
          <a:off x="776288" y="1412875"/>
          <a:ext cx="8761412" cy="4489450"/>
        </p:xfrm>
        <a:graphic>
          <a:graphicData uri="http://schemas.openxmlformats.org/presentationml/2006/ole">
            <mc:AlternateContent xmlns:mc="http://schemas.openxmlformats.org/markup-compatibility/2006">
              <mc:Choice xmlns:v="urn:schemas-microsoft-com:vml" Requires="v">
                <p:oleObj spid="_x0000_s13426" name="Document" r:id="rId4" imgW="5836137" imgH="3189126" progId="Word.Document.12">
                  <p:embed/>
                </p:oleObj>
              </mc:Choice>
              <mc:Fallback>
                <p:oleObj name="Document" r:id="rId4" imgW="5836137" imgH="3189126" progId="Word.Document.12">
                  <p:embed/>
                  <p:pic>
                    <p:nvPicPr>
                      <p:cNvPr id="0" name=""/>
                      <p:cNvPicPr/>
                      <p:nvPr/>
                    </p:nvPicPr>
                    <p:blipFill>
                      <a:blip r:embed="rId5"/>
                      <a:stretch>
                        <a:fillRect/>
                      </a:stretch>
                    </p:blipFill>
                    <p:spPr>
                      <a:xfrm>
                        <a:off x="776288" y="1412875"/>
                        <a:ext cx="8761412" cy="4489450"/>
                      </a:xfrm>
                      <a:prstGeom prst="rect">
                        <a:avLst/>
                      </a:prstGeom>
                    </p:spPr>
                  </p:pic>
                </p:oleObj>
              </mc:Fallback>
            </mc:AlternateContent>
          </a:graphicData>
        </a:graphic>
      </p:graphicFrame>
    </p:spTree>
    <p:extLst>
      <p:ext uri="{BB962C8B-B14F-4D97-AF65-F5344CB8AC3E}">
        <p14:creationId xmlns:p14="http://schemas.microsoft.com/office/powerpoint/2010/main" val="14606368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3" cstate="print"/>
          <a:srcRect/>
          <a:stretch>
            <a:fillRect/>
          </a:stretch>
        </p:blipFill>
        <p:spPr>
          <a:xfrm>
            <a:off x="-794" y="1"/>
            <a:ext cx="9906000" cy="6857999"/>
          </a:xfrm>
          <a:prstGeom prst="rect">
            <a:avLst/>
          </a:prstGeom>
        </p:spPr>
      </p:pic>
      <p:sp>
        <p:nvSpPr>
          <p:cNvPr id="6" name="TextBox 5"/>
          <p:cNvSpPr txBox="1"/>
          <p:nvPr/>
        </p:nvSpPr>
        <p:spPr>
          <a:xfrm>
            <a:off x="2605587" y="584776"/>
            <a:ext cx="5203576" cy="584775"/>
          </a:xfrm>
          <a:prstGeom prst="rect">
            <a:avLst/>
          </a:prstGeom>
          <a:noFill/>
        </p:spPr>
        <p:txBody>
          <a:bodyPr wrap="square" rtlCol="0">
            <a:spAutoFit/>
          </a:bodyPr>
          <a:lstStyle/>
          <a:p>
            <a:r>
              <a:rPr lang="en-US" sz="3200" dirty="0" err="1" smtClean="0"/>
              <a:t>Kelayakan</a:t>
            </a:r>
            <a:r>
              <a:rPr lang="en-US" sz="3200" dirty="0" smtClean="0"/>
              <a:t> </a:t>
            </a:r>
            <a:r>
              <a:rPr lang="en-US" sz="3200" dirty="0" err="1" smtClean="0"/>
              <a:t>Biaya</a:t>
            </a:r>
            <a:r>
              <a:rPr lang="en-US" sz="3200" dirty="0" smtClean="0"/>
              <a:t> </a:t>
            </a:r>
            <a:r>
              <a:rPr lang="en-US" sz="3200" dirty="0" err="1" smtClean="0"/>
              <a:t>Penelitian</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27</a:t>
            </a:fld>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2949204608"/>
              </p:ext>
            </p:extLst>
          </p:nvPr>
        </p:nvGraphicFramePr>
        <p:xfrm>
          <a:off x="665163" y="1441450"/>
          <a:ext cx="8756650" cy="4197350"/>
        </p:xfrm>
        <a:graphic>
          <a:graphicData uri="http://schemas.openxmlformats.org/presentationml/2006/ole">
            <mc:AlternateContent xmlns:mc="http://schemas.openxmlformats.org/markup-compatibility/2006">
              <mc:Choice xmlns:v="urn:schemas-microsoft-com:vml" Requires="v">
                <p:oleObj spid="_x0000_s14450" name="Document" r:id="rId4" imgW="5842974" imgH="2809502" progId="Word.Document.12">
                  <p:embed/>
                </p:oleObj>
              </mc:Choice>
              <mc:Fallback>
                <p:oleObj name="Document" r:id="rId4" imgW="5842974" imgH="2809502" progId="Word.Document.12">
                  <p:embed/>
                  <p:pic>
                    <p:nvPicPr>
                      <p:cNvPr id="0" name=""/>
                      <p:cNvPicPr/>
                      <p:nvPr/>
                    </p:nvPicPr>
                    <p:blipFill>
                      <a:blip r:embed="rId5"/>
                      <a:stretch>
                        <a:fillRect/>
                      </a:stretch>
                    </p:blipFill>
                    <p:spPr>
                      <a:xfrm>
                        <a:off x="665163" y="1441450"/>
                        <a:ext cx="8756650" cy="4197350"/>
                      </a:xfrm>
                      <a:prstGeom prst="rect">
                        <a:avLst/>
                      </a:prstGeom>
                    </p:spPr>
                  </p:pic>
                </p:oleObj>
              </mc:Fallback>
            </mc:AlternateContent>
          </a:graphicData>
        </a:graphic>
      </p:graphicFrame>
    </p:spTree>
    <p:extLst>
      <p:ext uri="{BB962C8B-B14F-4D97-AF65-F5344CB8AC3E}">
        <p14:creationId xmlns:p14="http://schemas.microsoft.com/office/powerpoint/2010/main" val="25583948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3" cstate="print"/>
          <a:srcRect/>
          <a:stretch>
            <a:fillRect/>
          </a:stretch>
        </p:blipFill>
        <p:spPr>
          <a:xfrm>
            <a:off x="-794" y="1"/>
            <a:ext cx="9906000" cy="6857999"/>
          </a:xfrm>
          <a:prstGeom prst="rect">
            <a:avLst/>
          </a:prstGeom>
        </p:spPr>
      </p:pic>
      <p:sp>
        <p:nvSpPr>
          <p:cNvPr id="6" name="TextBox 5"/>
          <p:cNvSpPr txBox="1"/>
          <p:nvPr/>
        </p:nvSpPr>
        <p:spPr>
          <a:xfrm>
            <a:off x="2605587" y="584776"/>
            <a:ext cx="5203576" cy="584775"/>
          </a:xfrm>
          <a:prstGeom prst="rect">
            <a:avLst/>
          </a:prstGeom>
          <a:noFill/>
        </p:spPr>
        <p:txBody>
          <a:bodyPr wrap="square" rtlCol="0">
            <a:spAutoFit/>
          </a:bodyPr>
          <a:lstStyle/>
          <a:p>
            <a:r>
              <a:rPr lang="en-US" sz="3200" dirty="0" err="1" smtClean="0"/>
              <a:t>Kelayakan</a:t>
            </a:r>
            <a:r>
              <a:rPr lang="en-US" sz="3200" dirty="0" smtClean="0"/>
              <a:t> </a:t>
            </a:r>
            <a:r>
              <a:rPr lang="en-US" sz="3200" dirty="0" err="1" smtClean="0"/>
              <a:t>Biaya</a:t>
            </a:r>
            <a:r>
              <a:rPr lang="en-US" sz="3200" dirty="0" smtClean="0"/>
              <a:t> </a:t>
            </a:r>
            <a:r>
              <a:rPr lang="en-US" sz="3200" dirty="0" err="1" smtClean="0"/>
              <a:t>Penelitian</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28</a:t>
            </a:fld>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1139017020"/>
              </p:ext>
            </p:extLst>
          </p:nvPr>
        </p:nvGraphicFramePr>
        <p:xfrm>
          <a:off x="646113" y="1580138"/>
          <a:ext cx="9369446" cy="4071362"/>
        </p:xfrm>
        <a:graphic>
          <a:graphicData uri="http://schemas.openxmlformats.org/presentationml/2006/ole">
            <mc:AlternateContent xmlns:mc="http://schemas.openxmlformats.org/markup-compatibility/2006">
              <mc:Choice xmlns:v="urn:schemas-microsoft-com:vml" Requires="v">
                <p:oleObj spid="_x0000_s15474" name="Document" r:id="rId4" imgW="5842974" imgH="2185809" progId="Word.Document.12">
                  <p:embed/>
                </p:oleObj>
              </mc:Choice>
              <mc:Fallback>
                <p:oleObj name="Document" r:id="rId4" imgW="5842974" imgH="2185809" progId="Word.Document.12">
                  <p:embed/>
                  <p:pic>
                    <p:nvPicPr>
                      <p:cNvPr id="0" name=""/>
                      <p:cNvPicPr/>
                      <p:nvPr/>
                    </p:nvPicPr>
                    <p:blipFill>
                      <a:blip r:embed="rId5"/>
                      <a:stretch>
                        <a:fillRect/>
                      </a:stretch>
                    </p:blipFill>
                    <p:spPr>
                      <a:xfrm>
                        <a:off x="646113" y="1580138"/>
                        <a:ext cx="9369446" cy="4071362"/>
                      </a:xfrm>
                      <a:prstGeom prst="rect">
                        <a:avLst/>
                      </a:prstGeom>
                    </p:spPr>
                  </p:pic>
                </p:oleObj>
              </mc:Fallback>
            </mc:AlternateContent>
          </a:graphicData>
        </a:graphic>
      </p:graphicFrame>
    </p:spTree>
    <p:extLst>
      <p:ext uri="{BB962C8B-B14F-4D97-AF65-F5344CB8AC3E}">
        <p14:creationId xmlns:p14="http://schemas.microsoft.com/office/powerpoint/2010/main" val="12672124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3" cstate="print"/>
          <a:srcRect/>
          <a:stretch>
            <a:fillRect/>
          </a:stretch>
        </p:blipFill>
        <p:spPr>
          <a:xfrm>
            <a:off x="0" y="0"/>
            <a:ext cx="9906000" cy="6857999"/>
          </a:xfrm>
          <a:prstGeom prst="rect">
            <a:avLst/>
          </a:prstGeom>
        </p:spPr>
      </p:pic>
      <p:sp>
        <p:nvSpPr>
          <p:cNvPr id="6" name="TextBox 5"/>
          <p:cNvSpPr txBox="1"/>
          <p:nvPr/>
        </p:nvSpPr>
        <p:spPr>
          <a:xfrm>
            <a:off x="2605586" y="584776"/>
            <a:ext cx="6525714" cy="584775"/>
          </a:xfrm>
          <a:prstGeom prst="rect">
            <a:avLst/>
          </a:prstGeom>
          <a:noFill/>
        </p:spPr>
        <p:txBody>
          <a:bodyPr wrap="square" rtlCol="0">
            <a:spAutoFit/>
          </a:bodyPr>
          <a:lstStyle/>
          <a:p>
            <a:r>
              <a:rPr lang="en-US" sz="3200" dirty="0" err="1" smtClean="0"/>
              <a:t>Rancangan</a:t>
            </a:r>
            <a:r>
              <a:rPr lang="en-US" sz="3200" dirty="0" smtClean="0"/>
              <a:t> </a:t>
            </a:r>
            <a:r>
              <a:rPr lang="en-US" sz="3200" dirty="0" err="1" smtClean="0"/>
              <a:t>Anggaran</a:t>
            </a:r>
            <a:r>
              <a:rPr lang="en-US" sz="3200" dirty="0" smtClean="0"/>
              <a:t> </a:t>
            </a:r>
            <a:r>
              <a:rPr lang="en-US" sz="3200" dirty="0" err="1" smtClean="0"/>
              <a:t>Biaya</a:t>
            </a:r>
            <a:r>
              <a:rPr lang="en-US" sz="3200" dirty="0" smtClean="0"/>
              <a:t> </a:t>
            </a:r>
            <a:r>
              <a:rPr lang="en-US" sz="3200" dirty="0" err="1" smtClean="0"/>
              <a:t>Penelitian</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29</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826574148"/>
              </p:ext>
            </p:extLst>
          </p:nvPr>
        </p:nvGraphicFramePr>
        <p:xfrm>
          <a:off x="969963" y="1468438"/>
          <a:ext cx="8575675" cy="3457892"/>
        </p:xfrm>
        <a:graphic>
          <a:graphicData uri="http://schemas.openxmlformats.org/presentationml/2006/ole">
            <mc:AlternateContent xmlns:mc="http://schemas.openxmlformats.org/markup-compatibility/2006">
              <mc:Choice xmlns:v="urn:schemas-microsoft-com:vml" Requires="v">
                <p:oleObj spid="_x0000_s16497" name="Document" r:id="rId4" imgW="5842974" imgH="1869637" progId="Word.Document.12">
                  <p:embed/>
                </p:oleObj>
              </mc:Choice>
              <mc:Fallback>
                <p:oleObj name="Document" r:id="rId4" imgW="5842974" imgH="1869637" progId="Word.Document.12">
                  <p:embed/>
                  <p:pic>
                    <p:nvPicPr>
                      <p:cNvPr id="0" name=""/>
                      <p:cNvPicPr/>
                      <p:nvPr/>
                    </p:nvPicPr>
                    <p:blipFill>
                      <a:blip r:embed="rId5"/>
                      <a:stretch>
                        <a:fillRect/>
                      </a:stretch>
                    </p:blipFill>
                    <p:spPr>
                      <a:xfrm>
                        <a:off x="969963" y="1468438"/>
                        <a:ext cx="8575675" cy="3457892"/>
                      </a:xfrm>
                      <a:prstGeom prst="rect">
                        <a:avLst/>
                      </a:prstGeom>
                    </p:spPr>
                  </p:pic>
                </p:oleObj>
              </mc:Fallback>
            </mc:AlternateContent>
          </a:graphicData>
        </a:graphic>
      </p:graphicFrame>
    </p:spTree>
    <p:extLst>
      <p:ext uri="{BB962C8B-B14F-4D97-AF65-F5344CB8AC3E}">
        <p14:creationId xmlns:p14="http://schemas.microsoft.com/office/powerpoint/2010/main" val="562473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551145" y="1340048"/>
            <a:ext cx="8993688" cy="5032375"/>
          </a:xfrm>
        </p:spPr>
        <p:txBody>
          <a:bodyPr/>
          <a:lstStyle/>
          <a:p>
            <a:r>
              <a:rPr lang="id-ID" dirty="0" smtClean="0"/>
              <a:t>Pendanaan penelitian 2017 berbasis output sesuai PMK 106/2016</a:t>
            </a:r>
          </a:p>
          <a:p>
            <a:r>
              <a:rPr lang="id-ID" dirty="0" smtClean="0"/>
              <a:t>Terkait honor penelitian:</a:t>
            </a:r>
          </a:p>
          <a:p>
            <a:pPr lvl="1">
              <a:buFont typeface="Courier New" panose="02070309020205020404" pitchFamily="49" charset="0"/>
              <a:buChar char="o"/>
            </a:pPr>
            <a:r>
              <a:rPr lang="id-ID" dirty="0" smtClean="0"/>
              <a:t>Tidak ada aturan yang secara eksplisit mengijinkan pemberian honor bagi peneliti</a:t>
            </a:r>
          </a:p>
          <a:p>
            <a:pPr lvl="1">
              <a:buFont typeface="Courier New" panose="02070309020205020404" pitchFamily="49" charset="0"/>
              <a:buChar char="o"/>
            </a:pPr>
            <a:r>
              <a:rPr lang="id-ID" dirty="0" smtClean="0"/>
              <a:t>Konvensi SPI:</a:t>
            </a:r>
          </a:p>
          <a:p>
            <a:pPr lvl="2">
              <a:buFont typeface="Wingdings" panose="05000000000000000000" pitchFamily="2" charset="2"/>
              <a:buChar char="ü"/>
            </a:pPr>
            <a:r>
              <a:rPr lang="id-ID" sz="2400" dirty="0" smtClean="0"/>
              <a:t>Penelitian pertama tidak boleh diberi honor</a:t>
            </a:r>
          </a:p>
          <a:p>
            <a:pPr lvl="2">
              <a:buFont typeface="Wingdings" panose="05000000000000000000" pitchFamily="2" charset="2"/>
              <a:buChar char="ü"/>
            </a:pPr>
            <a:r>
              <a:rPr lang="id-ID" sz="2400" dirty="0" smtClean="0"/>
              <a:t>Penelitian ke-2 dan seterusnya, reviewer internal tidak akan mencoret honor bagi peneliti (meskipun tetap harus berdasarkan SBM dan asas kepatutan)</a:t>
            </a:r>
          </a:p>
          <a:p>
            <a:pPr lvl="2">
              <a:buFont typeface="Wingdings" panose="05000000000000000000" pitchFamily="2" charset="2"/>
              <a:buChar char="ü"/>
            </a:pPr>
            <a:r>
              <a:rPr lang="id-ID" sz="2400" dirty="0" smtClean="0"/>
              <a:t>Bila menjadi temuan BPK, peneliti bersedia mengembalikan honor penelitian yang telah diterima</a:t>
            </a:r>
          </a:p>
          <a:p>
            <a:pPr lvl="1">
              <a:buFont typeface="Courier New" panose="02070309020205020404" pitchFamily="49" charset="0"/>
              <a:buChar char="o"/>
            </a:pPr>
            <a:endParaRPr lang="id-ID" dirty="0" smtClean="0"/>
          </a:p>
          <a:p>
            <a:endParaRPr lang="en-US" dirty="0" smtClean="0"/>
          </a:p>
        </p:txBody>
      </p:sp>
      <p:sp>
        <p:nvSpPr>
          <p:cNvPr id="5" name="TextBox 4"/>
          <p:cNvSpPr txBox="1"/>
          <p:nvPr/>
        </p:nvSpPr>
        <p:spPr>
          <a:xfrm>
            <a:off x="2480153" y="620425"/>
            <a:ext cx="6375748" cy="584775"/>
          </a:xfrm>
          <a:prstGeom prst="rect">
            <a:avLst/>
          </a:prstGeom>
          <a:noFill/>
        </p:spPr>
        <p:txBody>
          <a:bodyPr wrap="square" rtlCol="0">
            <a:spAutoFit/>
          </a:bodyPr>
          <a:lstStyle/>
          <a:p>
            <a:r>
              <a:rPr lang="id-ID" sz="3200" dirty="0" smtClean="0"/>
              <a:t>Arahan Rektor untuk Penelitian 2017</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6" name="Slide Number Placeholder 5"/>
          <p:cNvSpPr>
            <a:spLocks noGrp="1"/>
          </p:cNvSpPr>
          <p:nvPr>
            <p:ph type="sldNum" sz="quarter" idx="12"/>
          </p:nvPr>
        </p:nvSpPr>
        <p:spPr/>
        <p:txBody>
          <a:bodyPr/>
          <a:lstStyle/>
          <a:p>
            <a:fld id="{4177B384-585E-4E9C-87E1-9F19B3072854}" type="slidenum">
              <a:rPr lang="en-US" smtClean="0"/>
              <a:pPr/>
              <a:t>3</a:t>
            </a:fld>
            <a:endParaRPr lang="en-US"/>
          </a:p>
        </p:txBody>
      </p:sp>
    </p:spTree>
    <p:extLst>
      <p:ext uri="{BB962C8B-B14F-4D97-AF65-F5344CB8AC3E}">
        <p14:creationId xmlns:p14="http://schemas.microsoft.com/office/powerpoint/2010/main" val="235092896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681037" y="1399740"/>
            <a:ext cx="8694783" cy="4567924"/>
          </a:xfrm>
        </p:spPr>
        <p:txBody>
          <a:bodyPr>
            <a:normAutofit fontScale="85000" lnSpcReduction="20000"/>
          </a:bodyPr>
          <a:lstStyle/>
          <a:p>
            <a:r>
              <a:rPr lang="en-US" sz="3200" dirty="0" err="1" smtClean="0"/>
              <a:t>Menilai</a:t>
            </a:r>
            <a:r>
              <a:rPr lang="en-US" sz="3200" dirty="0" smtClean="0"/>
              <a:t> </a:t>
            </a:r>
            <a:r>
              <a:rPr lang="en-US" sz="3200" dirty="0" err="1" smtClean="0"/>
              <a:t>pengetahuan</a:t>
            </a:r>
            <a:r>
              <a:rPr lang="en-US" sz="3200" dirty="0" smtClean="0"/>
              <a:t> </a:t>
            </a:r>
            <a:r>
              <a:rPr lang="en-US" sz="3200" dirty="0" err="1" smtClean="0"/>
              <a:t>peneliti</a:t>
            </a:r>
            <a:r>
              <a:rPr lang="en-US" sz="3200" dirty="0" smtClean="0"/>
              <a:t> </a:t>
            </a:r>
            <a:r>
              <a:rPr lang="en-US" sz="3200" dirty="0" err="1" smtClean="0"/>
              <a:t>tentang</a:t>
            </a:r>
            <a:r>
              <a:rPr lang="en-US" sz="3200" dirty="0" smtClean="0"/>
              <a:t> </a:t>
            </a:r>
            <a:r>
              <a:rPr lang="en-US" sz="3200" dirty="0" err="1" smtClean="0"/>
              <a:t>usulan</a:t>
            </a:r>
            <a:r>
              <a:rPr lang="en-US" sz="3200" dirty="0" smtClean="0"/>
              <a:t> </a:t>
            </a:r>
            <a:r>
              <a:rPr lang="en-US" sz="3200" dirty="0" err="1" smtClean="0"/>
              <a:t>penelitian</a:t>
            </a:r>
            <a:r>
              <a:rPr lang="en-US" sz="3200" dirty="0" smtClean="0"/>
              <a:t> yang </a:t>
            </a:r>
            <a:r>
              <a:rPr lang="en-US" sz="3200" dirty="0" err="1" smtClean="0"/>
              <a:t>dipresentasikan</a:t>
            </a:r>
            <a:r>
              <a:rPr lang="en-US" sz="3200" dirty="0" smtClean="0"/>
              <a:t> </a:t>
            </a:r>
          </a:p>
          <a:p>
            <a:pPr marL="798513" lvl="1" indent="-341313">
              <a:buFont typeface="Courier New" panose="02070309020205020404" pitchFamily="49" charset="0"/>
              <a:buChar char="o"/>
            </a:pPr>
            <a:r>
              <a:rPr lang="en-US" sz="2800" dirty="0" err="1" smtClean="0"/>
              <a:t>latar</a:t>
            </a:r>
            <a:r>
              <a:rPr lang="en-US" sz="2800" dirty="0" smtClean="0"/>
              <a:t> </a:t>
            </a:r>
            <a:r>
              <a:rPr lang="en-US" sz="2800" dirty="0" err="1" smtClean="0"/>
              <a:t>belakang</a:t>
            </a:r>
            <a:r>
              <a:rPr lang="en-US" sz="2800" dirty="0" smtClean="0"/>
              <a:t> </a:t>
            </a:r>
            <a:r>
              <a:rPr lang="en-US" sz="2800" dirty="0" err="1" smtClean="0"/>
              <a:t>masalah</a:t>
            </a:r>
            <a:r>
              <a:rPr lang="en-US" sz="2800" dirty="0" smtClean="0"/>
              <a:t> (what/issue/controversy; why/research gap; </a:t>
            </a:r>
            <a:r>
              <a:rPr lang="en-US" sz="2800" dirty="0" err="1" smtClean="0"/>
              <a:t>etc</a:t>
            </a:r>
            <a:r>
              <a:rPr lang="en-US" sz="2800" dirty="0" smtClean="0"/>
              <a:t>)</a:t>
            </a:r>
          </a:p>
          <a:p>
            <a:pPr marL="798513" lvl="1" indent="-341313">
              <a:buFont typeface="Courier New" panose="02070309020205020404" pitchFamily="49" charset="0"/>
              <a:buChar char="o"/>
            </a:pPr>
            <a:r>
              <a:rPr lang="en-US" sz="2800" dirty="0" err="1" smtClean="0"/>
              <a:t>teori</a:t>
            </a:r>
            <a:r>
              <a:rPr lang="en-US" sz="2800" dirty="0" smtClean="0"/>
              <a:t> yang </a:t>
            </a:r>
            <a:r>
              <a:rPr lang="en-US" sz="2800" dirty="0" err="1" smtClean="0"/>
              <a:t>mendukung</a:t>
            </a:r>
            <a:r>
              <a:rPr lang="en-US" sz="2800" dirty="0" smtClean="0"/>
              <a:t> (</a:t>
            </a:r>
            <a:r>
              <a:rPr lang="en-US" sz="2800" i="1" dirty="0"/>
              <a:t>state of the </a:t>
            </a:r>
            <a:r>
              <a:rPr lang="en-US" sz="2800" i="1" dirty="0" smtClean="0"/>
              <a:t>art/novelty – journal articles</a:t>
            </a:r>
            <a:r>
              <a:rPr lang="en-US" sz="2800" dirty="0" smtClean="0"/>
              <a:t>)</a:t>
            </a:r>
          </a:p>
          <a:p>
            <a:pPr marL="798513" lvl="1" indent="-341313">
              <a:buFont typeface="Courier New" panose="02070309020205020404" pitchFamily="49" charset="0"/>
              <a:buChar char="o"/>
            </a:pPr>
            <a:r>
              <a:rPr lang="en-US" sz="2800" dirty="0" err="1" smtClean="0"/>
              <a:t>metodologi</a:t>
            </a:r>
            <a:r>
              <a:rPr lang="en-US" sz="2800" dirty="0" smtClean="0"/>
              <a:t> </a:t>
            </a:r>
            <a:r>
              <a:rPr lang="en-US" sz="2800" dirty="0" err="1" smtClean="0"/>
              <a:t>penelitian</a:t>
            </a:r>
            <a:r>
              <a:rPr lang="en-US" sz="2800" dirty="0" smtClean="0"/>
              <a:t> (</a:t>
            </a:r>
            <a:r>
              <a:rPr lang="en-US" sz="2800" dirty="0"/>
              <a:t>method, data, data processing</a:t>
            </a:r>
            <a:r>
              <a:rPr lang="en-US" sz="2800" dirty="0" smtClean="0"/>
              <a:t>)</a:t>
            </a:r>
          </a:p>
          <a:p>
            <a:pPr marL="798513" lvl="1" indent="-341313">
              <a:buFont typeface="Courier New" panose="02070309020205020404" pitchFamily="49" charset="0"/>
              <a:buChar char="o"/>
            </a:pPr>
            <a:r>
              <a:rPr lang="id-ID" sz="2800" dirty="0" smtClean="0"/>
              <a:t>Estimasi ketercapaian </a:t>
            </a:r>
            <a:r>
              <a:rPr lang="en-US" sz="2800" dirty="0" err="1" smtClean="0"/>
              <a:t>luaran</a:t>
            </a:r>
            <a:r>
              <a:rPr lang="en-US" sz="2800" dirty="0" smtClean="0"/>
              <a:t> </a:t>
            </a:r>
            <a:r>
              <a:rPr lang="en-US" sz="2800" dirty="0" err="1" smtClean="0"/>
              <a:t>penelitian</a:t>
            </a:r>
            <a:r>
              <a:rPr lang="en-US" sz="2800" dirty="0" smtClean="0"/>
              <a:t> yang </a:t>
            </a:r>
            <a:r>
              <a:rPr lang="en-US" sz="2800" dirty="0" err="1" smtClean="0"/>
              <a:t>direncanakan</a:t>
            </a:r>
            <a:r>
              <a:rPr lang="id-ID" sz="2800" dirty="0" smtClean="0"/>
              <a:t>/dijanjikan </a:t>
            </a:r>
            <a:endParaRPr lang="en-US" sz="2800" dirty="0" smtClean="0"/>
          </a:p>
          <a:p>
            <a:pPr marL="798513" lvl="1" indent="-341313">
              <a:buFont typeface="Courier New" panose="02070309020205020404" pitchFamily="49" charset="0"/>
              <a:buChar char="o"/>
            </a:pPr>
            <a:r>
              <a:rPr lang="id-ID" sz="2800" dirty="0" smtClean="0"/>
              <a:t>b</a:t>
            </a:r>
            <a:r>
              <a:rPr lang="en-US" sz="2800" dirty="0" err="1" smtClean="0"/>
              <a:t>iaya</a:t>
            </a:r>
            <a:r>
              <a:rPr lang="en-US" sz="2800" dirty="0" smtClean="0"/>
              <a:t> yang </a:t>
            </a:r>
            <a:r>
              <a:rPr lang="en-US" sz="2800" dirty="0" err="1" smtClean="0"/>
              <a:t>diragukan</a:t>
            </a:r>
            <a:r>
              <a:rPr lang="en-US" sz="2800" dirty="0" smtClean="0"/>
              <a:t> </a:t>
            </a:r>
            <a:r>
              <a:rPr lang="en-US" sz="2800" dirty="0" err="1" smtClean="0"/>
              <a:t>keperluannya</a:t>
            </a:r>
            <a:endParaRPr lang="en-US" sz="2800" dirty="0" smtClean="0"/>
          </a:p>
          <a:p>
            <a:pPr marL="1262063" lvl="2" indent="-347663">
              <a:buFont typeface="Wingdings" panose="05000000000000000000" pitchFamily="2" charset="2"/>
              <a:buChar char="ü"/>
            </a:pPr>
            <a:r>
              <a:rPr lang="en-US" sz="2400" dirty="0" err="1" smtClean="0"/>
              <a:t>Misalnya</a:t>
            </a:r>
            <a:r>
              <a:rPr lang="en-US" sz="2400" dirty="0" smtClean="0"/>
              <a:t> </a:t>
            </a:r>
            <a:r>
              <a:rPr lang="en-US" sz="2400" dirty="0" err="1" smtClean="0"/>
              <a:t>untuk</a:t>
            </a:r>
            <a:r>
              <a:rPr lang="en-US" sz="2400" dirty="0" smtClean="0"/>
              <a:t> </a:t>
            </a:r>
            <a:r>
              <a:rPr lang="en-US" sz="2400" dirty="0" err="1" smtClean="0"/>
              <a:t>pembuatan</a:t>
            </a:r>
            <a:r>
              <a:rPr lang="en-US" sz="2400" dirty="0" smtClean="0"/>
              <a:t> </a:t>
            </a:r>
            <a:r>
              <a:rPr lang="en-US" sz="2400" dirty="0" err="1" smtClean="0"/>
              <a:t>aplikasi</a:t>
            </a:r>
            <a:r>
              <a:rPr lang="en-US" sz="2400" dirty="0" smtClean="0"/>
              <a:t> </a:t>
            </a:r>
            <a:r>
              <a:rPr lang="en-US" sz="2400" dirty="0" err="1" smtClean="0"/>
              <a:t>sementara</a:t>
            </a:r>
            <a:r>
              <a:rPr lang="en-US" sz="2400" dirty="0" smtClean="0"/>
              <a:t> </a:t>
            </a:r>
            <a:r>
              <a:rPr lang="en-US" sz="2400" dirty="0" err="1" smtClean="0"/>
              <a:t>pada</a:t>
            </a:r>
            <a:r>
              <a:rPr lang="en-US" sz="2400" dirty="0" smtClean="0"/>
              <a:t> </a:t>
            </a:r>
            <a:r>
              <a:rPr lang="en-US" sz="2400" dirty="0" err="1" smtClean="0"/>
              <a:t>metodologi</a:t>
            </a:r>
            <a:r>
              <a:rPr lang="en-US" sz="2400" dirty="0" smtClean="0"/>
              <a:t> </a:t>
            </a:r>
            <a:r>
              <a:rPr lang="en-US" sz="2400" dirty="0" err="1" smtClean="0"/>
              <a:t>tidak</a:t>
            </a:r>
            <a:r>
              <a:rPr lang="en-US" sz="2400" dirty="0" smtClean="0"/>
              <a:t> </a:t>
            </a:r>
            <a:r>
              <a:rPr lang="en-US" sz="2400" dirty="0" err="1" smtClean="0"/>
              <a:t>disinggung</a:t>
            </a:r>
            <a:endParaRPr lang="id-ID" sz="2400" dirty="0" smtClean="0"/>
          </a:p>
          <a:p>
            <a:r>
              <a:rPr lang="id-ID" sz="3200" dirty="0" smtClean="0"/>
              <a:t>Mengentri nilai presentasi ke SIMPEN, paling lambat 3 hari setelah presentasi</a:t>
            </a:r>
            <a:endParaRPr lang="en-US" sz="3200" dirty="0" smtClean="0"/>
          </a:p>
          <a:p>
            <a:pPr marL="0" indent="0">
              <a:buNone/>
            </a:pPr>
            <a:endParaRPr lang="en-US" sz="3200" dirty="0"/>
          </a:p>
        </p:txBody>
      </p:sp>
      <p:sp>
        <p:nvSpPr>
          <p:cNvPr id="6" name="TextBox 5"/>
          <p:cNvSpPr txBox="1"/>
          <p:nvPr/>
        </p:nvSpPr>
        <p:spPr>
          <a:xfrm>
            <a:off x="2592887" y="506309"/>
            <a:ext cx="5814513" cy="646331"/>
          </a:xfrm>
          <a:prstGeom prst="rect">
            <a:avLst/>
          </a:prstGeom>
          <a:noFill/>
        </p:spPr>
        <p:txBody>
          <a:bodyPr wrap="square" rtlCol="0">
            <a:spAutoFit/>
          </a:bodyPr>
          <a:lstStyle/>
          <a:p>
            <a:r>
              <a:rPr lang="en-US" sz="3600" dirty="0" err="1" smtClean="0"/>
              <a:t>Menilai</a:t>
            </a:r>
            <a:r>
              <a:rPr lang="en-US" sz="3600" dirty="0" smtClean="0"/>
              <a:t> </a:t>
            </a:r>
            <a:r>
              <a:rPr lang="en-US" sz="3600" dirty="0" err="1" smtClean="0"/>
              <a:t>Presentasi</a:t>
            </a:r>
            <a:r>
              <a:rPr lang="en-US" sz="3600" dirty="0" smtClean="0"/>
              <a:t> Proposal</a:t>
            </a:r>
            <a:endParaRPr lang="en-US" sz="3600" dirty="0"/>
          </a:p>
        </p:txBody>
      </p:sp>
      <p:sp>
        <p:nvSpPr>
          <p:cNvPr id="2" name="Footer Placeholder 1"/>
          <p:cNvSpPr>
            <a:spLocks noGrp="1"/>
          </p:cNvSpPr>
          <p:nvPr>
            <p:ph type="ftr" sz="quarter" idx="11"/>
          </p:nvPr>
        </p:nvSpPr>
        <p:spPr/>
        <p:txBody>
          <a:bodyPr/>
          <a:lstStyle/>
          <a:p>
            <a:r>
              <a:rPr lang="en-US" dirty="0" smtClean="0"/>
              <a:t>-- </a:t>
            </a:r>
            <a:r>
              <a:rPr lang="en-US" dirty="0" err="1" smtClean="0"/>
              <a:t>kap</a:t>
            </a:r>
            <a:r>
              <a:rPr lang="en-US" dirty="0" smtClean="0"/>
              <a:t> --</a:t>
            </a:r>
            <a:endParaRPr lang="en-US" dirty="0"/>
          </a:p>
        </p:txBody>
      </p:sp>
      <p:sp>
        <p:nvSpPr>
          <p:cNvPr id="5" name="Slide Number Placeholder 4"/>
          <p:cNvSpPr>
            <a:spLocks noGrp="1"/>
          </p:cNvSpPr>
          <p:nvPr>
            <p:ph type="sldNum" sz="quarter" idx="12"/>
          </p:nvPr>
        </p:nvSpPr>
        <p:spPr/>
        <p:txBody>
          <a:bodyPr/>
          <a:lstStyle/>
          <a:p>
            <a:fld id="{4177B384-585E-4E9C-87E1-9F19B3072854}" type="slidenum">
              <a:rPr lang="en-US" smtClean="0"/>
              <a:pPr/>
              <a:t>30</a:t>
            </a:fld>
            <a:endParaRPr lang="en-US" dirty="0"/>
          </a:p>
        </p:txBody>
      </p:sp>
    </p:spTree>
    <p:extLst>
      <p:ext uri="{BB962C8B-B14F-4D97-AF65-F5344CB8AC3E}">
        <p14:creationId xmlns:p14="http://schemas.microsoft.com/office/powerpoint/2010/main" val="4268969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551145" y="1340048"/>
            <a:ext cx="8993688" cy="5032375"/>
          </a:xfrm>
        </p:spPr>
        <p:txBody>
          <a:bodyPr/>
          <a:lstStyle/>
          <a:p>
            <a:pPr marL="457200" lvl="1" indent="0">
              <a:buNone/>
            </a:pPr>
            <a:endParaRPr lang="id-ID" dirty="0" smtClean="0"/>
          </a:p>
          <a:p>
            <a:endParaRPr lang="en-US" dirty="0" smtClean="0"/>
          </a:p>
        </p:txBody>
      </p:sp>
      <p:sp>
        <p:nvSpPr>
          <p:cNvPr id="5" name="TextBox 4"/>
          <p:cNvSpPr txBox="1"/>
          <p:nvPr/>
        </p:nvSpPr>
        <p:spPr>
          <a:xfrm>
            <a:off x="2480153" y="620425"/>
            <a:ext cx="6375748" cy="584775"/>
          </a:xfrm>
          <a:prstGeom prst="rect">
            <a:avLst/>
          </a:prstGeom>
          <a:noFill/>
        </p:spPr>
        <p:txBody>
          <a:bodyPr wrap="square" rtlCol="0">
            <a:spAutoFit/>
          </a:bodyPr>
          <a:lstStyle/>
          <a:p>
            <a:pPr algn="ctr"/>
            <a:r>
              <a:rPr lang="id-ID" sz="3200" dirty="0" smtClean="0"/>
              <a:t>Kebijakan Penelitian 2017</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6" name="Slide Number Placeholder 5"/>
          <p:cNvSpPr>
            <a:spLocks noGrp="1"/>
          </p:cNvSpPr>
          <p:nvPr>
            <p:ph type="sldNum" sz="quarter" idx="12"/>
          </p:nvPr>
        </p:nvSpPr>
        <p:spPr/>
        <p:txBody>
          <a:bodyPr/>
          <a:lstStyle/>
          <a:p>
            <a:fld id="{4177B384-585E-4E9C-87E1-9F19B3072854}" type="slidenum">
              <a:rPr lang="en-US" smtClean="0"/>
              <a:pPr/>
              <a:t>4</a:t>
            </a:fld>
            <a:endParaRPr lang="en-US"/>
          </a:p>
        </p:txBody>
      </p:sp>
      <p:sp>
        <p:nvSpPr>
          <p:cNvPr id="7" name="Horizontal Scroll 6"/>
          <p:cNvSpPr/>
          <p:nvPr/>
        </p:nvSpPr>
        <p:spPr>
          <a:xfrm>
            <a:off x="1816100" y="1678828"/>
            <a:ext cx="6794500" cy="3073400"/>
          </a:xfrm>
          <a:prstGeom prst="horizontalScroll">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dirty="0" smtClean="0"/>
              <a:t>Tata Cara Mereview Proposal 2017</a:t>
            </a:r>
            <a:endParaRPr lang="id-ID" sz="3200" dirty="0"/>
          </a:p>
        </p:txBody>
      </p:sp>
      <p:sp>
        <p:nvSpPr>
          <p:cNvPr id="8" name="TextBox 7"/>
          <p:cNvSpPr txBox="1"/>
          <p:nvPr/>
        </p:nvSpPr>
        <p:spPr>
          <a:xfrm>
            <a:off x="2057400" y="4965700"/>
            <a:ext cx="6553200" cy="646331"/>
          </a:xfrm>
          <a:prstGeom prst="rect">
            <a:avLst/>
          </a:prstGeom>
          <a:solidFill>
            <a:srgbClr val="FFFF00"/>
          </a:solidFill>
        </p:spPr>
        <p:txBody>
          <a:bodyPr wrap="square" rtlCol="0">
            <a:spAutoFit/>
          </a:bodyPr>
          <a:lstStyle/>
          <a:p>
            <a:r>
              <a:rPr lang="id-ID" dirty="0" smtClean="0"/>
              <a:t>Akan diposting di </a:t>
            </a:r>
            <a:r>
              <a:rPr lang="id-ID" dirty="0"/>
              <a:t>laman http://www.lppm.ut.ac.id/ </a:t>
            </a:r>
            <a:r>
              <a:rPr lang="id-ID" dirty="0" smtClean="0"/>
              <a:t>pada menu Dokumen Penelitian</a:t>
            </a:r>
            <a:endParaRPr lang="id-ID" dirty="0"/>
          </a:p>
        </p:txBody>
      </p:sp>
    </p:spTree>
    <p:extLst>
      <p:ext uri="{BB962C8B-B14F-4D97-AF65-F5344CB8AC3E}">
        <p14:creationId xmlns:p14="http://schemas.microsoft.com/office/powerpoint/2010/main" val="3367239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551145" y="1340048"/>
            <a:ext cx="8993688" cy="5032375"/>
          </a:xfrm>
        </p:spPr>
        <p:txBody>
          <a:bodyPr/>
          <a:lstStyle/>
          <a:p>
            <a:pPr marL="0" indent="0">
              <a:buNone/>
            </a:pPr>
            <a:r>
              <a:rPr lang="id-ID" dirty="0" smtClean="0"/>
              <a:t>1. </a:t>
            </a:r>
            <a:r>
              <a:rPr lang="en-US" dirty="0" err="1" smtClean="0"/>
              <a:t>Melakukan</a:t>
            </a:r>
            <a:r>
              <a:rPr lang="en-US" dirty="0" smtClean="0"/>
              <a:t> </a:t>
            </a:r>
            <a:r>
              <a:rPr lang="en-US" dirty="0"/>
              <a:t>Desk </a:t>
            </a:r>
            <a:r>
              <a:rPr lang="en-US" dirty="0" smtClean="0"/>
              <a:t>Evaluation</a:t>
            </a:r>
            <a:r>
              <a:rPr lang="id-ID" dirty="0" smtClean="0"/>
              <a:t> (</a:t>
            </a:r>
            <a:r>
              <a:rPr lang="id-ID" b="1" dirty="0" smtClean="0"/>
              <a:t>mulai 21 Feb 2017</a:t>
            </a:r>
            <a:r>
              <a:rPr lang="id-ID" dirty="0" smtClean="0"/>
              <a:t>)</a:t>
            </a:r>
            <a:endParaRPr lang="en-US" dirty="0"/>
          </a:p>
          <a:p>
            <a:pPr lvl="1">
              <a:buFont typeface="Courier New" panose="02070309020205020404" pitchFamily="49" charset="0"/>
              <a:buChar char="o"/>
            </a:pPr>
            <a:r>
              <a:rPr lang="en-US" dirty="0" err="1" smtClean="0"/>
              <a:t>Mereview</a:t>
            </a:r>
            <a:r>
              <a:rPr lang="en-US" dirty="0" smtClean="0"/>
              <a:t> </a:t>
            </a:r>
            <a:r>
              <a:rPr lang="en-US" dirty="0" err="1" smtClean="0"/>
              <a:t>kelayakan</a:t>
            </a:r>
            <a:r>
              <a:rPr lang="en-US" dirty="0" smtClean="0"/>
              <a:t> proposal (</a:t>
            </a:r>
            <a:r>
              <a:rPr lang="id-ID" dirty="0" smtClean="0"/>
              <a:t>jabfung, </a:t>
            </a:r>
            <a:r>
              <a:rPr lang="en-US" dirty="0" err="1" smtClean="0"/>
              <a:t>substansi</a:t>
            </a:r>
            <a:r>
              <a:rPr lang="en-US" dirty="0" smtClean="0"/>
              <a:t> </a:t>
            </a:r>
            <a:r>
              <a:rPr lang="en-US" dirty="0" err="1" smtClean="0"/>
              <a:t>dan</a:t>
            </a:r>
            <a:r>
              <a:rPr lang="en-US" dirty="0" smtClean="0"/>
              <a:t> </a:t>
            </a:r>
            <a:r>
              <a:rPr lang="en-US" dirty="0" err="1" smtClean="0"/>
              <a:t>biaya</a:t>
            </a:r>
            <a:r>
              <a:rPr lang="en-US" dirty="0" smtClean="0"/>
              <a:t>)</a:t>
            </a:r>
          </a:p>
          <a:p>
            <a:pPr lvl="1">
              <a:buFont typeface="Courier New" panose="02070309020205020404" pitchFamily="49" charset="0"/>
              <a:buChar char="o"/>
            </a:pPr>
            <a:r>
              <a:rPr lang="en-US" dirty="0" err="1" smtClean="0"/>
              <a:t>Memberikan</a:t>
            </a:r>
            <a:r>
              <a:rPr lang="en-US" dirty="0" smtClean="0"/>
              <a:t> </a:t>
            </a:r>
            <a:r>
              <a:rPr lang="en-US" dirty="0" err="1" smtClean="0"/>
              <a:t>masukan</a:t>
            </a:r>
            <a:r>
              <a:rPr lang="en-US" dirty="0" smtClean="0"/>
              <a:t> </a:t>
            </a:r>
            <a:r>
              <a:rPr lang="en-US" dirty="0" err="1" smtClean="0"/>
              <a:t>untuk</a:t>
            </a:r>
            <a:r>
              <a:rPr lang="en-US" dirty="0" smtClean="0"/>
              <a:t> </a:t>
            </a:r>
            <a:r>
              <a:rPr lang="en-US" dirty="0" err="1" smtClean="0"/>
              <a:t>perbaikan</a:t>
            </a:r>
            <a:endParaRPr lang="en-US" dirty="0" smtClean="0"/>
          </a:p>
          <a:p>
            <a:pPr lvl="1">
              <a:buFont typeface="Courier New" panose="02070309020205020404" pitchFamily="49" charset="0"/>
              <a:buChar char="o"/>
            </a:pPr>
            <a:r>
              <a:rPr lang="en-US" dirty="0" err="1" smtClean="0"/>
              <a:t>Memberikan</a:t>
            </a:r>
            <a:r>
              <a:rPr lang="en-US" dirty="0" smtClean="0"/>
              <a:t> </a:t>
            </a:r>
            <a:r>
              <a:rPr lang="en-US" dirty="0" err="1" smtClean="0"/>
              <a:t>nilai</a:t>
            </a:r>
            <a:r>
              <a:rPr lang="en-US" dirty="0" smtClean="0"/>
              <a:t> (lulus ≥ 400), </a:t>
            </a:r>
            <a:r>
              <a:rPr lang="en-US" dirty="0" err="1" smtClean="0"/>
              <a:t>menggunakan</a:t>
            </a:r>
            <a:r>
              <a:rPr lang="en-US" dirty="0" smtClean="0"/>
              <a:t> form yang </a:t>
            </a:r>
            <a:r>
              <a:rPr lang="en-US" dirty="0" err="1" smtClean="0"/>
              <a:t>tersedia</a:t>
            </a:r>
            <a:r>
              <a:rPr lang="en-US" dirty="0" smtClean="0"/>
              <a:t> di SIMPEN</a:t>
            </a:r>
          </a:p>
          <a:p>
            <a:pPr lvl="1">
              <a:buFont typeface="Courier New" panose="02070309020205020404" pitchFamily="49" charset="0"/>
              <a:buChar char="o"/>
            </a:pPr>
            <a:r>
              <a:rPr lang="en-US" dirty="0" err="1" smtClean="0"/>
              <a:t>Mengupload</a:t>
            </a:r>
            <a:r>
              <a:rPr lang="en-US" dirty="0" smtClean="0"/>
              <a:t> proposal </a:t>
            </a:r>
            <a:r>
              <a:rPr lang="en-US" dirty="0" err="1" smtClean="0"/>
              <a:t>hasil</a:t>
            </a:r>
            <a:r>
              <a:rPr lang="en-US" dirty="0" smtClean="0"/>
              <a:t> review paling </a:t>
            </a:r>
            <a:r>
              <a:rPr lang="en-US" dirty="0" err="1" smtClean="0"/>
              <a:t>lambat</a:t>
            </a:r>
            <a:r>
              <a:rPr lang="en-US" dirty="0" smtClean="0"/>
              <a:t> </a:t>
            </a:r>
            <a:r>
              <a:rPr lang="en-US" u="sng" dirty="0" smtClean="0"/>
              <a:t>2 </a:t>
            </a:r>
            <a:r>
              <a:rPr lang="en-US" u="sng" dirty="0" err="1" smtClean="0"/>
              <a:t>hari</a:t>
            </a:r>
            <a:r>
              <a:rPr lang="en-US" u="sng" dirty="0" smtClean="0"/>
              <a:t> </a:t>
            </a:r>
            <a:r>
              <a:rPr lang="en-US" u="sng" dirty="0" err="1" smtClean="0"/>
              <a:t>sebelum</a:t>
            </a:r>
            <a:r>
              <a:rPr lang="en-US" dirty="0" smtClean="0"/>
              <a:t> </a:t>
            </a:r>
            <a:r>
              <a:rPr lang="en-US" dirty="0" err="1" smtClean="0"/>
              <a:t>presentasi</a:t>
            </a:r>
            <a:r>
              <a:rPr lang="en-US" dirty="0" smtClean="0"/>
              <a:t> proposal </a:t>
            </a:r>
            <a:r>
              <a:rPr lang="en-US" dirty="0" err="1" smtClean="0"/>
              <a:t>penelitian</a:t>
            </a:r>
            <a:endParaRPr lang="en-US" dirty="0" smtClean="0"/>
          </a:p>
          <a:p>
            <a:pPr lvl="1">
              <a:buFont typeface="Courier New" panose="02070309020205020404" pitchFamily="49" charset="0"/>
              <a:buChar char="o"/>
            </a:pPr>
            <a:r>
              <a:rPr lang="en-US" dirty="0" err="1" smtClean="0"/>
              <a:t>Mengisikan</a:t>
            </a:r>
            <a:r>
              <a:rPr lang="en-US" dirty="0" smtClean="0"/>
              <a:t> </a:t>
            </a:r>
            <a:r>
              <a:rPr lang="en-US" dirty="0" err="1" smtClean="0"/>
              <a:t>nilai</a:t>
            </a:r>
            <a:r>
              <a:rPr lang="en-US" dirty="0" smtClean="0"/>
              <a:t> </a:t>
            </a:r>
            <a:r>
              <a:rPr lang="en-US" dirty="0" err="1" smtClean="0"/>
              <a:t>dan</a:t>
            </a:r>
            <a:r>
              <a:rPr lang="en-US" dirty="0" smtClean="0"/>
              <a:t> </a:t>
            </a:r>
            <a:r>
              <a:rPr lang="en-US" dirty="0" err="1" smtClean="0"/>
              <a:t>anggaran</a:t>
            </a:r>
            <a:r>
              <a:rPr lang="en-US" dirty="0" smtClean="0"/>
              <a:t> yang </a:t>
            </a:r>
            <a:r>
              <a:rPr lang="en-US" dirty="0" err="1" smtClean="0"/>
              <a:t>disetujui</a:t>
            </a:r>
            <a:r>
              <a:rPr lang="en-US" dirty="0" smtClean="0"/>
              <a:t> </a:t>
            </a:r>
            <a:r>
              <a:rPr lang="en-US" dirty="0" err="1" smtClean="0"/>
              <a:t>pada</a:t>
            </a:r>
            <a:r>
              <a:rPr lang="en-US" dirty="0" smtClean="0"/>
              <a:t> </a:t>
            </a:r>
            <a:r>
              <a:rPr lang="en-US" dirty="0" smtClean="0"/>
              <a:t>SIMPEN</a:t>
            </a:r>
            <a:endParaRPr lang="id-ID" dirty="0" smtClean="0"/>
          </a:p>
          <a:p>
            <a:pPr lvl="1">
              <a:buFont typeface="Courier New" panose="02070309020205020404" pitchFamily="49" charset="0"/>
              <a:buChar char="o"/>
            </a:pPr>
            <a:r>
              <a:rPr lang="id-ID" dirty="0" smtClean="0"/>
              <a:t>Paling lambat 28 Feb 2017</a:t>
            </a:r>
            <a:endParaRPr lang="en-US" dirty="0" smtClean="0"/>
          </a:p>
          <a:p>
            <a:pPr marL="0" indent="0">
              <a:buNone/>
            </a:pPr>
            <a:r>
              <a:rPr lang="id-ID" dirty="0" smtClean="0"/>
              <a:t>2. </a:t>
            </a:r>
            <a:r>
              <a:rPr lang="en-US" dirty="0" err="1" smtClean="0"/>
              <a:t>Menilai</a:t>
            </a:r>
            <a:r>
              <a:rPr lang="en-US" dirty="0" smtClean="0"/>
              <a:t> </a:t>
            </a:r>
            <a:r>
              <a:rPr lang="en-US" dirty="0" err="1" smtClean="0"/>
              <a:t>presentasi</a:t>
            </a:r>
            <a:r>
              <a:rPr lang="en-US" dirty="0" smtClean="0"/>
              <a:t> proposal </a:t>
            </a:r>
            <a:r>
              <a:rPr lang="en-US" dirty="0" err="1" smtClean="0"/>
              <a:t>penelitian</a:t>
            </a:r>
            <a:r>
              <a:rPr lang="id-ID" dirty="0" smtClean="0"/>
              <a:t> (</a:t>
            </a:r>
            <a:r>
              <a:rPr lang="id-ID" b="1" dirty="0" smtClean="0"/>
              <a:t>14-15 Maret 2017</a:t>
            </a:r>
            <a:r>
              <a:rPr lang="id-ID" dirty="0" smtClean="0"/>
              <a:t>)</a:t>
            </a:r>
            <a:endParaRPr lang="en-US" dirty="0" smtClean="0"/>
          </a:p>
          <a:p>
            <a:pPr lvl="1">
              <a:buFont typeface="Courier New" panose="02070309020205020404" pitchFamily="49" charset="0"/>
              <a:buChar char="o"/>
            </a:pPr>
            <a:r>
              <a:rPr lang="en-US" dirty="0" err="1" smtClean="0"/>
              <a:t>Mengisikan</a:t>
            </a:r>
            <a:r>
              <a:rPr lang="en-US" dirty="0" smtClean="0"/>
              <a:t> </a:t>
            </a:r>
            <a:r>
              <a:rPr lang="en-US" dirty="0" err="1" smtClean="0"/>
              <a:t>nilai</a:t>
            </a:r>
            <a:r>
              <a:rPr lang="en-US" dirty="0" smtClean="0"/>
              <a:t> </a:t>
            </a:r>
            <a:r>
              <a:rPr lang="en-US" dirty="0" err="1" smtClean="0"/>
              <a:t>presentasi</a:t>
            </a:r>
            <a:r>
              <a:rPr lang="en-US" dirty="0" smtClean="0"/>
              <a:t> </a:t>
            </a:r>
            <a:r>
              <a:rPr lang="en-US" dirty="0" err="1" smtClean="0"/>
              <a:t>pada</a:t>
            </a:r>
            <a:r>
              <a:rPr lang="en-US" dirty="0" smtClean="0"/>
              <a:t> SIMPEN </a:t>
            </a:r>
            <a:r>
              <a:rPr lang="en-US" dirty="0" err="1" smtClean="0"/>
              <a:t>sesuai</a:t>
            </a:r>
            <a:r>
              <a:rPr lang="en-US" dirty="0" smtClean="0"/>
              <a:t> </a:t>
            </a:r>
            <a:r>
              <a:rPr lang="en-US" dirty="0" err="1" smtClean="0"/>
              <a:t>jadwal</a:t>
            </a:r>
            <a:r>
              <a:rPr lang="id-ID" dirty="0" smtClean="0"/>
              <a:t> </a:t>
            </a:r>
          </a:p>
          <a:p>
            <a:pPr lvl="1">
              <a:buFont typeface="Courier New" panose="02070309020205020404" pitchFamily="49" charset="0"/>
              <a:buChar char="o"/>
            </a:pPr>
            <a:r>
              <a:rPr lang="id-ID" dirty="0" smtClean="0"/>
              <a:t>Paling lambat 3 hari setelah penilaian presentasi</a:t>
            </a:r>
            <a:endParaRPr lang="en-US" dirty="0" smtClean="0"/>
          </a:p>
          <a:p>
            <a:pPr marL="0" indent="0">
              <a:buNone/>
            </a:pPr>
            <a:endParaRPr lang="en-US" dirty="0" smtClean="0"/>
          </a:p>
          <a:p>
            <a:endParaRPr lang="en-US" dirty="0" smtClean="0"/>
          </a:p>
        </p:txBody>
      </p:sp>
      <p:sp>
        <p:nvSpPr>
          <p:cNvPr id="5" name="TextBox 4"/>
          <p:cNvSpPr txBox="1"/>
          <p:nvPr/>
        </p:nvSpPr>
        <p:spPr>
          <a:xfrm>
            <a:off x="2480153" y="620425"/>
            <a:ext cx="6375748" cy="584775"/>
          </a:xfrm>
          <a:prstGeom prst="rect">
            <a:avLst/>
          </a:prstGeom>
          <a:noFill/>
        </p:spPr>
        <p:txBody>
          <a:bodyPr wrap="square" rtlCol="0">
            <a:spAutoFit/>
          </a:bodyPr>
          <a:lstStyle/>
          <a:p>
            <a:r>
              <a:rPr lang="en-US" sz="3200" dirty="0" err="1" smtClean="0"/>
              <a:t>Tugas</a:t>
            </a:r>
            <a:r>
              <a:rPr lang="en-US" sz="3200" dirty="0" smtClean="0"/>
              <a:t> </a:t>
            </a:r>
            <a:r>
              <a:rPr lang="en-US" sz="3200" dirty="0" err="1" smtClean="0"/>
              <a:t>Penelaah</a:t>
            </a:r>
            <a:r>
              <a:rPr lang="en-US" sz="3200" dirty="0" smtClean="0"/>
              <a:t> Proposal </a:t>
            </a:r>
            <a:r>
              <a:rPr lang="en-US" sz="3200" dirty="0" err="1" smtClean="0"/>
              <a:t>Penelitian</a:t>
            </a:r>
            <a:endParaRPr lang="en-US" sz="32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6" name="Slide Number Placeholder 5"/>
          <p:cNvSpPr>
            <a:spLocks noGrp="1"/>
          </p:cNvSpPr>
          <p:nvPr>
            <p:ph type="sldNum" sz="quarter" idx="12"/>
          </p:nvPr>
        </p:nvSpPr>
        <p:spPr/>
        <p:txBody>
          <a:bodyPr/>
          <a:lstStyle/>
          <a:p>
            <a:fld id="{4177B384-585E-4E9C-87E1-9F19B3072854}" type="slidenum">
              <a:rPr lang="en-US" smtClean="0"/>
              <a:pPr/>
              <a:t>5</a:t>
            </a:fld>
            <a:endParaRPr lang="en-US"/>
          </a:p>
        </p:txBody>
      </p:sp>
    </p:spTree>
    <p:extLst>
      <p:ext uri="{BB962C8B-B14F-4D97-AF65-F5344CB8AC3E}">
        <p14:creationId xmlns:p14="http://schemas.microsoft.com/office/powerpoint/2010/main" val="2665133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3" name="Content Placeholder 2"/>
          <p:cNvSpPr>
            <a:spLocks noGrp="1"/>
          </p:cNvSpPr>
          <p:nvPr>
            <p:ph idx="1"/>
          </p:nvPr>
        </p:nvSpPr>
        <p:spPr>
          <a:xfrm>
            <a:off x="1041400" y="1399740"/>
            <a:ext cx="8183562" cy="4567924"/>
          </a:xfrm>
        </p:spPr>
        <p:txBody>
          <a:bodyPr>
            <a:normAutofit fontScale="92500" lnSpcReduction="10000"/>
          </a:bodyPr>
          <a:lstStyle/>
          <a:p>
            <a:r>
              <a:rPr lang="en-US" sz="3200" dirty="0" err="1" smtClean="0"/>
              <a:t>Cek</a:t>
            </a:r>
            <a:r>
              <a:rPr lang="en-US" sz="3200" dirty="0" smtClean="0"/>
              <a:t> </a:t>
            </a:r>
            <a:r>
              <a:rPr lang="en-US" sz="3200" dirty="0" err="1" smtClean="0"/>
              <a:t>kesesuaian</a:t>
            </a:r>
            <a:r>
              <a:rPr lang="en-US" sz="3200" dirty="0" smtClean="0"/>
              <a:t> proposal </a:t>
            </a:r>
            <a:r>
              <a:rPr lang="en-US" sz="3200" dirty="0" err="1" smtClean="0"/>
              <a:t>dalam</a:t>
            </a:r>
            <a:r>
              <a:rPr lang="en-US" sz="3200" dirty="0" smtClean="0"/>
              <a:t> </a:t>
            </a:r>
            <a:r>
              <a:rPr lang="en-US" sz="3200" dirty="0" err="1" smtClean="0"/>
              <a:t>hal</a:t>
            </a:r>
            <a:endParaRPr lang="en-US" sz="3200" dirty="0" smtClean="0"/>
          </a:p>
          <a:p>
            <a:pPr lvl="1">
              <a:buFont typeface="Courier New" panose="02070309020205020404" pitchFamily="49" charset="0"/>
              <a:buChar char="o"/>
            </a:pPr>
            <a:r>
              <a:rPr lang="en-US" dirty="0" err="1" smtClean="0"/>
              <a:t>Skema</a:t>
            </a:r>
            <a:r>
              <a:rPr lang="en-US" dirty="0" smtClean="0"/>
              <a:t> </a:t>
            </a:r>
            <a:r>
              <a:rPr lang="en-US" dirty="0" err="1" smtClean="0"/>
              <a:t>penelitian</a:t>
            </a:r>
            <a:endParaRPr lang="en-US" sz="2200" dirty="0" smtClean="0"/>
          </a:p>
          <a:p>
            <a:pPr lvl="1">
              <a:buFont typeface="Courier New" panose="02070309020205020404" pitchFamily="49" charset="0"/>
              <a:buChar char="o"/>
            </a:pPr>
            <a:r>
              <a:rPr lang="id-ID" dirty="0" smtClean="0"/>
              <a:t>Kesesuaian Tim Peneliti dengan skema (jenjang pendidikan, jabfung, bidang ilmu Ketua, jumlah peneliti)</a:t>
            </a:r>
          </a:p>
          <a:p>
            <a:pPr lvl="1">
              <a:buFont typeface="Courier New" panose="02070309020205020404" pitchFamily="49" charset="0"/>
              <a:buChar char="o"/>
            </a:pPr>
            <a:r>
              <a:rPr lang="en-US" dirty="0" err="1" smtClean="0"/>
              <a:t>Kesesuaian</a:t>
            </a:r>
            <a:r>
              <a:rPr lang="en-US" dirty="0" smtClean="0"/>
              <a:t> </a:t>
            </a:r>
            <a:r>
              <a:rPr lang="en-US" dirty="0" err="1" smtClean="0"/>
              <a:t>topik</a:t>
            </a:r>
            <a:r>
              <a:rPr lang="en-US" dirty="0" smtClean="0"/>
              <a:t> </a:t>
            </a:r>
            <a:r>
              <a:rPr lang="en-US" dirty="0" err="1" smtClean="0"/>
              <a:t>penelitian</a:t>
            </a:r>
            <a:r>
              <a:rPr lang="en-US" dirty="0" smtClean="0"/>
              <a:t> </a:t>
            </a:r>
            <a:r>
              <a:rPr lang="en-US" dirty="0" err="1" smtClean="0"/>
              <a:t>dengan</a:t>
            </a:r>
            <a:r>
              <a:rPr lang="en-US" dirty="0" smtClean="0"/>
              <a:t> RIP UT </a:t>
            </a:r>
          </a:p>
          <a:p>
            <a:pPr lvl="1">
              <a:buFont typeface="Courier New" panose="02070309020205020404" pitchFamily="49" charset="0"/>
              <a:buChar char="o"/>
            </a:pPr>
            <a:r>
              <a:rPr lang="en-US" dirty="0" err="1" smtClean="0"/>
              <a:t>Judul</a:t>
            </a:r>
            <a:r>
              <a:rPr lang="en-US" dirty="0" smtClean="0"/>
              <a:t> </a:t>
            </a:r>
            <a:r>
              <a:rPr lang="en-US" dirty="0" err="1" smtClean="0"/>
              <a:t>Penelitian</a:t>
            </a:r>
            <a:endParaRPr lang="en-US" dirty="0" smtClean="0">
              <a:solidFill>
                <a:srgbClr val="FF0000"/>
              </a:solidFill>
            </a:endParaRPr>
          </a:p>
          <a:p>
            <a:pPr lvl="1">
              <a:buFont typeface="Courier New" panose="02070309020205020404" pitchFamily="49" charset="0"/>
              <a:buChar char="o"/>
            </a:pPr>
            <a:r>
              <a:rPr lang="en-US" dirty="0" err="1" smtClean="0"/>
              <a:t>Latar</a:t>
            </a:r>
            <a:r>
              <a:rPr lang="en-US" dirty="0" smtClean="0"/>
              <a:t> </a:t>
            </a:r>
            <a:r>
              <a:rPr lang="en-US" dirty="0" err="1" smtClean="0"/>
              <a:t>Belakang</a:t>
            </a:r>
            <a:r>
              <a:rPr lang="en-US" dirty="0" smtClean="0"/>
              <a:t> </a:t>
            </a:r>
            <a:r>
              <a:rPr lang="en-US" dirty="0" err="1" smtClean="0"/>
              <a:t>Masalah</a:t>
            </a:r>
            <a:endParaRPr lang="en-US" sz="2200" dirty="0" smtClean="0">
              <a:solidFill>
                <a:srgbClr val="FF0000"/>
              </a:solidFill>
            </a:endParaRPr>
          </a:p>
          <a:p>
            <a:pPr lvl="1">
              <a:buFont typeface="Courier New" panose="02070309020205020404" pitchFamily="49" charset="0"/>
              <a:buChar char="o"/>
            </a:pPr>
            <a:r>
              <a:rPr lang="en-US" sz="2200" dirty="0" err="1" smtClean="0"/>
              <a:t>Kajian</a:t>
            </a:r>
            <a:r>
              <a:rPr lang="en-US" sz="2200" dirty="0" smtClean="0"/>
              <a:t> </a:t>
            </a:r>
            <a:r>
              <a:rPr lang="en-US" sz="2200" dirty="0" err="1" smtClean="0"/>
              <a:t>Pustaka</a:t>
            </a:r>
            <a:endParaRPr lang="en-US" sz="2200" dirty="0" smtClean="0">
              <a:solidFill>
                <a:srgbClr val="FF0000"/>
              </a:solidFill>
            </a:endParaRPr>
          </a:p>
          <a:p>
            <a:pPr lvl="1">
              <a:buFont typeface="Courier New" panose="02070309020205020404" pitchFamily="49" charset="0"/>
              <a:buChar char="o"/>
            </a:pPr>
            <a:r>
              <a:rPr lang="en-US" dirty="0" err="1" smtClean="0"/>
              <a:t>Metodologi</a:t>
            </a:r>
            <a:r>
              <a:rPr lang="en-US" dirty="0" smtClean="0"/>
              <a:t> </a:t>
            </a:r>
            <a:r>
              <a:rPr lang="en-US" dirty="0" err="1" smtClean="0"/>
              <a:t>Penelitian</a:t>
            </a:r>
            <a:endParaRPr lang="id-ID" dirty="0" smtClean="0"/>
          </a:p>
          <a:p>
            <a:pPr lvl="1">
              <a:buFont typeface="Courier New" panose="02070309020205020404" pitchFamily="49" charset="0"/>
              <a:buChar char="o"/>
            </a:pPr>
            <a:r>
              <a:rPr lang="id-ID" dirty="0" smtClean="0"/>
              <a:t>Luaran </a:t>
            </a:r>
            <a:r>
              <a:rPr lang="id-ID" dirty="0" smtClean="0"/>
              <a:t>Penelitian (feasible/tidak, hubungkan dengan rekam jejak peneliti)</a:t>
            </a:r>
            <a:endParaRPr lang="en-US" dirty="0" smtClean="0"/>
          </a:p>
          <a:p>
            <a:pPr lvl="1">
              <a:buFont typeface="Courier New" panose="02070309020205020404" pitchFamily="49" charset="0"/>
              <a:buChar char="o"/>
            </a:pPr>
            <a:r>
              <a:rPr lang="en-US" dirty="0" err="1" smtClean="0"/>
              <a:t>Biaya</a:t>
            </a:r>
            <a:r>
              <a:rPr lang="en-US" dirty="0" smtClean="0"/>
              <a:t> </a:t>
            </a:r>
            <a:r>
              <a:rPr lang="en-US" dirty="0" err="1" smtClean="0"/>
              <a:t>Penelitian</a:t>
            </a:r>
            <a:endParaRPr lang="en-US" dirty="0" smtClean="0"/>
          </a:p>
          <a:p>
            <a:r>
              <a:rPr lang="en-US" dirty="0" err="1" smtClean="0"/>
              <a:t>Beri</a:t>
            </a:r>
            <a:r>
              <a:rPr lang="en-US" dirty="0" smtClean="0"/>
              <a:t> </a:t>
            </a:r>
            <a:r>
              <a:rPr lang="en-US" dirty="0" err="1" smtClean="0"/>
              <a:t>nilai</a:t>
            </a:r>
            <a:r>
              <a:rPr lang="en-US" dirty="0" smtClean="0"/>
              <a:t> </a:t>
            </a:r>
            <a:r>
              <a:rPr lang="en-US" dirty="0" err="1" smtClean="0"/>
              <a:t>dan</a:t>
            </a:r>
            <a:r>
              <a:rPr lang="en-US" dirty="0" smtClean="0"/>
              <a:t> upload </a:t>
            </a:r>
            <a:r>
              <a:rPr lang="en-US" dirty="0" err="1" smtClean="0"/>
              <a:t>nilai</a:t>
            </a:r>
            <a:r>
              <a:rPr lang="en-US" dirty="0" smtClean="0"/>
              <a:t> </a:t>
            </a:r>
            <a:r>
              <a:rPr lang="en-US" dirty="0" err="1" smtClean="0"/>
              <a:t>ke</a:t>
            </a:r>
            <a:r>
              <a:rPr lang="en-US" dirty="0" smtClean="0"/>
              <a:t> </a:t>
            </a:r>
            <a:r>
              <a:rPr lang="en-US" dirty="0" err="1" smtClean="0"/>
              <a:t>Simpen</a:t>
            </a:r>
            <a:endParaRPr lang="en-US" dirty="0" smtClean="0"/>
          </a:p>
          <a:p>
            <a:pPr marL="0" indent="0">
              <a:buNone/>
            </a:pPr>
            <a:endParaRPr lang="en-US" sz="3200" dirty="0"/>
          </a:p>
        </p:txBody>
      </p:sp>
      <p:sp>
        <p:nvSpPr>
          <p:cNvPr id="6" name="TextBox 5"/>
          <p:cNvSpPr txBox="1"/>
          <p:nvPr/>
        </p:nvSpPr>
        <p:spPr>
          <a:xfrm>
            <a:off x="2592887" y="506309"/>
            <a:ext cx="3419605" cy="646331"/>
          </a:xfrm>
          <a:prstGeom prst="rect">
            <a:avLst/>
          </a:prstGeom>
          <a:noFill/>
        </p:spPr>
        <p:txBody>
          <a:bodyPr wrap="square" rtlCol="0">
            <a:spAutoFit/>
          </a:bodyPr>
          <a:lstStyle/>
          <a:p>
            <a:r>
              <a:rPr lang="en-US" sz="3600" dirty="0" smtClean="0"/>
              <a:t>Desk Evaluation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6</a:t>
            </a:fld>
            <a:endParaRPr lang="en-US"/>
          </a:p>
        </p:txBody>
      </p:sp>
    </p:spTree>
    <p:extLst>
      <p:ext uri="{BB962C8B-B14F-4D97-AF65-F5344CB8AC3E}">
        <p14:creationId xmlns:p14="http://schemas.microsoft.com/office/powerpoint/2010/main" val="27216020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6" name="TextBox 5"/>
          <p:cNvSpPr txBox="1"/>
          <p:nvPr/>
        </p:nvSpPr>
        <p:spPr>
          <a:xfrm>
            <a:off x="2592887" y="506309"/>
            <a:ext cx="4031751" cy="646331"/>
          </a:xfrm>
          <a:prstGeom prst="rect">
            <a:avLst/>
          </a:prstGeom>
          <a:noFill/>
        </p:spPr>
        <p:txBody>
          <a:bodyPr wrap="square" rtlCol="0">
            <a:spAutoFit/>
          </a:bodyPr>
          <a:lstStyle/>
          <a:p>
            <a:r>
              <a:rPr lang="en-US" sz="3600" dirty="0" err="1" smtClean="0"/>
              <a:t>Kategori</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7</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999904569"/>
              </p:ext>
            </p:extLst>
          </p:nvPr>
        </p:nvGraphicFramePr>
        <p:xfrm>
          <a:off x="457200" y="1152640"/>
          <a:ext cx="9080499" cy="4918891"/>
        </p:xfrm>
        <a:graphic>
          <a:graphicData uri="http://schemas.openxmlformats.org/drawingml/2006/table">
            <a:tbl>
              <a:tblPr firstRow="1" bandRow="1">
                <a:tableStyleId>{5C22544A-7EE6-4342-B048-85BDC9FD1C3A}</a:tableStyleId>
              </a:tblPr>
              <a:tblGrid>
                <a:gridCol w="1651000"/>
                <a:gridCol w="5867400"/>
                <a:gridCol w="1562099"/>
              </a:tblGrid>
              <a:tr h="678192">
                <a:tc>
                  <a:txBody>
                    <a:bodyPr/>
                    <a:lstStyle/>
                    <a:p>
                      <a:r>
                        <a:rPr lang="en-US" sz="2000" dirty="0" err="1" smtClean="0"/>
                        <a:t>Kategori</a:t>
                      </a:r>
                      <a:endParaRPr lang="id-ID" sz="2000" dirty="0"/>
                    </a:p>
                  </a:txBody>
                  <a:tcPr/>
                </a:tc>
                <a:tc>
                  <a:txBody>
                    <a:bodyPr/>
                    <a:lstStyle/>
                    <a:p>
                      <a:r>
                        <a:rPr lang="en-US" sz="2000" dirty="0" err="1" smtClean="0"/>
                        <a:t>Uraian</a:t>
                      </a:r>
                      <a:endParaRPr lang="id-ID" sz="2000" dirty="0"/>
                    </a:p>
                  </a:txBody>
                  <a:tcPr/>
                </a:tc>
                <a:tc>
                  <a:txBody>
                    <a:bodyPr/>
                    <a:lstStyle/>
                    <a:p>
                      <a:r>
                        <a:rPr lang="en-US" sz="2000" dirty="0" err="1" smtClean="0"/>
                        <a:t>Biaya</a:t>
                      </a:r>
                      <a:r>
                        <a:rPr lang="en-US" sz="2000" dirty="0" smtClean="0"/>
                        <a:t> </a:t>
                      </a:r>
                      <a:r>
                        <a:rPr lang="en-US" sz="2000" dirty="0" err="1" smtClean="0"/>
                        <a:t>Penelitian</a:t>
                      </a:r>
                      <a:endParaRPr lang="id-ID" sz="2000" dirty="0"/>
                    </a:p>
                  </a:txBody>
                  <a:tcPr/>
                </a:tc>
              </a:tr>
              <a:tr h="2515120">
                <a:tc>
                  <a:txBody>
                    <a:bodyPr/>
                    <a:lstStyle/>
                    <a:p>
                      <a:r>
                        <a:rPr lang="id-ID" sz="2000" u="none" kern="1200" dirty="0" smtClean="0">
                          <a:solidFill>
                            <a:schemeClr val="dk1"/>
                          </a:solidFill>
                          <a:effectLst/>
                          <a:latin typeface="Arial" panose="020B0604020202020204" pitchFamily="34" charset="0"/>
                          <a:ea typeface="+mn-ea"/>
                          <a:cs typeface="Arial" panose="020B0604020202020204" pitchFamily="34" charset="0"/>
                        </a:rPr>
                        <a:t>Penelitian </a:t>
                      </a:r>
                      <a:r>
                        <a:rPr lang="id-ID" sz="2000" u="none" kern="1200" dirty="0" smtClean="0">
                          <a:solidFill>
                            <a:schemeClr val="dk1"/>
                          </a:solidFill>
                          <a:effectLst/>
                          <a:latin typeface="Arial" panose="020B0604020202020204" pitchFamily="34" charset="0"/>
                          <a:ea typeface="+mn-ea"/>
                          <a:cs typeface="Arial" panose="020B0604020202020204" pitchFamily="34" charset="0"/>
                        </a:rPr>
                        <a:t>Fundamen-tal</a:t>
                      </a:r>
                      <a:endParaRPr lang="id-ID" sz="2000" u="none" dirty="0">
                        <a:latin typeface="Arial" panose="020B0604020202020204" pitchFamily="34" charset="0"/>
                        <a:cs typeface="Arial" panose="020B0604020202020204" pitchFamily="34" charset="0"/>
                      </a:endParaRPr>
                    </a:p>
                  </a:txBody>
                  <a:tcPr/>
                </a:tc>
                <a:tc>
                  <a:txBody>
                    <a:bodyPr/>
                    <a:lstStyle/>
                    <a:p>
                      <a:r>
                        <a:rPr lang="id-ID" sz="2000" kern="1200" dirty="0" smtClean="0">
                          <a:solidFill>
                            <a:schemeClr val="dk1"/>
                          </a:solidFill>
                          <a:effectLst/>
                          <a:latin typeface="Arial" panose="020B0604020202020204" pitchFamily="34" charset="0"/>
                          <a:ea typeface="+mn-ea"/>
                          <a:cs typeface="Arial" panose="020B0604020202020204" pitchFamily="34" charset="0"/>
                        </a:rPr>
                        <a:t>Penelitian Fundamental berorientasi kepada penjelasan atau penemuan (invensi) untuk mengantisipasi suatu gejala/fenomena, kaidah, model, atau postulat baru yang mendukung suatu proses teknologi, kesehatan, pertanian, dan lain-lain dalam rangka mendukung penelitian terapan. Termasuk dalam penelitian fundamental adalah pencarian metode atau teori baru.</a:t>
                      </a:r>
                      <a:endParaRPr lang="id-ID" sz="2000" kern="1200" dirty="0">
                        <a:solidFill>
                          <a:schemeClr val="dk1"/>
                        </a:solidFill>
                        <a:effectLst/>
                        <a:latin typeface="Arial" panose="020B0604020202020204" pitchFamily="34" charset="0"/>
                        <a:ea typeface="+mn-ea"/>
                        <a:cs typeface="Arial" panose="020B0604020202020204" pitchFamily="34" charset="0"/>
                      </a:endParaRPr>
                    </a:p>
                  </a:txBody>
                  <a:tcPr/>
                </a:tc>
                <a:tc>
                  <a:txBody>
                    <a:bodyPr/>
                    <a:lstStyle/>
                    <a:p>
                      <a:r>
                        <a:rPr lang="id-ID" sz="2000" dirty="0" smtClean="0">
                          <a:latin typeface="Arial" panose="020B0604020202020204" pitchFamily="34" charset="0"/>
                          <a:cs typeface="Arial" panose="020B0604020202020204" pitchFamily="34" charset="0"/>
                        </a:rPr>
                        <a:t>Maks. 5</a:t>
                      </a:r>
                      <a:r>
                        <a:rPr lang="en-US" sz="2000" dirty="0" smtClean="0">
                          <a:latin typeface="Arial" panose="020B0604020202020204" pitchFamily="34" charset="0"/>
                          <a:cs typeface="Arial" panose="020B0604020202020204" pitchFamily="34" charset="0"/>
                        </a:rPr>
                        <a:t>0</a:t>
                      </a:r>
                      <a:r>
                        <a:rPr lang="en-US" sz="2000" baseline="0" dirty="0" smtClean="0">
                          <a:latin typeface="Arial" panose="020B0604020202020204" pitchFamily="34" charset="0"/>
                          <a:cs typeface="Arial" panose="020B0604020202020204" pitchFamily="34" charset="0"/>
                        </a:rPr>
                        <a:t> </a:t>
                      </a:r>
                      <a:r>
                        <a:rPr lang="en-US" sz="2000" baseline="0" dirty="0" err="1" smtClean="0">
                          <a:latin typeface="Arial" panose="020B0604020202020204" pitchFamily="34" charset="0"/>
                          <a:cs typeface="Arial" panose="020B0604020202020204" pitchFamily="34" charset="0"/>
                        </a:rPr>
                        <a:t>juta</a:t>
                      </a:r>
                      <a:endParaRPr lang="id-ID" sz="2000" dirty="0">
                        <a:latin typeface="Arial" panose="020B0604020202020204" pitchFamily="34" charset="0"/>
                        <a:cs typeface="Arial" panose="020B0604020202020204" pitchFamily="34" charset="0"/>
                      </a:endParaRPr>
                    </a:p>
                  </a:txBody>
                  <a:tcPr/>
                </a:tc>
              </a:tr>
              <a:tr h="1688011">
                <a:tc>
                  <a:txBody>
                    <a:bodyPr/>
                    <a:lstStyle/>
                    <a:p>
                      <a:endParaRPr lang="id-ID" sz="2000" dirty="0">
                        <a:latin typeface="Arial" panose="020B0604020202020204" pitchFamily="34" charset="0"/>
                        <a:cs typeface="Arial" panose="020B0604020202020204" pitchFamily="34" charset="0"/>
                      </a:endParaRPr>
                    </a:p>
                  </a:txBody>
                  <a:tcPr/>
                </a:tc>
                <a:tc>
                  <a:txBody>
                    <a:bodyPr/>
                    <a:lstStyle/>
                    <a:p>
                      <a:r>
                        <a:rPr lang="id-ID" sz="2400" dirty="0" smtClean="0">
                          <a:latin typeface="Arial" panose="020B0604020202020204" pitchFamily="34" charset="0"/>
                          <a:cs typeface="Arial" panose="020B0604020202020204" pitchFamily="34" charset="0"/>
                        </a:rPr>
                        <a:t>Luaran Penelitian:</a:t>
                      </a:r>
                    </a:p>
                    <a:p>
                      <a:pPr marL="292100" indent="-292100"/>
                      <a:r>
                        <a:rPr lang="id-ID" sz="2000" kern="1200" dirty="0" smtClean="0">
                          <a:solidFill>
                            <a:schemeClr val="dk1"/>
                          </a:solidFill>
                          <a:effectLst/>
                          <a:latin typeface="Arial" panose="020B0604020202020204" pitchFamily="34" charset="0"/>
                          <a:ea typeface="+mn-ea"/>
                          <a:cs typeface="Arial" panose="020B0604020202020204" pitchFamily="34" charset="0"/>
                        </a:rPr>
                        <a:t>a.  produk ipteks-sosbud (metode, blueprint, prototip, sistem, kebijakan, model, rekayasa sosial);</a:t>
                      </a:r>
                    </a:p>
                    <a:p>
                      <a:r>
                        <a:rPr lang="id-ID" sz="2000" kern="1200" dirty="0" smtClean="0">
                          <a:solidFill>
                            <a:schemeClr val="dk1"/>
                          </a:solidFill>
                          <a:effectLst/>
                          <a:latin typeface="Arial" panose="020B0604020202020204" pitchFamily="34" charset="0"/>
                          <a:ea typeface="+mn-ea"/>
                          <a:cs typeface="Arial" panose="020B0604020202020204" pitchFamily="34" charset="0"/>
                        </a:rPr>
                        <a:t>b. HKI dan/atau bahan ajar.</a:t>
                      </a:r>
                      <a:endParaRPr lang="id-ID" sz="2800" dirty="0">
                        <a:latin typeface="Arial" panose="020B0604020202020204" pitchFamily="34" charset="0"/>
                        <a:cs typeface="Arial" panose="020B0604020202020204" pitchFamily="34" charset="0"/>
                      </a:endParaRPr>
                    </a:p>
                  </a:txBody>
                  <a:tcPr/>
                </a:tc>
                <a:tc>
                  <a:txBody>
                    <a:bodyPr/>
                    <a:lstStyle/>
                    <a:p>
                      <a:endParaRPr lang="id-ID" sz="2000" dirty="0">
                        <a:latin typeface="Arial" panose="020B0604020202020204" pitchFamily="34" charset="0"/>
                        <a:cs typeface="Arial" panose="020B0604020202020204" pitchFamily="34" charset="0"/>
                      </a:endParaRPr>
                    </a:p>
                  </a:txBody>
                  <a:tcPr/>
                </a:tc>
              </a:tr>
            </a:tbl>
          </a:graphicData>
        </a:graphic>
      </p:graphicFrame>
      <p:sp>
        <p:nvSpPr>
          <p:cNvPr id="3" name="TextBox 2"/>
          <p:cNvSpPr txBox="1"/>
          <p:nvPr/>
        </p:nvSpPr>
        <p:spPr>
          <a:xfrm>
            <a:off x="812800" y="6171686"/>
            <a:ext cx="8128000" cy="646331"/>
          </a:xfrm>
          <a:prstGeom prst="rect">
            <a:avLst/>
          </a:prstGeom>
          <a:solidFill>
            <a:srgbClr val="FFFF00"/>
          </a:solidFill>
        </p:spPr>
        <p:txBody>
          <a:bodyPr wrap="square" rtlCol="0">
            <a:spAutoFit/>
          </a:bodyPr>
          <a:lstStyle/>
          <a:p>
            <a:r>
              <a:rPr lang="id-ID" dirty="0">
                <a:hlinkClick r:id="rId3"/>
              </a:rPr>
              <a:t>http://www.lppm.ut.ac.id/dokumen-penelitian/pedoman-penelitian-ut-tahun-2017-2020</a:t>
            </a:r>
            <a:endParaRPr lang="id-ID" dirty="0"/>
          </a:p>
        </p:txBody>
      </p:sp>
    </p:spTree>
    <p:extLst>
      <p:ext uri="{BB962C8B-B14F-4D97-AF65-F5344CB8AC3E}">
        <p14:creationId xmlns:p14="http://schemas.microsoft.com/office/powerpoint/2010/main" val="753561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6" name="TextBox 5"/>
          <p:cNvSpPr txBox="1"/>
          <p:nvPr/>
        </p:nvSpPr>
        <p:spPr>
          <a:xfrm>
            <a:off x="2592887" y="506309"/>
            <a:ext cx="4031751" cy="646331"/>
          </a:xfrm>
          <a:prstGeom prst="rect">
            <a:avLst/>
          </a:prstGeom>
          <a:noFill/>
        </p:spPr>
        <p:txBody>
          <a:bodyPr wrap="square" rtlCol="0">
            <a:spAutoFit/>
          </a:bodyPr>
          <a:lstStyle/>
          <a:p>
            <a:r>
              <a:rPr lang="en-US" sz="3600" dirty="0" err="1" smtClean="0"/>
              <a:t>Kategori</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8</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306674389"/>
              </p:ext>
            </p:extLst>
          </p:nvPr>
        </p:nvGraphicFramePr>
        <p:xfrm>
          <a:off x="635000" y="1152640"/>
          <a:ext cx="8877299" cy="5455920"/>
        </p:xfrm>
        <a:graphic>
          <a:graphicData uri="http://schemas.openxmlformats.org/drawingml/2006/table">
            <a:tbl>
              <a:tblPr firstRow="1" bandRow="1">
                <a:tableStyleId>{5C22544A-7EE6-4342-B048-85BDC9FD1C3A}</a:tableStyleId>
              </a:tblPr>
              <a:tblGrid>
                <a:gridCol w="1549400"/>
                <a:gridCol w="5905500"/>
                <a:gridCol w="1422399"/>
              </a:tblGrid>
              <a:tr h="685803">
                <a:tc>
                  <a:txBody>
                    <a:bodyPr/>
                    <a:lstStyle/>
                    <a:p>
                      <a:r>
                        <a:rPr lang="en-US" sz="2000" dirty="0" err="1" smtClean="0"/>
                        <a:t>Kategori</a:t>
                      </a:r>
                      <a:endParaRPr lang="id-ID" sz="2000" dirty="0"/>
                    </a:p>
                  </a:txBody>
                  <a:tcPr/>
                </a:tc>
                <a:tc>
                  <a:txBody>
                    <a:bodyPr/>
                    <a:lstStyle/>
                    <a:p>
                      <a:r>
                        <a:rPr lang="en-US" sz="2000" dirty="0" err="1" smtClean="0"/>
                        <a:t>Uraian</a:t>
                      </a:r>
                      <a:endParaRPr lang="id-ID" sz="2000" dirty="0"/>
                    </a:p>
                  </a:txBody>
                  <a:tcPr/>
                </a:tc>
                <a:tc>
                  <a:txBody>
                    <a:bodyPr/>
                    <a:lstStyle/>
                    <a:p>
                      <a:r>
                        <a:rPr lang="en-US" sz="2000" dirty="0" err="1" smtClean="0"/>
                        <a:t>Biaya</a:t>
                      </a:r>
                      <a:r>
                        <a:rPr lang="en-US" sz="2000" dirty="0" smtClean="0"/>
                        <a:t> </a:t>
                      </a:r>
                      <a:r>
                        <a:rPr lang="en-US" sz="2000" dirty="0" err="1" smtClean="0"/>
                        <a:t>Penelitian</a:t>
                      </a:r>
                      <a:endParaRPr lang="id-ID" sz="2000" dirty="0"/>
                    </a:p>
                  </a:txBody>
                  <a:tcPr/>
                </a:tc>
              </a:tr>
              <a:tr h="2096020">
                <a:tc>
                  <a:txBody>
                    <a:bodyPr/>
                    <a:lstStyle/>
                    <a:p>
                      <a:r>
                        <a:rPr lang="id-ID" sz="1800" u="none" kern="1200" dirty="0" smtClean="0">
                          <a:solidFill>
                            <a:schemeClr val="dk1"/>
                          </a:solidFill>
                          <a:effectLst/>
                          <a:latin typeface="Arial" panose="020B0604020202020204" pitchFamily="34" charset="0"/>
                          <a:ea typeface="+mn-ea"/>
                          <a:cs typeface="Arial" panose="020B0604020202020204" pitchFamily="34" charset="0"/>
                        </a:rPr>
                        <a:t>Penelitian Unggulan PT</a:t>
                      </a:r>
                      <a:endParaRPr lang="id-ID" sz="1800" u="none"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Arial" panose="020B0604020202020204" pitchFamily="34" charset="0"/>
                          <a:ea typeface="+mn-ea"/>
                          <a:cs typeface="Arial" panose="020B0604020202020204" pitchFamily="34" charset="0"/>
                        </a:rPr>
                        <a:t>PUPT </a:t>
                      </a:r>
                      <a:r>
                        <a:rPr lang="en-US" sz="2000" kern="1200" dirty="0" err="1" smtClean="0">
                          <a:solidFill>
                            <a:schemeClr val="dk1"/>
                          </a:solidFill>
                          <a:effectLst/>
                          <a:latin typeface="Arial" panose="020B0604020202020204" pitchFamily="34" charset="0"/>
                          <a:ea typeface="+mn-ea"/>
                          <a:cs typeface="Arial" panose="020B0604020202020204" pitchFamily="34" charset="0"/>
                        </a:rPr>
                        <a:t>adalah</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penelitian</a:t>
                      </a:r>
                      <a:r>
                        <a:rPr lang="en-US" sz="2000" kern="1200" dirty="0" smtClean="0">
                          <a:solidFill>
                            <a:schemeClr val="dk1"/>
                          </a:solidFill>
                          <a:effectLst/>
                          <a:latin typeface="Arial" panose="020B0604020202020204" pitchFamily="34" charset="0"/>
                          <a:ea typeface="+mn-ea"/>
                          <a:cs typeface="Arial" panose="020B0604020202020204" pitchFamily="34" charset="0"/>
                        </a:rPr>
                        <a:t> yang </a:t>
                      </a:r>
                      <a:r>
                        <a:rPr lang="en-US" sz="2000" kern="1200" dirty="0" err="1" smtClean="0">
                          <a:solidFill>
                            <a:schemeClr val="dk1"/>
                          </a:solidFill>
                          <a:effectLst/>
                          <a:latin typeface="Arial" panose="020B0604020202020204" pitchFamily="34" charset="0"/>
                          <a:ea typeface="+mn-ea"/>
                          <a:cs typeface="Arial" panose="020B0604020202020204" pitchFamily="34" charset="0"/>
                        </a:rPr>
                        <a:t>mengacu</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pada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bidang</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unggulan</a:t>
                      </a:r>
                      <a:r>
                        <a:rPr lang="en-US" sz="2000" kern="1200" dirty="0" smtClean="0">
                          <a:solidFill>
                            <a:schemeClr val="dk1"/>
                          </a:solidFill>
                          <a:effectLst/>
                          <a:latin typeface="Arial" panose="020B0604020202020204" pitchFamily="34" charset="0"/>
                          <a:ea typeface="+mn-ea"/>
                          <a:cs typeface="Arial" panose="020B0604020202020204" pitchFamily="34" charset="0"/>
                        </a:rPr>
                        <a:t> yang </a:t>
                      </a:r>
                      <a:r>
                        <a:rPr lang="en-US" sz="2000" kern="1200" dirty="0" err="1" smtClean="0">
                          <a:solidFill>
                            <a:schemeClr val="dk1"/>
                          </a:solidFill>
                          <a:effectLst/>
                          <a:latin typeface="Arial" panose="020B0604020202020204" pitchFamily="34" charset="0"/>
                          <a:ea typeface="+mn-ea"/>
                          <a:cs typeface="Arial" panose="020B0604020202020204" pitchFamily="34" charset="0"/>
                        </a:rPr>
                        <a:t>telah</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ditetapkan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dalam</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Rancangan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Induk</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Penelitian</a:t>
                      </a:r>
                      <a:r>
                        <a:rPr lang="en-US" sz="2000" kern="1200" dirty="0" smtClean="0">
                          <a:solidFill>
                            <a:schemeClr val="dk1"/>
                          </a:solidFill>
                          <a:effectLst/>
                          <a:latin typeface="Arial" panose="020B0604020202020204" pitchFamily="34" charset="0"/>
                          <a:ea typeface="+mn-ea"/>
                          <a:cs typeface="Arial" panose="020B0604020202020204" pitchFamily="34" charset="0"/>
                        </a:rPr>
                        <a:t> (RIP) </a:t>
                      </a:r>
                      <a:r>
                        <a:rPr lang="en-US" sz="2000" kern="1200" dirty="0" err="1" smtClean="0">
                          <a:solidFill>
                            <a:schemeClr val="dk1"/>
                          </a:solidFill>
                          <a:effectLst/>
                          <a:latin typeface="Arial" panose="020B0604020202020204" pitchFamily="34" charset="0"/>
                          <a:ea typeface="+mn-ea"/>
                          <a:cs typeface="Arial" panose="020B0604020202020204" pitchFamily="34" charset="0"/>
                        </a:rPr>
                        <a:t>perguruan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tinggi</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Sasaran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akhir</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dari</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penelitian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ini</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adalah</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dihasilkannya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inovasi</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teknologi</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pada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bidang-bidang</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unggulan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i="1" kern="1200" dirty="0" smtClean="0">
                          <a:solidFill>
                            <a:schemeClr val="dk1"/>
                          </a:solidFill>
                          <a:effectLst/>
                          <a:latin typeface="Arial" panose="020B0604020202020204" pitchFamily="34" charset="0"/>
                          <a:ea typeface="+mn-ea"/>
                          <a:cs typeface="Arial" panose="020B0604020202020204" pitchFamily="34" charset="0"/>
                        </a:rPr>
                        <a:t>frontier</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dan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rekayasa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sosial</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guna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meningkatkan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pembangunan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berkelanjutan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pada</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tingkat</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lokal</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maupun</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en-US" sz="2000" kern="1200" dirty="0" err="1" smtClean="0">
                          <a:solidFill>
                            <a:schemeClr val="dk1"/>
                          </a:solidFill>
                          <a:effectLst/>
                          <a:latin typeface="Arial" panose="020B0604020202020204" pitchFamily="34" charset="0"/>
                          <a:ea typeface="+mn-ea"/>
                          <a:cs typeface="Arial" panose="020B0604020202020204" pitchFamily="34" charset="0"/>
                        </a:rPr>
                        <a:t>nasional</a:t>
                      </a:r>
                      <a:r>
                        <a:rPr lang="en-US" sz="2000" kern="1200" dirty="0" smtClean="0">
                          <a:solidFill>
                            <a:schemeClr val="dk1"/>
                          </a:solidFill>
                          <a:effectLst/>
                          <a:latin typeface="Arial" panose="020B0604020202020204" pitchFamily="34" charset="0"/>
                          <a:ea typeface="+mn-ea"/>
                          <a:cs typeface="Arial" panose="020B0604020202020204" pitchFamily="34" charset="0"/>
                        </a:rPr>
                        <a:t>. </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c>
                  <a:txBody>
                    <a:bodyPr/>
                    <a:lstStyle/>
                    <a:p>
                      <a:r>
                        <a:rPr lang="id-ID" sz="1800" dirty="0" smtClean="0">
                          <a:latin typeface="Arial" panose="020B0604020202020204" pitchFamily="34" charset="0"/>
                          <a:cs typeface="Arial" panose="020B0604020202020204" pitchFamily="34" charset="0"/>
                        </a:rPr>
                        <a:t>Maks. 5</a:t>
                      </a:r>
                      <a:r>
                        <a:rPr lang="en-US" sz="1800" dirty="0" smtClean="0">
                          <a:latin typeface="Arial" panose="020B0604020202020204" pitchFamily="34" charset="0"/>
                          <a:cs typeface="Arial" panose="020B0604020202020204" pitchFamily="34" charset="0"/>
                        </a:rPr>
                        <a:t>0</a:t>
                      </a:r>
                      <a:r>
                        <a:rPr lang="en-US" sz="1800" baseline="0" dirty="0" smtClean="0">
                          <a:latin typeface="Arial" panose="020B0604020202020204" pitchFamily="34" charset="0"/>
                          <a:cs typeface="Arial" panose="020B0604020202020204" pitchFamily="34" charset="0"/>
                        </a:rPr>
                        <a:t> </a:t>
                      </a:r>
                      <a:r>
                        <a:rPr lang="en-US" sz="1800" baseline="0" dirty="0" err="1" smtClean="0">
                          <a:latin typeface="Arial" panose="020B0604020202020204" pitchFamily="34" charset="0"/>
                          <a:cs typeface="Arial" panose="020B0604020202020204" pitchFamily="34" charset="0"/>
                        </a:rPr>
                        <a:t>juta</a:t>
                      </a:r>
                      <a:endParaRPr lang="id-ID" sz="1800" dirty="0">
                        <a:latin typeface="Arial" panose="020B0604020202020204" pitchFamily="34" charset="0"/>
                        <a:cs typeface="Arial" panose="020B0604020202020204" pitchFamily="34" charset="0"/>
                      </a:endParaRPr>
                    </a:p>
                  </a:txBody>
                  <a:tcPr/>
                </a:tc>
              </a:tr>
              <a:tr h="1744878">
                <a:tc>
                  <a:txBody>
                    <a:bodyPr/>
                    <a:lstStyle/>
                    <a:p>
                      <a:endParaRPr lang="id-ID" sz="1800" dirty="0">
                        <a:latin typeface="Arial" panose="020B0604020202020204" pitchFamily="34" charset="0"/>
                        <a:cs typeface="Arial" panose="020B0604020202020204" pitchFamily="34" charset="0"/>
                      </a:endParaRPr>
                    </a:p>
                  </a:txBody>
                  <a:tcPr/>
                </a:tc>
                <a:tc>
                  <a:txBody>
                    <a:bodyPr/>
                    <a:lstStyle/>
                    <a:p>
                      <a:r>
                        <a:rPr lang="id-ID" sz="2000" dirty="0" smtClean="0">
                          <a:latin typeface="Arial" panose="020B0604020202020204" pitchFamily="34" charset="0"/>
                          <a:cs typeface="Arial" panose="020B0604020202020204" pitchFamily="34" charset="0"/>
                        </a:rPr>
                        <a:t>Luaran Penelitian:</a:t>
                      </a:r>
                    </a:p>
                    <a:p>
                      <a:pPr marL="228600" lvl="0" indent="-228600"/>
                      <a:r>
                        <a:rPr lang="id-ID" sz="2000" kern="1200" dirty="0" smtClean="0">
                          <a:solidFill>
                            <a:schemeClr val="dk1"/>
                          </a:solidFill>
                          <a:effectLst/>
                          <a:latin typeface="Arial" panose="020B0604020202020204" pitchFamily="34" charset="0"/>
                          <a:ea typeface="+mn-ea"/>
                          <a:cs typeface="Arial" panose="020B0604020202020204" pitchFamily="34" charset="0"/>
                        </a:rPr>
                        <a:t>a. produk teknologi yang langsung dapat dimanfaatkan oleh </a:t>
                      </a:r>
                      <a:r>
                        <a:rPr lang="id-ID" sz="2000" i="1" kern="1200" dirty="0" smtClean="0">
                          <a:solidFill>
                            <a:schemeClr val="dk1"/>
                          </a:solidFill>
                          <a:effectLst/>
                          <a:latin typeface="Arial" panose="020B0604020202020204" pitchFamily="34" charset="0"/>
                          <a:ea typeface="+mn-ea"/>
                          <a:cs typeface="Arial" panose="020B0604020202020204" pitchFamily="34" charset="0"/>
                        </a:rPr>
                        <a:t>stakeholders</a:t>
                      </a:r>
                      <a:r>
                        <a:rPr lang="id-ID" sz="2000" kern="1200" dirty="0" smtClean="0">
                          <a:solidFill>
                            <a:schemeClr val="dk1"/>
                          </a:solidFill>
                          <a:effectLst/>
                          <a:latin typeface="Arial" panose="020B0604020202020204" pitchFamily="34" charset="0"/>
                          <a:ea typeface="+mn-ea"/>
                          <a:cs typeface="Arial" panose="020B0604020202020204" pitchFamily="34" charset="0"/>
                        </a:rPr>
                        <a:t>;</a:t>
                      </a:r>
                    </a:p>
                    <a:p>
                      <a:pPr marL="292100" lvl="0" indent="-292100"/>
                      <a:r>
                        <a:rPr lang="id-ID" sz="2000" kern="1200" dirty="0" smtClean="0">
                          <a:solidFill>
                            <a:schemeClr val="dk1"/>
                          </a:solidFill>
                          <a:effectLst/>
                          <a:latin typeface="Arial" panose="020B0604020202020204" pitchFamily="34" charset="0"/>
                          <a:ea typeface="+mn-ea"/>
                          <a:cs typeface="Arial" panose="020B0604020202020204" pitchFamily="34" charset="0"/>
                        </a:rPr>
                        <a:t>b. publikasi, HKI, kebijakan (pedoman, regulasi), model, rekayasa sosial; dan</a:t>
                      </a:r>
                    </a:p>
                    <a:p>
                      <a:pPr marL="292100" lvl="0" indent="-292100"/>
                      <a:r>
                        <a:rPr lang="id-ID" sz="2000" kern="1200" dirty="0" smtClean="0">
                          <a:solidFill>
                            <a:schemeClr val="dk1"/>
                          </a:solidFill>
                          <a:effectLst/>
                          <a:latin typeface="Arial" panose="020B0604020202020204" pitchFamily="34" charset="0"/>
                          <a:ea typeface="+mn-ea"/>
                          <a:cs typeface="Arial" panose="020B0604020202020204" pitchFamily="34" charset="0"/>
                        </a:rPr>
                        <a:t>c. Hasil pengkajian, pengembangan, dan penerapan Ipteks-Sosbud.</a:t>
                      </a:r>
                    </a:p>
                  </a:txBody>
                  <a:tcPr/>
                </a:tc>
                <a:tc>
                  <a:txBody>
                    <a:bodyPr/>
                    <a:lstStyle/>
                    <a:p>
                      <a:endParaRPr lang="id-ID" sz="18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1831399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2.pdf"/>
          <p:cNvPicPr>
            <a:picLocks noChangeAspect="1"/>
          </p:cNvPicPr>
          <p:nvPr/>
        </p:nvPicPr>
        <p:blipFill>
          <a:blip r:embed="rId2" cstate="print"/>
          <a:srcRect/>
          <a:stretch>
            <a:fillRect/>
          </a:stretch>
        </p:blipFill>
        <p:spPr>
          <a:xfrm>
            <a:off x="0" y="0"/>
            <a:ext cx="9906000" cy="6857999"/>
          </a:xfrm>
          <a:prstGeom prst="rect">
            <a:avLst/>
          </a:prstGeom>
        </p:spPr>
      </p:pic>
      <p:sp>
        <p:nvSpPr>
          <p:cNvPr id="6" name="TextBox 5"/>
          <p:cNvSpPr txBox="1"/>
          <p:nvPr/>
        </p:nvSpPr>
        <p:spPr>
          <a:xfrm>
            <a:off x="2592887" y="506309"/>
            <a:ext cx="4031751" cy="646331"/>
          </a:xfrm>
          <a:prstGeom prst="rect">
            <a:avLst/>
          </a:prstGeom>
          <a:noFill/>
        </p:spPr>
        <p:txBody>
          <a:bodyPr wrap="square" rtlCol="0">
            <a:spAutoFit/>
          </a:bodyPr>
          <a:lstStyle/>
          <a:p>
            <a:r>
              <a:rPr lang="en-US" sz="3600" dirty="0" err="1" smtClean="0"/>
              <a:t>Kategori</a:t>
            </a:r>
            <a:r>
              <a:rPr lang="en-US" sz="3600" dirty="0" smtClean="0"/>
              <a:t> </a:t>
            </a:r>
            <a:r>
              <a:rPr lang="en-US" sz="3600" dirty="0" err="1" smtClean="0"/>
              <a:t>Penelitian</a:t>
            </a:r>
            <a:endParaRPr lang="en-US" sz="3600" dirty="0"/>
          </a:p>
        </p:txBody>
      </p:sp>
      <p:sp>
        <p:nvSpPr>
          <p:cNvPr id="2" name="Footer Placeholder 1"/>
          <p:cNvSpPr>
            <a:spLocks noGrp="1"/>
          </p:cNvSpPr>
          <p:nvPr>
            <p:ph type="ftr" sz="quarter" idx="11"/>
          </p:nvPr>
        </p:nvSpPr>
        <p:spPr/>
        <p:txBody>
          <a:bodyPr/>
          <a:lstStyle/>
          <a:p>
            <a:r>
              <a:rPr lang="en-US" smtClean="0"/>
              <a:t>-- kap --</a:t>
            </a:r>
            <a:endParaRPr lang="en-US"/>
          </a:p>
        </p:txBody>
      </p:sp>
      <p:sp>
        <p:nvSpPr>
          <p:cNvPr id="5" name="Slide Number Placeholder 4"/>
          <p:cNvSpPr>
            <a:spLocks noGrp="1"/>
          </p:cNvSpPr>
          <p:nvPr>
            <p:ph type="sldNum" sz="quarter" idx="12"/>
          </p:nvPr>
        </p:nvSpPr>
        <p:spPr/>
        <p:txBody>
          <a:bodyPr/>
          <a:lstStyle/>
          <a:p>
            <a:fld id="{4177B384-585E-4E9C-87E1-9F19B3072854}" type="slidenum">
              <a:rPr lang="en-US" smtClean="0"/>
              <a:pPr/>
              <a:t>9</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1700494"/>
              </p:ext>
            </p:extLst>
          </p:nvPr>
        </p:nvGraphicFramePr>
        <p:xfrm>
          <a:off x="681038" y="1320800"/>
          <a:ext cx="8589962" cy="4846320"/>
        </p:xfrm>
        <a:graphic>
          <a:graphicData uri="http://schemas.openxmlformats.org/drawingml/2006/table">
            <a:tbl>
              <a:tblPr firstRow="1" bandRow="1">
                <a:tableStyleId>{5C22544A-7EE6-4342-B048-85BDC9FD1C3A}</a:tableStyleId>
              </a:tblPr>
              <a:tblGrid>
                <a:gridCol w="1871662"/>
                <a:gridCol w="4851400"/>
                <a:gridCol w="1866900"/>
              </a:tblGrid>
              <a:tr h="302578">
                <a:tc>
                  <a:txBody>
                    <a:bodyPr/>
                    <a:lstStyle/>
                    <a:p>
                      <a:r>
                        <a:rPr lang="en-US" sz="2000" dirty="0" err="1" smtClean="0"/>
                        <a:t>Kategori</a:t>
                      </a:r>
                      <a:endParaRPr lang="id-ID" sz="2000" dirty="0"/>
                    </a:p>
                  </a:txBody>
                  <a:tcPr/>
                </a:tc>
                <a:tc>
                  <a:txBody>
                    <a:bodyPr/>
                    <a:lstStyle/>
                    <a:p>
                      <a:r>
                        <a:rPr lang="en-US" sz="2000" dirty="0" err="1" smtClean="0"/>
                        <a:t>Uraian</a:t>
                      </a:r>
                      <a:endParaRPr lang="id-ID" sz="2000" dirty="0"/>
                    </a:p>
                  </a:txBody>
                  <a:tcPr/>
                </a:tc>
                <a:tc>
                  <a:txBody>
                    <a:bodyPr/>
                    <a:lstStyle/>
                    <a:p>
                      <a:r>
                        <a:rPr lang="en-US" sz="2000" dirty="0" err="1" smtClean="0"/>
                        <a:t>Biaya</a:t>
                      </a:r>
                      <a:r>
                        <a:rPr lang="en-US" sz="2000" dirty="0" smtClean="0"/>
                        <a:t> </a:t>
                      </a:r>
                      <a:r>
                        <a:rPr lang="en-US" sz="2000" dirty="0" err="1" smtClean="0"/>
                        <a:t>Penelitian</a:t>
                      </a:r>
                      <a:endParaRPr lang="id-ID" sz="2000" dirty="0"/>
                    </a:p>
                  </a:txBody>
                  <a:tcPr/>
                </a:tc>
              </a:tr>
              <a:tr h="2047240">
                <a:tc>
                  <a:txBody>
                    <a:bodyPr/>
                    <a:lstStyle/>
                    <a:p>
                      <a:r>
                        <a:rPr lang="en-US" sz="2000" dirty="0" err="1" smtClean="0">
                          <a:latin typeface="Arial" panose="020B0604020202020204" pitchFamily="34" charset="0"/>
                          <a:cs typeface="Arial" panose="020B0604020202020204" pitchFamily="34" charset="0"/>
                        </a:rPr>
                        <a:t>Penelitian</a:t>
                      </a:r>
                      <a:r>
                        <a:rPr lang="en-US" sz="2000" dirty="0" smtClean="0">
                          <a:latin typeface="Arial" panose="020B0604020202020204" pitchFamily="34" charset="0"/>
                          <a:cs typeface="Arial" panose="020B0604020202020204" pitchFamily="34" charset="0"/>
                        </a:rPr>
                        <a:t> </a:t>
                      </a:r>
                      <a:r>
                        <a:rPr lang="id-ID" sz="2000" dirty="0" smtClean="0">
                          <a:latin typeface="Arial" panose="020B0604020202020204" pitchFamily="34" charset="0"/>
                          <a:cs typeface="Arial" panose="020B0604020202020204" pitchFamily="34" charset="0"/>
                        </a:rPr>
                        <a:t>Dosen Pemula</a:t>
                      </a:r>
                      <a:endParaRPr lang="id-ID" sz="2000" dirty="0">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2000" kern="1200" dirty="0" smtClean="0">
                          <a:solidFill>
                            <a:schemeClr val="dk1"/>
                          </a:solidFill>
                          <a:effectLst/>
                          <a:latin typeface="Arial" panose="020B0604020202020204" pitchFamily="34" charset="0"/>
                          <a:ea typeface="+mn-ea"/>
                          <a:cs typeface="Arial" panose="020B0604020202020204" pitchFamily="34" charset="0"/>
                        </a:rPr>
                        <a:t>Kegiatan penelitian dalam rangka membina dan mengarahkan para peneliti pemula untuk meningkatkan kemampuannya dalam melaksanakan penelitian di perguruan tinggi. Penelitian ini diperuntukkan </a:t>
                      </a:r>
                      <a:r>
                        <a:rPr lang="id-ID" sz="2000" b="1" kern="1200" dirty="0" smtClean="0">
                          <a:solidFill>
                            <a:schemeClr val="dk1"/>
                          </a:solidFill>
                          <a:effectLst/>
                          <a:latin typeface="Arial" panose="020B0604020202020204" pitchFamily="34" charset="0"/>
                          <a:ea typeface="+mn-ea"/>
                          <a:cs typeface="Arial" panose="020B0604020202020204" pitchFamily="34" charset="0"/>
                        </a:rPr>
                        <a:t>bagi dosen pemula yang belum mempunyai jabatan fungsional Lektor. </a:t>
                      </a:r>
                      <a:endParaRPr lang="id-ID" sz="2000" dirty="0">
                        <a:latin typeface="Arial" panose="020B0604020202020204" pitchFamily="34" charset="0"/>
                        <a:cs typeface="Arial" panose="020B0604020202020204" pitchFamily="34" charset="0"/>
                      </a:endParaRPr>
                    </a:p>
                  </a:txBody>
                  <a:tcPr/>
                </a:tc>
                <a:tc>
                  <a:txBody>
                    <a:bodyPr/>
                    <a:lstStyle/>
                    <a:p>
                      <a:pPr marL="0" lvl="0" indent="0">
                        <a:buFont typeface="Arial" panose="020B0604020202020204" pitchFamily="34" charset="0"/>
                        <a:buNone/>
                      </a:pPr>
                      <a:r>
                        <a:rPr lang="id-ID" sz="2000" kern="1200" dirty="0" smtClean="0">
                          <a:solidFill>
                            <a:schemeClr val="dk1"/>
                          </a:solidFill>
                          <a:effectLst/>
                          <a:latin typeface="Arial" panose="020B0604020202020204" pitchFamily="34" charset="0"/>
                          <a:ea typeface="+mn-ea"/>
                          <a:cs typeface="Arial" panose="020B0604020202020204" pitchFamily="34" charset="0"/>
                        </a:rPr>
                        <a:t>2</a:t>
                      </a:r>
                      <a:r>
                        <a:rPr lang="en-US" sz="2000" kern="1200" dirty="0" smtClean="0">
                          <a:solidFill>
                            <a:schemeClr val="dk1"/>
                          </a:solidFill>
                          <a:effectLst/>
                          <a:latin typeface="Arial" panose="020B0604020202020204" pitchFamily="34" charset="0"/>
                          <a:ea typeface="+mn-ea"/>
                          <a:cs typeface="Arial" panose="020B0604020202020204" pitchFamily="34" charset="0"/>
                        </a:rPr>
                        <a:t>0</a:t>
                      </a:r>
                      <a:r>
                        <a:rPr lang="en-US" sz="2000" kern="1200" baseline="0" dirty="0" smtClean="0">
                          <a:solidFill>
                            <a:schemeClr val="dk1"/>
                          </a:solidFill>
                          <a:effectLst/>
                          <a:latin typeface="Arial" panose="020B0604020202020204" pitchFamily="34" charset="0"/>
                          <a:ea typeface="+mn-ea"/>
                          <a:cs typeface="Arial" panose="020B0604020202020204" pitchFamily="34" charset="0"/>
                        </a:rPr>
                        <a:t> </a:t>
                      </a:r>
                      <a:r>
                        <a:rPr lang="en-US" sz="2000" kern="1200" baseline="0" dirty="0" err="1" smtClean="0">
                          <a:solidFill>
                            <a:schemeClr val="dk1"/>
                          </a:solidFill>
                          <a:effectLst/>
                          <a:latin typeface="Arial" panose="020B0604020202020204" pitchFamily="34" charset="0"/>
                          <a:ea typeface="+mn-ea"/>
                          <a:cs typeface="Arial" panose="020B0604020202020204" pitchFamily="34" charset="0"/>
                        </a:rPr>
                        <a:t>juta</a:t>
                      </a: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r h="370840">
                <a:tc>
                  <a:txBody>
                    <a:bodyPr/>
                    <a:lstStyle/>
                    <a:p>
                      <a:endParaRPr lang="id-ID" sz="2000" dirty="0">
                        <a:latin typeface="Arial" panose="020B0604020202020204" pitchFamily="34" charset="0"/>
                        <a:cs typeface="Arial" panose="020B0604020202020204" pitchFamily="34" charset="0"/>
                      </a:endParaRPr>
                    </a:p>
                  </a:txBody>
                  <a:tcPr/>
                </a:tc>
                <a:tc>
                  <a:txBody>
                    <a:bodyPr/>
                    <a:lstStyle/>
                    <a:p>
                      <a:r>
                        <a:rPr lang="id-ID" sz="2000" b="0" kern="1200" dirty="0" smtClean="0">
                          <a:solidFill>
                            <a:schemeClr val="dk1"/>
                          </a:solidFill>
                          <a:effectLst/>
                          <a:latin typeface="Arial" panose="020B0604020202020204" pitchFamily="34" charset="0"/>
                          <a:ea typeface="+mn-ea"/>
                          <a:cs typeface="Arial" panose="020B0604020202020204" pitchFamily="34" charset="0"/>
                        </a:rPr>
                        <a:t>Luaran Penelitian:</a:t>
                      </a:r>
                    </a:p>
                    <a:p>
                      <a:pPr marL="342900" lvl="1" indent="-342900">
                        <a:buFont typeface="+mj-lt"/>
                        <a:buAutoNum type="alphaLcPeriod"/>
                      </a:pPr>
                      <a:r>
                        <a:rPr lang="id-ID" sz="2000" kern="1200" dirty="0" smtClean="0">
                          <a:solidFill>
                            <a:schemeClr val="dk1"/>
                          </a:solidFill>
                          <a:effectLst/>
                          <a:latin typeface="Arial" panose="020B0604020202020204" pitchFamily="34" charset="0"/>
                          <a:ea typeface="+mn-ea"/>
                          <a:cs typeface="Arial" panose="020B0604020202020204" pitchFamily="34" charset="0"/>
                        </a:rPr>
                        <a:t>laporan penelitian;</a:t>
                      </a:r>
                    </a:p>
                    <a:p>
                      <a:pPr marL="342900" lvl="1" indent="-342900">
                        <a:buFont typeface="+mj-lt"/>
                        <a:buAutoNum type="alphaLcPeriod"/>
                      </a:pPr>
                      <a:r>
                        <a:rPr lang="en-US" sz="2000" kern="1200" dirty="0" err="1" smtClean="0">
                          <a:solidFill>
                            <a:schemeClr val="dk1"/>
                          </a:solidFill>
                          <a:effectLst/>
                          <a:latin typeface="Arial" panose="020B0604020202020204" pitchFamily="34" charset="0"/>
                          <a:ea typeface="+mn-ea"/>
                          <a:cs typeface="Arial" panose="020B0604020202020204" pitchFamily="34" charset="0"/>
                        </a:rPr>
                        <a:t>makalah</a:t>
                      </a:r>
                      <a:r>
                        <a:rPr lang="en-US" sz="2000" kern="1200" dirty="0" smtClean="0">
                          <a:solidFill>
                            <a:schemeClr val="dk1"/>
                          </a:solidFill>
                          <a:effectLst/>
                          <a:latin typeface="Arial" panose="020B0604020202020204" pitchFamily="34" charset="0"/>
                          <a:ea typeface="+mn-ea"/>
                          <a:cs typeface="Arial" panose="020B0604020202020204" pitchFamily="34" charset="0"/>
                        </a:rPr>
                        <a:t> </a:t>
                      </a:r>
                      <a:r>
                        <a:rPr lang="id-ID" sz="2000" kern="1200" dirty="0" smtClean="0">
                          <a:solidFill>
                            <a:schemeClr val="dk1"/>
                          </a:solidFill>
                          <a:effectLst/>
                          <a:latin typeface="Arial" panose="020B0604020202020204" pitchFamily="34" charset="0"/>
                          <a:ea typeface="+mn-ea"/>
                          <a:cs typeface="Arial" panose="020B0604020202020204" pitchFamily="34" charset="0"/>
                        </a:rPr>
                        <a:t>seminar nasional; </a:t>
                      </a:r>
                    </a:p>
                    <a:p>
                      <a:pPr marL="342900" lvl="1" indent="-342900">
                        <a:buFont typeface="+mj-lt"/>
                        <a:buAutoNum type="alphaLcPeriod"/>
                      </a:pPr>
                      <a:r>
                        <a:rPr lang="id-ID" sz="2000" kern="1200" dirty="0" smtClean="0">
                          <a:solidFill>
                            <a:schemeClr val="dk1"/>
                          </a:solidFill>
                          <a:effectLst/>
                          <a:latin typeface="Arial" panose="020B0604020202020204" pitchFamily="34" charset="0"/>
                          <a:ea typeface="+mn-ea"/>
                          <a:cs typeface="Arial" panose="020B0604020202020204" pitchFamily="34" charset="0"/>
                        </a:rPr>
                        <a:t>artikel untuk jurnal. </a:t>
                      </a:r>
                    </a:p>
                    <a:p>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marL="0" lvl="0" indent="0">
                        <a:buFont typeface="Arial" panose="020B0604020202020204" pitchFamily="34" charset="0"/>
                        <a:buNone/>
                      </a:pPr>
                      <a:endParaRPr lang="id-ID" sz="2000" kern="1200" dirty="0" smtClean="0">
                        <a:solidFill>
                          <a:schemeClr val="dk1"/>
                        </a:solidFill>
                        <a:effectLst/>
                        <a:latin typeface="Arial" panose="020B0604020202020204" pitchFamily="34" charset="0"/>
                        <a:ea typeface="+mn-ea"/>
                        <a:cs typeface="Arial" panose="020B0604020202020204" pitchFamily="34" charset="0"/>
                      </a:endParaRPr>
                    </a:p>
                  </a:txBody>
                  <a:tcPr/>
                </a:tc>
              </a:tr>
            </a:tbl>
          </a:graphicData>
        </a:graphic>
      </p:graphicFrame>
    </p:spTree>
    <p:extLst>
      <p:ext uri="{BB962C8B-B14F-4D97-AF65-F5344CB8AC3E}">
        <p14:creationId xmlns:p14="http://schemas.microsoft.com/office/powerpoint/2010/main" val="1259504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2550</TotalTime>
  <Words>1707</Words>
  <Application>Microsoft Office PowerPoint</Application>
  <PresentationFormat>A4 Paper (210x297 mm)</PresentationFormat>
  <Paragraphs>254</Paragraphs>
  <Slides>30</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8" baseType="lpstr">
      <vt:lpstr>Arial</vt:lpstr>
      <vt:lpstr>Calibri</vt:lpstr>
      <vt:lpstr>Calibri Light</vt:lpstr>
      <vt:lpstr>Courier New</vt:lpstr>
      <vt:lpstr>Wingdings</vt:lpstr>
      <vt:lpstr>Office Theme</vt:lpstr>
      <vt:lpstr>Document</vt:lpstr>
      <vt:lpstr>Microsoft Word Document</vt:lpstr>
      <vt:lpstr>Tata Cara  Review Proposal Penelitian UT Tahun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Penyamaan Persepsi Reviewer Proposal Penelitian UT</dc:title>
  <dc:creator>ITA</dc:creator>
  <cp:lastModifiedBy>Kristanti Puspitasari</cp:lastModifiedBy>
  <cp:revision>188</cp:revision>
  <dcterms:created xsi:type="dcterms:W3CDTF">2015-02-16T01:37:02Z</dcterms:created>
  <dcterms:modified xsi:type="dcterms:W3CDTF">2017-02-20T17:16:50Z</dcterms:modified>
</cp:coreProperties>
</file>