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75" r:id="rId2"/>
    <p:sldId id="276" r:id="rId3"/>
    <p:sldId id="301" r:id="rId4"/>
    <p:sldId id="300" r:id="rId5"/>
    <p:sldId id="302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E0000"/>
    <a:srgbClr val="5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95" autoAdjust="0"/>
    <p:restoredTop sz="94660"/>
  </p:normalViewPr>
  <p:slideViewPr>
    <p:cSldViewPr>
      <p:cViewPr varScale="1">
        <p:scale>
          <a:sx n="67" d="100"/>
          <a:sy n="67" d="100"/>
        </p:scale>
        <p:origin x="125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12951F-6F50-4632-843C-981F2E2DE130}" type="datetimeFigureOut">
              <a:rPr lang="en-US" smtClean="0"/>
              <a:pPr/>
              <a:t>4/22/2016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0F04B7-DB71-495A-9E8A-20579ED184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7461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z="900" i="1" dirty="0" smtClean="0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BA6491-087E-44B2-ACEB-3B0E1CA201BD}" type="slidenum">
              <a:rPr lang="id-ID" smtClean="0"/>
              <a:pPr/>
              <a:t>2</a:t>
            </a:fld>
            <a:endParaRPr lang="id-ID" smtClean="0"/>
          </a:p>
        </p:txBody>
      </p:sp>
    </p:spTree>
    <p:extLst>
      <p:ext uri="{BB962C8B-B14F-4D97-AF65-F5344CB8AC3E}">
        <p14:creationId xmlns:p14="http://schemas.microsoft.com/office/powerpoint/2010/main" val="23391384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z="900" i="1" dirty="0" smtClean="0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BA6491-087E-44B2-ACEB-3B0E1CA201BD}" type="slidenum">
              <a:rPr lang="id-ID" smtClean="0"/>
              <a:pPr/>
              <a:t>3</a:t>
            </a:fld>
            <a:endParaRPr lang="id-ID" smtClean="0"/>
          </a:p>
        </p:txBody>
      </p:sp>
    </p:spTree>
    <p:extLst>
      <p:ext uri="{BB962C8B-B14F-4D97-AF65-F5344CB8AC3E}">
        <p14:creationId xmlns:p14="http://schemas.microsoft.com/office/powerpoint/2010/main" val="37872174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z="900" i="1" smtClean="0"/>
              <a:t>*) lihat Pedoman Penggunaan dan Pertanggungjawaban Dana Penelitian dan Pengabdian kepada Masyarakat di Laman SIMAS. </a:t>
            </a:r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BA6491-087E-44B2-ACEB-3B0E1CA201BD}" type="slidenum">
              <a:rPr lang="id-ID" smtClean="0"/>
              <a:pPr/>
              <a:t>4</a:t>
            </a:fld>
            <a:endParaRPr lang="id-ID" smtClean="0"/>
          </a:p>
        </p:txBody>
      </p:sp>
    </p:spTree>
    <p:extLst>
      <p:ext uri="{BB962C8B-B14F-4D97-AF65-F5344CB8AC3E}">
        <p14:creationId xmlns:p14="http://schemas.microsoft.com/office/powerpoint/2010/main" val="9394070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EDB1C-ACAE-4964-B169-C79186E5A59B}" type="datetimeFigureOut">
              <a:rPr lang="en-US" smtClean="0"/>
              <a:pPr/>
              <a:t>4/22/2016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1D2A2-801F-4AAA-8E7C-CB857EB2F2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EDB1C-ACAE-4964-B169-C79186E5A59B}" type="datetimeFigureOut">
              <a:rPr lang="en-US" smtClean="0"/>
              <a:pPr/>
              <a:t>4/22/2016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1D2A2-801F-4AAA-8E7C-CB857EB2F2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EDB1C-ACAE-4964-B169-C79186E5A59B}" type="datetimeFigureOut">
              <a:rPr lang="en-US" smtClean="0"/>
              <a:pPr/>
              <a:t>4/22/2016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1D2A2-801F-4AAA-8E7C-CB857EB2F2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EDB1C-ACAE-4964-B169-C79186E5A59B}" type="datetimeFigureOut">
              <a:rPr lang="en-US" smtClean="0"/>
              <a:pPr/>
              <a:t>4/22/2016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1D2A2-801F-4AAA-8E7C-CB857EB2F2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EDB1C-ACAE-4964-B169-C79186E5A59B}" type="datetimeFigureOut">
              <a:rPr lang="en-US" smtClean="0"/>
              <a:pPr/>
              <a:t>4/22/2016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1D2A2-801F-4AAA-8E7C-CB857EB2F2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EDB1C-ACAE-4964-B169-C79186E5A59B}" type="datetimeFigureOut">
              <a:rPr lang="en-US" smtClean="0"/>
              <a:pPr/>
              <a:t>4/22/2016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1D2A2-801F-4AAA-8E7C-CB857EB2F2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EDB1C-ACAE-4964-B169-C79186E5A59B}" type="datetimeFigureOut">
              <a:rPr lang="en-US" smtClean="0"/>
              <a:pPr/>
              <a:t>4/22/2016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1D2A2-801F-4AAA-8E7C-CB857EB2F2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EDB1C-ACAE-4964-B169-C79186E5A59B}" type="datetimeFigureOut">
              <a:rPr lang="en-US" smtClean="0"/>
              <a:pPr/>
              <a:t>4/22/2016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1D2A2-801F-4AAA-8E7C-CB857EB2F2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EDB1C-ACAE-4964-B169-C79186E5A59B}" type="datetimeFigureOut">
              <a:rPr lang="en-US" smtClean="0"/>
              <a:pPr/>
              <a:t>4/22/2016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1D2A2-801F-4AAA-8E7C-CB857EB2F2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EDB1C-ACAE-4964-B169-C79186E5A59B}" type="datetimeFigureOut">
              <a:rPr lang="en-US" smtClean="0"/>
              <a:pPr/>
              <a:t>4/22/2016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1D2A2-801F-4AAA-8E7C-CB857EB2F2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EDB1C-ACAE-4964-B169-C79186E5A59B}" type="datetimeFigureOut">
              <a:rPr lang="en-US" smtClean="0"/>
              <a:pPr/>
              <a:t>4/22/2016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1D2A2-801F-4AAA-8E7C-CB857EB2F2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2EDB1C-ACAE-4964-B169-C79186E5A59B}" type="datetimeFigureOut">
              <a:rPr lang="en-US" smtClean="0"/>
              <a:pPr/>
              <a:t>4/22/2016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21D2A2-801F-4AAA-8E7C-CB857EB2F28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35" y="2130529"/>
            <a:ext cx="7772331" cy="1469778"/>
          </a:xfrm>
        </p:spPr>
        <p:txBody>
          <a:bodyPr/>
          <a:lstStyle/>
          <a:p>
            <a:pPr eaLnBrk="1" hangingPunct="1"/>
            <a:endParaRPr lang="id-ID" smtClean="0"/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1371668" y="3886776"/>
            <a:ext cx="6400664" cy="1751929"/>
          </a:xfrm>
        </p:spPr>
        <p:txBody>
          <a:bodyPr/>
          <a:lstStyle/>
          <a:p>
            <a:pPr eaLnBrk="1" hangingPunct="1"/>
            <a:endParaRPr lang="id-ID" smtClean="0">
              <a:solidFill>
                <a:srgbClr val="898989"/>
              </a:solidFill>
            </a:endParaRPr>
          </a:p>
        </p:txBody>
      </p:sp>
      <p:pic>
        <p:nvPicPr>
          <p:cNvPr id="9220" name="Picture 7" descr="slide1.pd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7311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2" name="TextBox 5"/>
          <p:cNvSpPr txBox="1">
            <a:spLocks noChangeArrowheads="1"/>
          </p:cNvSpPr>
          <p:nvPr/>
        </p:nvSpPr>
        <p:spPr bwMode="auto">
          <a:xfrm>
            <a:off x="7162800" y="1349230"/>
            <a:ext cx="1447800" cy="3271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0165" tIns="40083" rIns="80165" bIns="40083">
            <a:spAutoFit/>
          </a:bodyPr>
          <a:lstStyle/>
          <a:p>
            <a:pPr algn="ctr"/>
            <a:r>
              <a:rPr lang="en-US" sz="1600" dirty="0">
                <a:solidFill>
                  <a:srgbClr val="FFC000"/>
                </a:solidFill>
                <a:latin typeface="Arial Black" pitchFamily="34" charset="0"/>
              </a:rPr>
              <a:t>PPM-LPPM</a:t>
            </a:r>
          </a:p>
        </p:txBody>
      </p:sp>
      <p:sp>
        <p:nvSpPr>
          <p:cNvPr id="2" name="Rounded Rectangle 1"/>
          <p:cNvSpPr/>
          <p:nvPr/>
        </p:nvSpPr>
        <p:spPr>
          <a:xfrm>
            <a:off x="1066799" y="2233072"/>
            <a:ext cx="7391367" cy="2567528"/>
          </a:xfrm>
          <a:prstGeom prst="roundRect">
            <a:avLst/>
          </a:prstGeom>
          <a:solidFill>
            <a:srgbClr val="FFC000"/>
          </a:solidFill>
          <a:ln>
            <a:solidFill>
              <a:srgbClr val="92D05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1066798" y="2842452"/>
            <a:ext cx="7391367" cy="14486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lIns="87233" tIns="43613" rIns="87233" bIns="43613" anchor="ctr">
            <a:sp3d extrusionH="57150">
              <a:bevelT w="38100" h="38100"/>
            </a:sp3d>
          </a:bodyPr>
          <a:lstStyle/>
          <a:p>
            <a:pPr algn="ctr" defTabSz="435406" eaLnBrk="0" hangingPunct="0">
              <a:defRPr/>
            </a:pPr>
            <a:r>
              <a:rPr lang="en-US" sz="3200" b="1" dirty="0" smtClean="0">
                <a:ln w="1905">
                  <a:solidFill>
                    <a:srgbClr val="FFFF00"/>
                  </a:solidFill>
                </a:ln>
                <a:solidFill>
                  <a:schemeClr val="accent3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anose="020B0A04020102020204" pitchFamily="34" charset="0"/>
                <a:ea typeface="ＭＳ Ｐゴシック" pitchFamily="-65" charset="-128"/>
                <a:cs typeface="+mj-cs"/>
              </a:rPr>
              <a:t>P</a:t>
            </a:r>
            <a:r>
              <a:rPr lang="id-ID" sz="3200" b="1" dirty="0" smtClean="0">
                <a:ln w="1905">
                  <a:solidFill>
                    <a:srgbClr val="FFFF00"/>
                  </a:solidFill>
                </a:ln>
                <a:solidFill>
                  <a:schemeClr val="accent3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anose="020B0A04020102020204" pitchFamily="34" charset="0"/>
                <a:ea typeface="ＭＳ Ｐゴシック" pitchFamily="-65" charset="-128"/>
                <a:cs typeface="+mj-cs"/>
              </a:rPr>
              <a:t>ENYAMAAN PERSEPSI REVIEWER PROPOSAL ABDIMAS DOSEN </a:t>
            </a:r>
          </a:p>
          <a:p>
            <a:pPr algn="ctr" defTabSz="435406" eaLnBrk="0" hangingPunct="0">
              <a:defRPr/>
            </a:pPr>
            <a:r>
              <a:rPr lang="id-ID" sz="3200" b="1" dirty="0" smtClean="0">
                <a:ln w="1905">
                  <a:solidFill>
                    <a:srgbClr val="FFFF00"/>
                  </a:solidFill>
                </a:ln>
                <a:solidFill>
                  <a:schemeClr val="accent3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anose="020B0A04020102020204" pitchFamily="34" charset="0"/>
                <a:ea typeface="ＭＳ Ｐゴシック" pitchFamily="-65" charset="-128"/>
                <a:cs typeface="+mj-cs"/>
              </a:rPr>
              <a:t>2016 </a:t>
            </a:r>
            <a:endParaRPr lang="id-ID" sz="3200" b="1" dirty="0">
              <a:ln w="1905">
                <a:solidFill>
                  <a:srgbClr val="FFFF00"/>
                </a:solidFill>
              </a:ln>
              <a:solidFill>
                <a:schemeClr val="accent3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 Black" panose="020B0A04020102020204" pitchFamily="34" charset="0"/>
              <a:ea typeface="ＭＳ Ｐゴシック" pitchFamily="-65" charset="-128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d-ID" smtClean="0"/>
          </a:p>
        </p:txBody>
      </p:sp>
      <p:pic>
        <p:nvPicPr>
          <p:cNvPr id="7171" name="Content Placeholder 3" descr="slide2.pdf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-12223" y="-14395"/>
            <a:ext cx="9156223" cy="6858000"/>
          </a:xfrm>
        </p:spPr>
      </p:pic>
      <p:sp>
        <p:nvSpPr>
          <p:cNvPr id="7172" name="Rectangle 5"/>
          <p:cNvSpPr>
            <a:spLocks noChangeArrowheads="1"/>
          </p:cNvSpPr>
          <p:nvPr/>
        </p:nvSpPr>
        <p:spPr bwMode="auto">
          <a:xfrm>
            <a:off x="3104587" y="578698"/>
            <a:ext cx="6039413" cy="839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125" tIns="40063" rIns="80125" bIns="40063" anchor="ctr"/>
          <a:lstStyle/>
          <a:p>
            <a:pPr algn="r"/>
            <a:endParaRPr lang="id-ID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76400" y="533400"/>
            <a:ext cx="7467600" cy="51183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80165" tIns="40083" rIns="80165" bIns="40083">
            <a:spAutoFit/>
          </a:bodyPr>
          <a:lstStyle/>
          <a:p>
            <a:pPr algn="ctr">
              <a:defRPr/>
            </a:pP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</a:rPr>
              <a:t>                                                     </a:t>
            </a:r>
            <a:endParaRPr lang="en-US" sz="28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2277809"/>
              </p:ext>
            </p:extLst>
          </p:nvPr>
        </p:nvGraphicFramePr>
        <p:xfrm>
          <a:off x="1219200" y="1695450"/>
          <a:ext cx="6934206" cy="333756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520065"/>
                <a:gridCol w="3442336"/>
                <a:gridCol w="1524000"/>
                <a:gridCol w="144780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>
                          <a:solidFill>
                            <a:schemeClr val="bg1"/>
                          </a:solidFill>
                          <a:latin typeface="Cambria" panose="02040503050406030204" pitchFamily="18" charset="0"/>
                        </a:rPr>
                        <a:t>No</a:t>
                      </a:r>
                      <a:endParaRPr lang="id-ID" dirty="0">
                        <a:solidFill>
                          <a:schemeClr val="bg1"/>
                        </a:solidFill>
                        <a:latin typeface="Cambria" panose="02040503050406030204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>
                          <a:solidFill>
                            <a:schemeClr val="bg1"/>
                          </a:solidFill>
                          <a:latin typeface="Cambria" panose="02040503050406030204" pitchFamily="18" charset="0"/>
                        </a:rPr>
                        <a:t>Proposal</a:t>
                      </a:r>
                      <a:r>
                        <a:rPr lang="id-ID" baseline="0" dirty="0" smtClean="0">
                          <a:solidFill>
                            <a:schemeClr val="bg1"/>
                          </a:solidFill>
                          <a:latin typeface="Cambria" panose="02040503050406030204" pitchFamily="18" charset="0"/>
                        </a:rPr>
                        <a:t> Abdimas</a:t>
                      </a:r>
                      <a:endParaRPr lang="id-ID" dirty="0">
                        <a:solidFill>
                          <a:schemeClr val="bg1"/>
                        </a:solidFill>
                        <a:latin typeface="Cambria" panose="02040503050406030204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>
                          <a:solidFill>
                            <a:schemeClr val="bg1"/>
                          </a:solidFill>
                          <a:latin typeface="Cambria" panose="02040503050406030204" pitchFamily="18" charset="0"/>
                        </a:rPr>
                        <a:t>2015</a:t>
                      </a:r>
                      <a:endParaRPr lang="id-ID" dirty="0">
                        <a:solidFill>
                          <a:schemeClr val="bg1"/>
                        </a:solidFill>
                        <a:latin typeface="Cambria" panose="02040503050406030204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>
                          <a:solidFill>
                            <a:schemeClr val="bg1"/>
                          </a:solidFill>
                          <a:latin typeface="Cambria" panose="02040503050406030204" pitchFamily="18" charset="0"/>
                        </a:rPr>
                        <a:t>2016</a:t>
                      </a:r>
                      <a:endParaRPr lang="id-ID" dirty="0">
                        <a:solidFill>
                          <a:schemeClr val="bg1"/>
                        </a:solidFill>
                        <a:latin typeface="Cambria" panose="02040503050406030204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>
                          <a:latin typeface="Cambria" panose="02040503050406030204" pitchFamily="18" charset="0"/>
                        </a:rPr>
                        <a:t>1</a:t>
                      </a:r>
                      <a:endParaRPr lang="id-ID" dirty="0">
                        <a:latin typeface="Cambria" panose="02040503050406030204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id-ID" baseline="0" dirty="0" smtClean="0">
                          <a:latin typeface="Cambria" panose="02040503050406030204" pitchFamily="18" charset="0"/>
                        </a:rPr>
                        <a:t>Kuota Proposal</a:t>
                      </a: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>
                          <a:latin typeface="Cambria" panose="02040503050406030204" pitchFamily="18" charset="0"/>
                        </a:rPr>
                        <a:t>95</a:t>
                      </a:r>
                      <a:endParaRPr lang="id-ID" dirty="0">
                        <a:latin typeface="Cambria" panose="02040503050406030204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>
                          <a:latin typeface="Cambria" panose="02040503050406030204" pitchFamily="18" charset="0"/>
                        </a:rPr>
                        <a:t>110</a:t>
                      </a:r>
                      <a:endParaRPr lang="id-ID" dirty="0">
                        <a:latin typeface="Cambria" panose="02040503050406030204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>
                          <a:latin typeface="Cambria" panose="02040503050406030204" pitchFamily="18" charset="0"/>
                        </a:rPr>
                        <a:t>2</a:t>
                      </a:r>
                      <a:endParaRPr lang="id-ID" dirty="0">
                        <a:latin typeface="Cambria" panose="02040503050406030204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id-ID" dirty="0" smtClean="0">
                          <a:latin typeface="Cambria" panose="02040503050406030204" pitchFamily="18" charset="0"/>
                        </a:rPr>
                        <a:t>Proposal masuk</a:t>
                      </a:r>
                      <a:endParaRPr lang="id-ID" dirty="0">
                        <a:latin typeface="Cambria" panose="02040503050406030204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>
                          <a:latin typeface="Cambria" panose="02040503050406030204" pitchFamily="18" charset="0"/>
                        </a:rPr>
                        <a:t>105</a:t>
                      </a:r>
                      <a:endParaRPr lang="id-ID" dirty="0">
                        <a:latin typeface="Cambria" panose="02040503050406030204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>
                          <a:latin typeface="Cambria" panose="02040503050406030204" pitchFamily="18" charset="0"/>
                        </a:rPr>
                        <a:t>115</a:t>
                      </a:r>
                      <a:endParaRPr lang="id-ID" dirty="0">
                        <a:latin typeface="Cambria" panose="02040503050406030204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>
                          <a:latin typeface="Cambria" panose="02040503050406030204" pitchFamily="18" charset="0"/>
                        </a:rPr>
                        <a:t>3</a:t>
                      </a:r>
                      <a:endParaRPr lang="id-ID" dirty="0">
                        <a:latin typeface="Cambria" panose="02040503050406030204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id-ID" dirty="0" smtClean="0">
                          <a:latin typeface="Cambria" panose="02040503050406030204" pitchFamily="18" charset="0"/>
                        </a:rPr>
                        <a:t>Proposal yang Lolos Seleksi</a:t>
                      </a:r>
                      <a:endParaRPr lang="id-ID" dirty="0">
                        <a:latin typeface="Cambria" panose="02040503050406030204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>
                          <a:latin typeface="Cambria" panose="02040503050406030204" pitchFamily="18" charset="0"/>
                        </a:rPr>
                        <a:t>88</a:t>
                      </a:r>
                      <a:endParaRPr lang="id-ID" dirty="0">
                        <a:latin typeface="Cambria" panose="02040503050406030204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>
                          <a:latin typeface="Cambria" panose="02040503050406030204" pitchFamily="18" charset="0"/>
                        </a:rPr>
                        <a:t>...</a:t>
                      </a:r>
                      <a:endParaRPr lang="id-ID" dirty="0">
                        <a:latin typeface="Cambria" panose="02040503050406030204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>
                          <a:latin typeface="Cambria" panose="02040503050406030204" pitchFamily="18" charset="0"/>
                        </a:rPr>
                        <a:t>4</a:t>
                      </a:r>
                      <a:endParaRPr lang="id-ID" dirty="0">
                        <a:latin typeface="Cambria" panose="02040503050406030204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id-ID" dirty="0" smtClean="0">
                          <a:latin typeface="Cambria" panose="02040503050406030204" pitchFamily="18" charset="0"/>
                        </a:rPr>
                        <a:t>Laporan</a:t>
                      </a:r>
                      <a:r>
                        <a:rPr lang="id-ID" baseline="0" dirty="0" smtClean="0">
                          <a:latin typeface="Cambria" panose="02040503050406030204" pitchFamily="18" charset="0"/>
                        </a:rPr>
                        <a:t> Kemajuan </a:t>
                      </a:r>
                      <a:endParaRPr lang="id-ID" dirty="0">
                        <a:latin typeface="Cambria" panose="02040503050406030204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>
                          <a:latin typeface="Cambria" panose="02040503050406030204" pitchFamily="18" charset="0"/>
                        </a:rPr>
                        <a:t>88</a:t>
                      </a:r>
                      <a:endParaRPr lang="id-ID" dirty="0">
                        <a:latin typeface="Cambria" panose="02040503050406030204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>
                          <a:latin typeface="Cambria" panose="02040503050406030204" pitchFamily="18" charset="0"/>
                        </a:rPr>
                        <a:t>...</a:t>
                      </a:r>
                      <a:endParaRPr lang="id-ID" dirty="0">
                        <a:latin typeface="Cambria" panose="02040503050406030204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>
                          <a:latin typeface="Cambria" panose="02040503050406030204" pitchFamily="18" charset="0"/>
                        </a:rPr>
                        <a:t>5</a:t>
                      </a:r>
                      <a:endParaRPr lang="id-ID" dirty="0">
                        <a:latin typeface="Cambria" panose="02040503050406030204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id-ID" dirty="0" smtClean="0">
                          <a:latin typeface="Cambria" panose="02040503050406030204" pitchFamily="18" charset="0"/>
                        </a:rPr>
                        <a:t>Laporan Akhir</a:t>
                      </a:r>
                      <a:endParaRPr lang="id-ID" dirty="0">
                        <a:latin typeface="Cambria" panose="02040503050406030204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>
                          <a:latin typeface="Cambria" panose="02040503050406030204" pitchFamily="18" charset="0"/>
                        </a:rPr>
                        <a:t>73</a:t>
                      </a:r>
                      <a:endParaRPr lang="id-ID" dirty="0">
                        <a:latin typeface="Cambria" panose="02040503050406030204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>
                          <a:latin typeface="Cambria" panose="02040503050406030204" pitchFamily="18" charset="0"/>
                        </a:rPr>
                        <a:t>...</a:t>
                      </a:r>
                      <a:endParaRPr lang="id-ID" dirty="0">
                        <a:latin typeface="Cambria" panose="02040503050406030204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>
                          <a:latin typeface="Cambria" panose="02040503050406030204" pitchFamily="18" charset="0"/>
                        </a:rPr>
                        <a:t>6</a:t>
                      </a:r>
                      <a:endParaRPr lang="id-ID" dirty="0">
                        <a:latin typeface="Cambria" panose="02040503050406030204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id-ID" dirty="0" smtClean="0">
                          <a:latin typeface="Cambria" panose="02040503050406030204" pitchFamily="18" charset="0"/>
                        </a:rPr>
                        <a:t>Keterlibatan Dosen</a:t>
                      </a:r>
                      <a:endParaRPr lang="id-ID" dirty="0">
                        <a:latin typeface="Cambria" panose="02040503050406030204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>
                          <a:latin typeface="Cambria" panose="02040503050406030204" pitchFamily="18" charset="0"/>
                        </a:rPr>
                        <a:t>411</a:t>
                      </a:r>
                      <a:endParaRPr lang="id-ID" dirty="0">
                        <a:latin typeface="Cambria" panose="02040503050406030204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>
                          <a:latin typeface="Cambria" panose="02040503050406030204" pitchFamily="18" charset="0"/>
                        </a:rPr>
                        <a:t>...</a:t>
                      </a:r>
                      <a:endParaRPr lang="id-ID" dirty="0">
                        <a:latin typeface="Cambria" panose="02040503050406030204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>
                          <a:latin typeface="Cambria" panose="02040503050406030204" pitchFamily="18" charset="0"/>
                        </a:rPr>
                        <a:t>7</a:t>
                      </a:r>
                      <a:endParaRPr lang="id-ID" dirty="0">
                        <a:latin typeface="Cambria" panose="02040503050406030204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id-ID" dirty="0" smtClean="0">
                          <a:latin typeface="Cambria" panose="02040503050406030204" pitchFamily="18" charset="0"/>
                        </a:rPr>
                        <a:t>Kantor</a:t>
                      </a:r>
                      <a:r>
                        <a:rPr lang="id-ID" baseline="0" dirty="0" smtClean="0">
                          <a:latin typeface="Cambria" panose="02040503050406030204" pitchFamily="18" charset="0"/>
                        </a:rPr>
                        <a:t> UT Pusat</a:t>
                      </a:r>
                      <a:endParaRPr lang="id-ID" dirty="0">
                        <a:latin typeface="Cambria" panose="02040503050406030204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>
                          <a:latin typeface="Cambria" panose="02040503050406030204" pitchFamily="18" charset="0"/>
                        </a:rPr>
                        <a:t>183</a:t>
                      </a:r>
                      <a:endParaRPr lang="id-ID" dirty="0">
                        <a:latin typeface="Cambria" panose="02040503050406030204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>
                          <a:latin typeface="Cambria" panose="02040503050406030204" pitchFamily="18" charset="0"/>
                        </a:rPr>
                        <a:t>...</a:t>
                      </a:r>
                      <a:endParaRPr lang="id-ID" dirty="0">
                        <a:latin typeface="Cambria" panose="02040503050406030204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>
                          <a:latin typeface="Cambria" panose="02040503050406030204" pitchFamily="18" charset="0"/>
                        </a:rPr>
                        <a:t>8</a:t>
                      </a:r>
                      <a:endParaRPr lang="id-ID" dirty="0">
                        <a:latin typeface="Cambria" panose="02040503050406030204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id-ID" dirty="0" smtClean="0">
                          <a:latin typeface="Cambria" panose="02040503050406030204" pitchFamily="18" charset="0"/>
                        </a:rPr>
                        <a:t>UPBJJ-UT</a:t>
                      </a:r>
                      <a:endParaRPr lang="id-ID" dirty="0">
                        <a:latin typeface="Cambria" panose="02040503050406030204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>
                          <a:latin typeface="Cambria" panose="02040503050406030204" pitchFamily="18" charset="0"/>
                        </a:rPr>
                        <a:t>228</a:t>
                      </a:r>
                      <a:endParaRPr lang="id-ID" dirty="0">
                        <a:latin typeface="Cambria" panose="02040503050406030204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>
                          <a:latin typeface="Cambria" panose="02040503050406030204" pitchFamily="18" charset="0"/>
                        </a:rPr>
                        <a:t>...</a:t>
                      </a:r>
                      <a:endParaRPr lang="id-ID" dirty="0">
                        <a:latin typeface="Cambria" panose="02040503050406030204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286000" y="609600"/>
            <a:ext cx="6858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	                       LATAR BELAKANG</a:t>
            </a:r>
            <a:endParaRPr lang="id-ID" sz="2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d-ID" smtClean="0"/>
          </a:p>
        </p:txBody>
      </p:sp>
      <p:pic>
        <p:nvPicPr>
          <p:cNvPr id="7171" name="Content Placeholder 3" descr="slide2.pdf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-12223" y="-14395"/>
            <a:ext cx="9156223" cy="6858000"/>
          </a:xfrm>
        </p:spPr>
      </p:pic>
      <p:sp>
        <p:nvSpPr>
          <p:cNvPr id="7172" name="Rectangle 5"/>
          <p:cNvSpPr>
            <a:spLocks noChangeArrowheads="1"/>
          </p:cNvSpPr>
          <p:nvPr/>
        </p:nvSpPr>
        <p:spPr bwMode="auto">
          <a:xfrm>
            <a:off x="3104587" y="578698"/>
            <a:ext cx="6039413" cy="839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125" tIns="40063" rIns="80125" bIns="40063" anchor="ctr"/>
          <a:lstStyle/>
          <a:p>
            <a:pPr algn="r"/>
            <a:endParaRPr lang="id-ID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0" y="609600"/>
            <a:ext cx="6858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	                  RUANG LINGKUP TUGAS</a:t>
            </a:r>
            <a:endParaRPr lang="id-ID" sz="2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14425" y="1752600"/>
            <a:ext cx="7572375" cy="341632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endParaRPr lang="id-ID" dirty="0" smtClean="0">
              <a:solidFill>
                <a:schemeClr val="bg1"/>
              </a:solidFill>
            </a:endParaRPr>
          </a:p>
          <a:p>
            <a:pPr marL="361950" indent="-276225">
              <a:buFont typeface="+mj-lt"/>
              <a:buAutoNum type="arabicPeriod"/>
            </a:pPr>
            <a:r>
              <a:rPr lang="id-ID" dirty="0" smtClean="0">
                <a:solidFill>
                  <a:schemeClr val="bg1"/>
                </a:solidFill>
                <a:latin typeface="Cambria" panose="02040503050406030204" pitchFamily="18" charset="0"/>
              </a:rPr>
              <a:t>Menerima </a:t>
            </a:r>
            <a:r>
              <a:rPr lang="id-ID" dirty="0">
                <a:solidFill>
                  <a:schemeClr val="bg1"/>
                </a:solidFill>
                <a:latin typeface="Cambria" panose="02040503050406030204" pitchFamily="18" charset="0"/>
              </a:rPr>
              <a:t>Surat Tugas </a:t>
            </a:r>
            <a:r>
              <a:rPr lang="en-US" dirty="0" err="1">
                <a:solidFill>
                  <a:schemeClr val="bg1"/>
                </a:solidFill>
                <a:latin typeface="Cambria" panose="02040503050406030204" pitchFamily="18" charset="0"/>
              </a:rPr>
              <a:t>sebagai</a:t>
            </a:r>
            <a:r>
              <a:rPr lang="en-US" dirty="0">
                <a:solidFill>
                  <a:schemeClr val="bg1"/>
                </a:solidFill>
                <a:latin typeface="Cambria" panose="02040503050406030204" pitchFamily="18" charset="0"/>
              </a:rPr>
              <a:t> </a:t>
            </a:r>
            <a:r>
              <a:rPr lang="id-ID" dirty="0">
                <a:solidFill>
                  <a:schemeClr val="bg1"/>
                </a:solidFill>
                <a:latin typeface="Cambria" panose="02040503050406030204" pitchFamily="18" charset="0"/>
              </a:rPr>
              <a:t>Review</a:t>
            </a:r>
            <a:r>
              <a:rPr lang="en-US" dirty="0" err="1">
                <a:solidFill>
                  <a:schemeClr val="bg1"/>
                </a:solidFill>
                <a:latin typeface="Cambria" panose="02040503050406030204" pitchFamily="18" charset="0"/>
              </a:rPr>
              <a:t>er</a:t>
            </a:r>
            <a:r>
              <a:rPr lang="id-ID" dirty="0">
                <a:solidFill>
                  <a:schemeClr val="bg1"/>
                </a:solidFill>
                <a:latin typeface="Cambria" panose="02040503050406030204" pitchFamily="18" charset="0"/>
              </a:rPr>
              <a:t> dari </a:t>
            </a:r>
            <a:r>
              <a:rPr lang="id-ID" dirty="0" smtClean="0">
                <a:solidFill>
                  <a:schemeClr val="bg1"/>
                </a:solidFill>
                <a:latin typeface="Cambria" panose="02040503050406030204" pitchFamily="18" charset="0"/>
              </a:rPr>
              <a:t>LPPM</a:t>
            </a:r>
          </a:p>
          <a:p>
            <a:pPr marL="361950" indent="-276225">
              <a:buFont typeface="+mj-lt"/>
              <a:buAutoNum type="arabicPeriod"/>
            </a:pPr>
            <a:r>
              <a:rPr lang="id-ID" dirty="0" smtClean="0">
                <a:solidFill>
                  <a:schemeClr val="bg1"/>
                </a:solidFill>
                <a:latin typeface="Cambria" panose="02040503050406030204" pitchFamily="18" charset="0"/>
              </a:rPr>
              <a:t>Mengunduh proposal dari SIMAS, mereview, dan mengunggah file hasil review di SIMAS</a:t>
            </a:r>
          </a:p>
          <a:p>
            <a:pPr marL="361950" indent="-276225">
              <a:buFont typeface="+mj-lt"/>
              <a:buAutoNum type="arabicPeriod"/>
            </a:pPr>
            <a:r>
              <a:rPr lang="id-ID" dirty="0">
                <a:solidFill>
                  <a:schemeClr val="bg1"/>
                </a:solidFill>
                <a:latin typeface="Cambria" panose="02040503050406030204" pitchFamily="18" charset="0"/>
              </a:rPr>
              <a:t>M</a:t>
            </a:r>
            <a:r>
              <a:rPr lang="it-IT" dirty="0" smtClean="0">
                <a:solidFill>
                  <a:schemeClr val="bg1"/>
                </a:solidFill>
                <a:latin typeface="Cambria" panose="02040503050406030204" pitchFamily="18" charset="0"/>
              </a:rPr>
              <a:t>enerima </a:t>
            </a:r>
            <a:r>
              <a:rPr lang="it-IT" dirty="0">
                <a:solidFill>
                  <a:schemeClr val="bg1"/>
                </a:solidFill>
                <a:latin typeface="Cambria" panose="02040503050406030204" pitchFamily="18" charset="0"/>
              </a:rPr>
              <a:t>Jadwal Seminar Presentasi </a:t>
            </a:r>
            <a:r>
              <a:rPr lang="it-IT" dirty="0" smtClean="0">
                <a:solidFill>
                  <a:schemeClr val="bg1"/>
                </a:solidFill>
                <a:latin typeface="Cambria" panose="02040503050406030204" pitchFamily="18" charset="0"/>
              </a:rPr>
              <a:t>Proposal</a:t>
            </a:r>
            <a:endParaRPr lang="id-ID" dirty="0" smtClean="0">
              <a:solidFill>
                <a:schemeClr val="bg1"/>
              </a:solidFill>
              <a:latin typeface="Cambria" panose="02040503050406030204" pitchFamily="18" charset="0"/>
            </a:endParaRPr>
          </a:p>
          <a:p>
            <a:pPr marL="361950" indent="-276225">
              <a:buFont typeface="+mj-lt"/>
              <a:buAutoNum type="arabicPeriod"/>
            </a:pPr>
            <a:r>
              <a:rPr lang="id-ID" dirty="0" smtClean="0">
                <a:solidFill>
                  <a:schemeClr val="bg1"/>
                </a:solidFill>
                <a:latin typeface="Cambria" panose="02040503050406030204" pitchFamily="18" charset="0"/>
              </a:rPr>
              <a:t>Mengikuti dan menilai presentasi proposal dengan menggunakan Form Penilaian Presentasi Proposal</a:t>
            </a:r>
            <a:r>
              <a:rPr lang="it-IT" dirty="0" smtClean="0">
                <a:solidFill>
                  <a:schemeClr val="bg1"/>
                </a:solidFill>
                <a:latin typeface="Cambria" panose="02040503050406030204" pitchFamily="18" charset="0"/>
              </a:rPr>
              <a:t> </a:t>
            </a:r>
            <a:r>
              <a:rPr lang="id-ID" dirty="0" smtClean="0">
                <a:solidFill>
                  <a:schemeClr val="bg1"/>
                </a:solidFill>
                <a:latin typeface="Cambria" panose="02040503050406030204" pitchFamily="18" charset="0"/>
              </a:rPr>
              <a:t>(UPBJJ-UT melalui </a:t>
            </a:r>
            <a:r>
              <a:rPr lang="id-ID" i="1" dirty="0" smtClean="0">
                <a:solidFill>
                  <a:schemeClr val="bg1"/>
                </a:solidFill>
                <a:latin typeface="Cambria" panose="02040503050406030204" pitchFamily="18" charset="0"/>
              </a:rPr>
              <a:t>vicon</a:t>
            </a:r>
            <a:r>
              <a:rPr lang="id-ID" dirty="0" smtClean="0">
                <a:solidFill>
                  <a:schemeClr val="bg1"/>
                </a:solidFill>
                <a:latin typeface="Cambria" panose="02040503050406030204" pitchFamily="18" charset="0"/>
              </a:rPr>
              <a:t>)</a:t>
            </a:r>
          </a:p>
          <a:p>
            <a:pPr marL="361950" indent="-276225">
              <a:buFont typeface="+mj-lt"/>
              <a:buAutoNum type="arabicPeriod"/>
            </a:pPr>
            <a:r>
              <a:rPr lang="id-ID" dirty="0">
                <a:solidFill>
                  <a:schemeClr val="bg1"/>
                </a:solidFill>
                <a:latin typeface="Cambria" panose="02040503050406030204" pitchFamily="18" charset="0"/>
              </a:rPr>
              <a:t>M</a:t>
            </a:r>
            <a:r>
              <a:rPr lang="it-IT" dirty="0" smtClean="0">
                <a:solidFill>
                  <a:schemeClr val="bg1"/>
                </a:solidFill>
                <a:latin typeface="Cambria" panose="02040503050406030204" pitchFamily="18" charset="0"/>
              </a:rPr>
              <a:t>eng</a:t>
            </a:r>
            <a:r>
              <a:rPr lang="id-ID" dirty="0" smtClean="0">
                <a:solidFill>
                  <a:schemeClr val="bg1"/>
                </a:solidFill>
                <a:latin typeface="Cambria" panose="02040503050406030204" pitchFamily="18" charset="0"/>
              </a:rPr>
              <a:t>-</a:t>
            </a:r>
            <a:r>
              <a:rPr lang="it-IT" i="1" dirty="0" smtClean="0">
                <a:solidFill>
                  <a:schemeClr val="bg1"/>
                </a:solidFill>
                <a:latin typeface="Cambria" panose="02040503050406030204" pitchFamily="18" charset="0"/>
              </a:rPr>
              <a:t>entry</a:t>
            </a:r>
            <a:r>
              <a:rPr lang="it-IT" dirty="0" smtClean="0">
                <a:solidFill>
                  <a:schemeClr val="bg1"/>
                </a:solidFill>
                <a:latin typeface="Cambria" panose="02040503050406030204" pitchFamily="18" charset="0"/>
              </a:rPr>
              <a:t> </a:t>
            </a:r>
            <a:r>
              <a:rPr lang="it-IT" dirty="0">
                <a:solidFill>
                  <a:schemeClr val="bg1"/>
                </a:solidFill>
                <a:latin typeface="Cambria" panose="02040503050406030204" pitchFamily="18" charset="0"/>
              </a:rPr>
              <a:t>hasil penilaian proposal </a:t>
            </a:r>
            <a:r>
              <a:rPr lang="it-IT" dirty="0" smtClean="0">
                <a:solidFill>
                  <a:schemeClr val="bg1"/>
                </a:solidFill>
                <a:latin typeface="Cambria" panose="02040503050406030204" pitchFamily="18" charset="0"/>
              </a:rPr>
              <a:t>di SIMAS</a:t>
            </a:r>
            <a:endParaRPr lang="id-ID" dirty="0">
              <a:solidFill>
                <a:schemeClr val="bg1"/>
              </a:solidFill>
              <a:latin typeface="Cambria" panose="02040503050406030204" pitchFamily="18" charset="0"/>
            </a:endParaRPr>
          </a:p>
          <a:p>
            <a:pPr marL="361950" indent="-276225">
              <a:buFont typeface="+mj-lt"/>
              <a:buAutoNum type="arabicPeriod"/>
            </a:pPr>
            <a:endParaRPr lang="id-ID" dirty="0" smtClean="0">
              <a:solidFill>
                <a:schemeClr val="bg1"/>
              </a:solidFill>
              <a:latin typeface="Cambria" panose="02040503050406030204" pitchFamily="18" charset="0"/>
            </a:endParaRPr>
          </a:p>
          <a:p>
            <a:pPr marL="361950" indent="-276225">
              <a:buFont typeface="+mj-lt"/>
              <a:buAutoNum type="arabicPeriod"/>
            </a:pPr>
            <a:r>
              <a:rPr lang="id-ID" dirty="0">
                <a:solidFill>
                  <a:schemeClr val="bg1"/>
                </a:solidFill>
                <a:latin typeface="Cambria" panose="02040503050406030204" pitchFamily="18" charset="0"/>
              </a:rPr>
              <a:t>M</a:t>
            </a:r>
            <a:r>
              <a:rPr lang="it-IT" dirty="0" smtClean="0">
                <a:solidFill>
                  <a:schemeClr val="bg1"/>
                </a:solidFill>
                <a:latin typeface="Cambria" panose="02040503050406030204" pitchFamily="18" charset="0"/>
              </a:rPr>
              <a:t>enerima </a:t>
            </a:r>
            <a:r>
              <a:rPr lang="it-IT" dirty="0">
                <a:solidFill>
                  <a:schemeClr val="bg1"/>
                </a:solidFill>
                <a:latin typeface="Cambria" panose="02040503050406030204" pitchFamily="18" charset="0"/>
              </a:rPr>
              <a:t>Jadwal Seminar Presentasi Laporan </a:t>
            </a:r>
            <a:r>
              <a:rPr lang="it-IT" dirty="0" smtClean="0">
                <a:solidFill>
                  <a:schemeClr val="bg1"/>
                </a:solidFill>
                <a:latin typeface="Cambria" panose="02040503050406030204" pitchFamily="18" charset="0"/>
              </a:rPr>
              <a:t>Akhir</a:t>
            </a:r>
            <a:endParaRPr lang="id-ID" dirty="0" smtClean="0">
              <a:solidFill>
                <a:schemeClr val="bg1"/>
              </a:solidFill>
              <a:latin typeface="Cambria" panose="02040503050406030204" pitchFamily="18" charset="0"/>
            </a:endParaRPr>
          </a:p>
          <a:p>
            <a:pPr marL="361950" indent="-276225">
              <a:buFont typeface="+mj-lt"/>
              <a:buAutoNum type="arabicPeriod"/>
            </a:pPr>
            <a:r>
              <a:rPr lang="id-ID" dirty="0" smtClean="0">
                <a:solidFill>
                  <a:schemeClr val="bg1"/>
                </a:solidFill>
                <a:latin typeface="Cambria" panose="02040503050406030204" pitchFamily="18" charset="0"/>
              </a:rPr>
              <a:t>Menilai presentasi </a:t>
            </a:r>
            <a:r>
              <a:rPr lang="id-ID" dirty="0">
                <a:solidFill>
                  <a:schemeClr val="bg1"/>
                </a:solidFill>
                <a:latin typeface="Cambria" panose="02040503050406030204" pitchFamily="18" charset="0"/>
              </a:rPr>
              <a:t>Laporan </a:t>
            </a:r>
            <a:r>
              <a:rPr lang="id-ID" dirty="0" smtClean="0">
                <a:solidFill>
                  <a:schemeClr val="bg1"/>
                </a:solidFill>
                <a:latin typeface="Cambria" panose="02040503050406030204" pitchFamily="18" charset="0"/>
              </a:rPr>
              <a:t>Akhir</a:t>
            </a:r>
          </a:p>
          <a:p>
            <a:r>
              <a:rPr lang="id-ID" dirty="0" smtClean="0">
                <a:solidFill>
                  <a:schemeClr val="bg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19901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d-ID" smtClean="0"/>
          </a:p>
        </p:txBody>
      </p:sp>
      <p:pic>
        <p:nvPicPr>
          <p:cNvPr id="7171" name="Content Placeholder 3" descr="slide2.pdf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-12223" y="-14395"/>
            <a:ext cx="9156223" cy="6858000"/>
          </a:xfrm>
        </p:spPr>
      </p:pic>
      <p:sp>
        <p:nvSpPr>
          <p:cNvPr id="7172" name="Rectangle 5"/>
          <p:cNvSpPr>
            <a:spLocks noChangeArrowheads="1"/>
          </p:cNvSpPr>
          <p:nvPr/>
        </p:nvSpPr>
        <p:spPr bwMode="auto">
          <a:xfrm>
            <a:off x="3104587" y="578698"/>
            <a:ext cx="6039413" cy="839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125" tIns="40063" rIns="80125" bIns="40063" anchor="ctr"/>
          <a:lstStyle/>
          <a:p>
            <a:pPr algn="r"/>
            <a:endParaRPr lang="id-ID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86000" y="632652"/>
            <a:ext cx="6858000" cy="35794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80165" tIns="40083" rIns="80165" bIns="40083">
            <a:spAutoFit/>
          </a:bodyPr>
          <a:lstStyle/>
          <a:p>
            <a:pPr>
              <a:defRPr/>
            </a:pPr>
            <a:r>
              <a:rPr lang="id-ID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          </a:t>
            </a:r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FORM </a:t>
            </a:r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PENILAIAN PRESENTASI </a:t>
            </a:r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PROPOSAL</a:t>
            </a:r>
            <a:r>
              <a:rPr lang="id-ID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5189368"/>
              </p:ext>
            </p:extLst>
          </p:nvPr>
        </p:nvGraphicFramePr>
        <p:xfrm>
          <a:off x="489187" y="1219200"/>
          <a:ext cx="8229601" cy="338518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0282"/>
                <a:gridCol w="6088531"/>
                <a:gridCol w="304800"/>
                <a:gridCol w="457200"/>
                <a:gridCol w="304800"/>
                <a:gridCol w="793988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d-ID" sz="1050" dirty="0">
                          <a:effectLst/>
                        </a:rPr>
                        <a:t>No</a:t>
                      </a:r>
                      <a:endParaRPr lang="id-ID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05" marR="24205" marT="24205" marB="24205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d-ID" sz="1050" dirty="0">
                          <a:effectLst/>
                        </a:rPr>
                        <a:t>Kriteria Penilaian</a:t>
                      </a:r>
                      <a:endParaRPr lang="id-ID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05" marR="24205" marT="24205" marB="24205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d-ID" sz="1050" dirty="0">
                          <a:effectLst/>
                        </a:rPr>
                        <a:t>Skor</a:t>
                      </a:r>
                      <a:endParaRPr lang="id-ID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05" marR="24205" marT="24205" marB="24205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d-ID" sz="1050" dirty="0">
                          <a:effectLst/>
                        </a:rPr>
                        <a:t>Bobot </a:t>
                      </a:r>
                      <a:endParaRPr lang="id-ID" sz="1050" dirty="0" smtClean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d-ID" sz="1050" dirty="0" smtClean="0">
                          <a:effectLst/>
                        </a:rPr>
                        <a:t>%</a:t>
                      </a:r>
                      <a:endParaRPr lang="id-ID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05" marR="24205" marT="24205" marB="24205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d-ID" sz="1050" dirty="0">
                          <a:effectLst/>
                        </a:rPr>
                        <a:t>Nilai</a:t>
                      </a:r>
                      <a:endParaRPr lang="id-ID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05" marR="24205" marT="24205" marB="24205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d-ID" sz="1050" dirty="0" smtClean="0">
                          <a:effectLst/>
                        </a:rPr>
                        <a:t>Justifikasi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d-ID" sz="1050" dirty="0" smtClean="0">
                          <a:effectLst/>
                        </a:rPr>
                        <a:t> </a:t>
                      </a:r>
                      <a:r>
                        <a:rPr lang="id-ID" sz="1050" dirty="0">
                          <a:effectLst/>
                        </a:rPr>
                        <a:t>Penilaian</a:t>
                      </a:r>
                      <a:endParaRPr lang="id-ID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05" marR="24205" marT="24205" marB="24205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33633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d-ID" sz="1100" dirty="0">
                          <a:effectLst/>
                        </a:rPr>
                        <a:t>1.</a:t>
                      </a:r>
                      <a:endParaRPr lang="id-ID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05" marR="24205" marT="24205" marB="24205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d-ID" sz="1100" dirty="0">
                          <a:solidFill>
                            <a:srgbClr val="7E0000"/>
                          </a:solidFill>
                          <a:effectLst/>
                        </a:rPr>
                        <a:t>Analisis </a:t>
                      </a:r>
                      <a:r>
                        <a:rPr lang="id-ID" sz="1100" dirty="0" smtClean="0">
                          <a:solidFill>
                            <a:srgbClr val="7E0000"/>
                          </a:solidFill>
                          <a:effectLst/>
                        </a:rPr>
                        <a:t>Situasi</a:t>
                      </a:r>
                      <a:r>
                        <a:rPr lang="id-ID" sz="1100" baseline="0" dirty="0" smtClean="0">
                          <a:solidFill>
                            <a:srgbClr val="7E0000"/>
                          </a:solidFill>
                          <a:effectLst/>
                        </a:rPr>
                        <a:t> </a:t>
                      </a:r>
                      <a:r>
                        <a:rPr lang="id-ID" sz="1100" dirty="0" smtClean="0">
                          <a:solidFill>
                            <a:srgbClr val="7E0000"/>
                          </a:solidFill>
                          <a:effectLst/>
                        </a:rPr>
                        <a:t>(kondisi </a:t>
                      </a:r>
                      <a:r>
                        <a:rPr lang="id-ID" sz="1100" dirty="0">
                          <a:solidFill>
                            <a:srgbClr val="7E0000"/>
                          </a:solidFill>
                          <a:effectLst/>
                        </a:rPr>
                        <a:t>eksisting mitra yang dilengkapi dengan data kuantitatif, persoalan yang dihadapi mitra, dan potensi mitra)</a:t>
                      </a:r>
                      <a:endParaRPr lang="id-ID" sz="1100" dirty="0">
                        <a:solidFill>
                          <a:srgbClr val="7E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05" marR="24205" marT="24205" marB="2420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d-ID" sz="1100">
                          <a:solidFill>
                            <a:srgbClr val="7E0000"/>
                          </a:solidFill>
                          <a:effectLst/>
                        </a:rPr>
                        <a:t> </a:t>
                      </a:r>
                      <a:endParaRPr lang="id-ID" sz="1100">
                        <a:solidFill>
                          <a:srgbClr val="7E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05" marR="24205" marT="24205" marB="2420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d-ID" sz="1100">
                          <a:solidFill>
                            <a:srgbClr val="7E0000"/>
                          </a:solidFill>
                          <a:effectLst/>
                        </a:rPr>
                        <a:t>20</a:t>
                      </a:r>
                      <a:endParaRPr lang="id-ID" sz="1100">
                        <a:solidFill>
                          <a:srgbClr val="7E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05" marR="24205" marT="24205" marB="2420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 </a:t>
                      </a:r>
                      <a:endParaRPr lang="id-ID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05" marR="24205" marT="24205" marB="2420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 </a:t>
                      </a:r>
                      <a:endParaRPr lang="id-ID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05" marR="24205" marT="24205" marB="24205" anchor="ctr"/>
                </a:tc>
              </a:tr>
              <a:tr h="1524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d-ID" sz="1100" dirty="0">
                          <a:effectLst/>
                        </a:rPr>
                        <a:t>2.</a:t>
                      </a:r>
                      <a:endParaRPr lang="id-ID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05" marR="24205" marT="24205" marB="24205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d-ID" sz="1100" dirty="0">
                          <a:solidFill>
                            <a:srgbClr val="7E0000"/>
                          </a:solidFill>
                          <a:effectLst/>
                        </a:rPr>
                        <a:t>Permasalahan </a:t>
                      </a:r>
                      <a:r>
                        <a:rPr lang="id-ID" sz="1100" dirty="0" smtClean="0">
                          <a:solidFill>
                            <a:srgbClr val="7E0000"/>
                          </a:solidFill>
                          <a:effectLst/>
                        </a:rPr>
                        <a:t>Mitra</a:t>
                      </a:r>
                      <a:r>
                        <a:rPr lang="id-ID" sz="1100" baseline="0" dirty="0" smtClean="0">
                          <a:solidFill>
                            <a:srgbClr val="7E0000"/>
                          </a:solidFill>
                          <a:effectLst/>
                        </a:rPr>
                        <a:t> </a:t>
                      </a:r>
                      <a:r>
                        <a:rPr lang="id-ID" sz="1100" dirty="0" smtClean="0">
                          <a:solidFill>
                            <a:srgbClr val="7E0000"/>
                          </a:solidFill>
                          <a:effectLst/>
                        </a:rPr>
                        <a:t>(kecocokan </a:t>
                      </a:r>
                      <a:r>
                        <a:rPr lang="id-ID" sz="1100" dirty="0">
                          <a:solidFill>
                            <a:srgbClr val="7E0000"/>
                          </a:solidFill>
                          <a:effectLst/>
                        </a:rPr>
                        <a:t>permasalahan mitra dengan program yang akan diabdimaskan) </a:t>
                      </a:r>
                      <a:endParaRPr lang="id-ID" sz="1100" dirty="0">
                        <a:solidFill>
                          <a:srgbClr val="7E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05" marR="24205" marT="24205" marB="2420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d-ID" sz="1100">
                          <a:solidFill>
                            <a:srgbClr val="7E0000"/>
                          </a:solidFill>
                          <a:effectLst/>
                        </a:rPr>
                        <a:t> </a:t>
                      </a:r>
                      <a:endParaRPr lang="id-ID" sz="1100">
                        <a:solidFill>
                          <a:srgbClr val="7E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05" marR="24205" marT="24205" marB="2420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d-ID" sz="1100">
                          <a:solidFill>
                            <a:srgbClr val="7E0000"/>
                          </a:solidFill>
                          <a:effectLst/>
                        </a:rPr>
                        <a:t>15</a:t>
                      </a:r>
                      <a:endParaRPr lang="id-ID" sz="1100">
                        <a:solidFill>
                          <a:srgbClr val="7E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05" marR="24205" marT="24205" marB="2420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 </a:t>
                      </a:r>
                      <a:endParaRPr lang="id-ID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05" marR="24205" marT="24205" marB="2420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 </a:t>
                      </a:r>
                      <a:endParaRPr lang="id-ID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05" marR="24205" marT="24205" marB="24205" anchor="ctr"/>
                </a:tc>
              </a:tr>
              <a:tr h="34561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d-ID" sz="1100" dirty="0">
                          <a:effectLst/>
                        </a:rPr>
                        <a:t>3.</a:t>
                      </a:r>
                      <a:endParaRPr lang="id-ID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05" marR="24205" marT="24205" marB="24205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d-ID" sz="1100" dirty="0">
                          <a:solidFill>
                            <a:srgbClr val="7E0000"/>
                          </a:solidFill>
                          <a:effectLst/>
                        </a:rPr>
                        <a:t>Solusi yang </a:t>
                      </a:r>
                      <a:r>
                        <a:rPr lang="id-ID" sz="1100" dirty="0" smtClean="0">
                          <a:solidFill>
                            <a:srgbClr val="7E0000"/>
                          </a:solidFill>
                          <a:effectLst/>
                        </a:rPr>
                        <a:t>ditawarkan</a:t>
                      </a:r>
                      <a:r>
                        <a:rPr lang="id-ID" sz="1100" baseline="0" dirty="0" smtClean="0">
                          <a:solidFill>
                            <a:srgbClr val="7E0000"/>
                          </a:solidFill>
                          <a:effectLst/>
                        </a:rPr>
                        <a:t> </a:t>
                      </a:r>
                      <a:r>
                        <a:rPr lang="id-ID" sz="1100" dirty="0" smtClean="0">
                          <a:solidFill>
                            <a:srgbClr val="7E0000"/>
                          </a:solidFill>
                          <a:effectLst/>
                        </a:rPr>
                        <a:t>(ketepatan </a:t>
                      </a:r>
                      <a:r>
                        <a:rPr lang="id-ID" sz="1100" dirty="0">
                          <a:solidFill>
                            <a:srgbClr val="7E0000"/>
                          </a:solidFill>
                          <a:effectLst/>
                        </a:rPr>
                        <a:t>metode/pendekatan untuk mengatasi permasalahan, rencana kegiatan, kontribusi partisipasi mitra, </a:t>
                      </a:r>
                      <a:r>
                        <a:rPr lang="id-ID" sz="1100" u="sng" dirty="0">
                          <a:solidFill>
                            <a:srgbClr val="7E0000"/>
                          </a:solidFill>
                          <a:effectLst/>
                        </a:rPr>
                        <a:t>bukan berupa </a:t>
                      </a:r>
                      <a:r>
                        <a:rPr lang="id-ID" sz="1100" u="sng" dirty="0" smtClean="0">
                          <a:solidFill>
                            <a:srgbClr val="7E0000"/>
                          </a:solidFill>
                          <a:effectLst/>
                        </a:rPr>
                        <a:t>bansos/</a:t>
                      </a:r>
                      <a:r>
                        <a:rPr lang="id-ID" sz="1100" i="1" u="sng" dirty="0" smtClean="0">
                          <a:solidFill>
                            <a:srgbClr val="7E0000"/>
                          </a:solidFill>
                          <a:effectLst/>
                        </a:rPr>
                        <a:t>charity</a:t>
                      </a:r>
                      <a:r>
                        <a:rPr lang="id-ID" sz="1100" dirty="0" smtClean="0">
                          <a:solidFill>
                            <a:srgbClr val="7E0000"/>
                          </a:solidFill>
                          <a:effectLst/>
                        </a:rPr>
                        <a:t>) </a:t>
                      </a:r>
                      <a:endParaRPr lang="id-ID" sz="1100" dirty="0">
                        <a:solidFill>
                          <a:srgbClr val="7E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05" marR="24205" marT="24205" marB="2420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d-ID" sz="1100">
                          <a:solidFill>
                            <a:srgbClr val="7E0000"/>
                          </a:solidFill>
                          <a:effectLst/>
                        </a:rPr>
                        <a:t> </a:t>
                      </a:r>
                      <a:endParaRPr lang="id-ID" sz="1100">
                        <a:solidFill>
                          <a:srgbClr val="7E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05" marR="24205" marT="24205" marB="2420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d-ID" sz="1100">
                          <a:solidFill>
                            <a:srgbClr val="7E0000"/>
                          </a:solidFill>
                          <a:effectLst/>
                        </a:rPr>
                        <a:t>20</a:t>
                      </a:r>
                      <a:endParaRPr lang="id-ID" sz="1100">
                        <a:solidFill>
                          <a:srgbClr val="7E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05" marR="24205" marT="24205" marB="2420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 </a:t>
                      </a:r>
                      <a:endParaRPr lang="id-ID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05" marR="24205" marT="24205" marB="2420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 </a:t>
                      </a:r>
                      <a:endParaRPr lang="id-ID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05" marR="24205" marT="24205" marB="24205" anchor="ctr"/>
                </a:tc>
              </a:tr>
              <a:tr h="14331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d-ID" sz="1100" dirty="0">
                          <a:effectLst/>
                        </a:rPr>
                        <a:t>4.</a:t>
                      </a:r>
                      <a:endParaRPr lang="id-ID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05" marR="24205" marT="24205" marB="24205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d-ID" sz="1100" dirty="0">
                          <a:solidFill>
                            <a:srgbClr val="7E0000"/>
                          </a:solidFill>
                          <a:effectLst/>
                        </a:rPr>
                        <a:t>Target </a:t>
                      </a:r>
                      <a:r>
                        <a:rPr lang="id-ID" sz="1100" dirty="0" smtClean="0">
                          <a:solidFill>
                            <a:srgbClr val="7E0000"/>
                          </a:solidFill>
                          <a:effectLst/>
                        </a:rPr>
                        <a:t>Luaran</a:t>
                      </a:r>
                      <a:r>
                        <a:rPr lang="id-ID" sz="1100" baseline="0" dirty="0" smtClean="0">
                          <a:solidFill>
                            <a:srgbClr val="7E0000"/>
                          </a:solidFill>
                          <a:effectLst/>
                        </a:rPr>
                        <a:t> </a:t>
                      </a:r>
                      <a:r>
                        <a:rPr lang="id-ID" sz="1100" dirty="0" smtClean="0">
                          <a:solidFill>
                            <a:srgbClr val="7E0000"/>
                          </a:solidFill>
                          <a:effectLst/>
                        </a:rPr>
                        <a:t>(jenis </a:t>
                      </a:r>
                      <a:r>
                        <a:rPr lang="id-ID" sz="1100" dirty="0">
                          <a:solidFill>
                            <a:srgbClr val="7E0000"/>
                          </a:solidFill>
                          <a:effectLst/>
                        </a:rPr>
                        <a:t>luaran dan spesifikasinya sesuai usulan kegiatan) </a:t>
                      </a:r>
                      <a:endParaRPr lang="id-ID" sz="1100" dirty="0">
                        <a:solidFill>
                          <a:srgbClr val="7E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05" marR="24205" marT="24205" marB="2420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d-ID" sz="1100">
                          <a:solidFill>
                            <a:srgbClr val="7E0000"/>
                          </a:solidFill>
                          <a:effectLst/>
                        </a:rPr>
                        <a:t> </a:t>
                      </a:r>
                      <a:endParaRPr lang="id-ID" sz="1100">
                        <a:solidFill>
                          <a:srgbClr val="7E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05" marR="24205" marT="24205" marB="2420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d-ID" sz="1100">
                          <a:solidFill>
                            <a:srgbClr val="7E0000"/>
                          </a:solidFill>
                          <a:effectLst/>
                        </a:rPr>
                        <a:t>15</a:t>
                      </a:r>
                      <a:endParaRPr lang="id-ID" sz="1100">
                        <a:solidFill>
                          <a:srgbClr val="7E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05" marR="24205" marT="24205" marB="2420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 </a:t>
                      </a:r>
                      <a:endParaRPr lang="id-ID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05" marR="24205" marT="24205" marB="2420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 </a:t>
                      </a:r>
                      <a:endParaRPr lang="id-ID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05" marR="24205" marT="24205" marB="24205" anchor="ctr"/>
                </a:tc>
              </a:tr>
              <a:tr h="5595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d-ID" sz="1100" dirty="0">
                          <a:effectLst/>
                        </a:rPr>
                        <a:t>5.</a:t>
                      </a:r>
                      <a:endParaRPr lang="id-ID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05" marR="24205" marT="24205" marB="24205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d-ID" sz="1100" dirty="0">
                          <a:solidFill>
                            <a:srgbClr val="7E0000"/>
                          </a:solidFill>
                          <a:effectLst/>
                        </a:rPr>
                        <a:t>Kelayakan Pelaksana Abdimas </a:t>
                      </a:r>
                    </a:p>
                    <a:p>
                      <a:pPr marL="180975" lvl="0" indent="-180975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id-ID" sz="1100" dirty="0">
                          <a:solidFill>
                            <a:srgbClr val="7E0000"/>
                          </a:solidFill>
                          <a:effectLst/>
                        </a:rPr>
                        <a:t>Relevansi kompetensi tim (</a:t>
                      </a:r>
                      <a:r>
                        <a:rPr lang="id-ID" sz="1100" dirty="0" smtClean="0">
                          <a:solidFill>
                            <a:srgbClr val="7E0000"/>
                          </a:solidFill>
                          <a:effectLst/>
                        </a:rPr>
                        <a:t>biodata</a:t>
                      </a:r>
                      <a:r>
                        <a:rPr lang="id-ID" sz="1100" dirty="0">
                          <a:solidFill>
                            <a:srgbClr val="7E0000"/>
                          </a:solidFill>
                          <a:effectLst/>
                        </a:rPr>
                        <a:t>, jumlah tim 3-5 orang, deskripsi penugasan tim, pengalaman kemasyarakatan)</a:t>
                      </a:r>
                    </a:p>
                    <a:p>
                      <a:pPr marL="180975" lvl="0" indent="-180975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id-ID" sz="1100" dirty="0">
                          <a:solidFill>
                            <a:srgbClr val="7E0000"/>
                          </a:solidFill>
                          <a:effectLst/>
                        </a:rPr>
                        <a:t>Tidak boleh ada narasumber yang bukan anggota tim. </a:t>
                      </a:r>
                      <a:endParaRPr lang="id-ID" sz="1100" dirty="0">
                        <a:solidFill>
                          <a:srgbClr val="7E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05" marR="24205" marT="24205" marB="2420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d-ID" sz="1100">
                          <a:solidFill>
                            <a:srgbClr val="7E0000"/>
                          </a:solidFill>
                          <a:effectLst/>
                        </a:rPr>
                        <a:t> </a:t>
                      </a:r>
                      <a:endParaRPr lang="id-ID" sz="1100">
                        <a:solidFill>
                          <a:srgbClr val="7E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05" marR="24205" marT="24205" marB="2420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d-ID" sz="1100">
                          <a:solidFill>
                            <a:srgbClr val="7E0000"/>
                          </a:solidFill>
                          <a:effectLst/>
                        </a:rPr>
                        <a:t>10</a:t>
                      </a:r>
                      <a:endParaRPr lang="id-ID" sz="1100">
                        <a:solidFill>
                          <a:srgbClr val="7E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05" marR="24205" marT="24205" marB="2420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 </a:t>
                      </a:r>
                      <a:endParaRPr lang="id-ID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05" marR="24205" marT="24205" marB="2420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 </a:t>
                      </a:r>
                      <a:endParaRPr lang="id-ID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05" marR="24205" marT="24205" marB="24205" anchor="ctr"/>
                </a:tc>
              </a:tr>
              <a:tr h="70515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d-ID" sz="1100" dirty="0">
                          <a:effectLst/>
                        </a:rPr>
                        <a:t>6.</a:t>
                      </a:r>
                      <a:endParaRPr lang="id-ID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05" marR="24205" marT="24205" marB="24205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d-ID" sz="1100" dirty="0">
                          <a:solidFill>
                            <a:srgbClr val="7E0000"/>
                          </a:solidFill>
                          <a:effectLst/>
                        </a:rPr>
                        <a:t>Kelayakan Usulan Biaya</a:t>
                      </a:r>
                    </a:p>
                    <a:p>
                      <a:pPr marL="180975" lvl="0" indent="-180975">
                        <a:lnSpc>
                          <a:spcPct val="107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+mj-lt"/>
                        <a:buAutoNum type="alphaLcPeriod"/>
                      </a:pPr>
                      <a:r>
                        <a:rPr lang="id-ID" sz="1100" dirty="0">
                          <a:solidFill>
                            <a:srgbClr val="7E0000"/>
                          </a:solidFill>
                          <a:effectLst/>
                        </a:rPr>
                        <a:t>Anggaran </a:t>
                      </a:r>
                      <a:r>
                        <a:rPr lang="id-ID" sz="1100" dirty="0" smtClean="0">
                          <a:solidFill>
                            <a:srgbClr val="7E0000"/>
                          </a:solidFill>
                          <a:effectLst/>
                        </a:rPr>
                        <a:t>TIDAK </a:t>
                      </a:r>
                      <a:r>
                        <a:rPr lang="id-ID" sz="1100" dirty="0">
                          <a:solidFill>
                            <a:srgbClr val="7E0000"/>
                          </a:solidFill>
                          <a:effectLst/>
                        </a:rPr>
                        <a:t>diperbolehkan untuk pembayaran honor pelaksana dan mitra, transport mitra.</a:t>
                      </a:r>
                    </a:p>
                    <a:p>
                      <a:pPr marL="180975" lvl="0" indent="-180975">
                        <a:lnSpc>
                          <a:spcPct val="107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+mj-lt"/>
                        <a:buAutoNum type="alphaLcPeriod"/>
                      </a:pPr>
                      <a:r>
                        <a:rPr lang="id-ID" sz="1100" dirty="0">
                          <a:solidFill>
                            <a:srgbClr val="7E0000"/>
                          </a:solidFill>
                          <a:effectLst/>
                        </a:rPr>
                        <a:t>Komponen </a:t>
                      </a:r>
                      <a:r>
                        <a:rPr lang="id-ID" sz="1100" dirty="0" smtClean="0">
                          <a:solidFill>
                            <a:srgbClr val="7E0000"/>
                          </a:solidFill>
                          <a:effectLst/>
                        </a:rPr>
                        <a:t>pembiayaan: </a:t>
                      </a:r>
                      <a:r>
                        <a:rPr lang="id-ID" sz="1100" dirty="0">
                          <a:solidFill>
                            <a:srgbClr val="7E0000"/>
                          </a:solidFill>
                          <a:effectLst/>
                        </a:rPr>
                        <a:t>10%: survey lokasi, need assessment, 70%: pelaksanaan kegiatan, 20%: transport kegiatan, pendampingan, dan monev. </a:t>
                      </a:r>
                      <a:endParaRPr lang="id-ID" sz="1100" dirty="0">
                        <a:solidFill>
                          <a:srgbClr val="7E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05" marR="24205" marT="24205" marB="2420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d-ID" sz="1100" dirty="0">
                          <a:solidFill>
                            <a:srgbClr val="7E0000"/>
                          </a:solidFill>
                          <a:effectLst/>
                        </a:rPr>
                        <a:t> </a:t>
                      </a:r>
                      <a:endParaRPr lang="id-ID" sz="1100" dirty="0">
                        <a:solidFill>
                          <a:srgbClr val="7E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05" marR="24205" marT="24205" marB="2420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d-ID" sz="1100" dirty="0">
                          <a:solidFill>
                            <a:srgbClr val="7E0000"/>
                          </a:solidFill>
                          <a:effectLst/>
                        </a:rPr>
                        <a:t>20</a:t>
                      </a:r>
                      <a:endParaRPr lang="id-ID" sz="1100" dirty="0">
                        <a:solidFill>
                          <a:srgbClr val="7E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05" marR="24205" marT="24205" marB="2420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 </a:t>
                      </a:r>
                      <a:endParaRPr lang="id-ID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05" marR="24205" marT="24205" marB="2420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d-ID" sz="1100" dirty="0">
                          <a:effectLst/>
                        </a:rPr>
                        <a:t> </a:t>
                      </a:r>
                      <a:endParaRPr lang="id-ID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05" marR="24205" marT="24205" marB="24205" anchor="ctr"/>
                </a:tc>
              </a:tr>
              <a:tr h="214185">
                <a:tc gridSpan="2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d-ID" sz="1100" dirty="0">
                          <a:effectLst/>
                        </a:rPr>
                        <a:t>      Jumlah</a:t>
                      </a:r>
                      <a:endParaRPr lang="id-ID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05" marR="24205" marT="24205" marB="24205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 </a:t>
                      </a:r>
                      <a:endParaRPr lang="id-ID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05" marR="24205" marT="24205" marB="2420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d-ID" sz="1100" dirty="0">
                          <a:solidFill>
                            <a:srgbClr val="7E0000"/>
                          </a:solidFill>
                          <a:effectLst/>
                        </a:rPr>
                        <a:t>100</a:t>
                      </a:r>
                      <a:endParaRPr lang="id-ID" sz="1100" dirty="0">
                        <a:solidFill>
                          <a:srgbClr val="7E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05" marR="24205" marT="24205" marB="2420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 </a:t>
                      </a:r>
                      <a:endParaRPr lang="id-ID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05" marR="24205" marT="24205" marB="2420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d-ID" sz="1100" dirty="0">
                          <a:effectLst/>
                        </a:rPr>
                        <a:t> </a:t>
                      </a:r>
                      <a:endParaRPr lang="id-ID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205" marR="24205" marT="24205" marB="24205" anchor="ctr"/>
                </a:tc>
              </a:tr>
            </a:tbl>
          </a:graphicData>
        </a:graphic>
      </p:graphicFrame>
      <p:sp>
        <p:nvSpPr>
          <p:cNvPr id="11" name="Rectangle 10"/>
          <p:cNvSpPr/>
          <p:nvPr/>
        </p:nvSpPr>
        <p:spPr>
          <a:xfrm>
            <a:off x="457200" y="4572000"/>
            <a:ext cx="8382000" cy="14542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800" dirty="0"/>
              <a:t>Keterangan: </a:t>
            </a:r>
            <a:r>
              <a:rPr lang="id-ID" sz="800" dirty="0" smtClean="0"/>
              <a:t> Skor </a:t>
            </a:r>
            <a:r>
              <a:rPr lang="id-ID" sz="800" dirty="0"/>
              <a:t>: 1, 2, 3, 5, 6, 7 (1 = Buruk; 2 = Sangat kurang; 3 = Kurang; 5 = Cukup; 6 = Baik; 7 = Sangat baik); </a:t>
            </a:r>
            <a:r>
              <a:rPr lang="id-ID" sz="800" dirty="0" smtClean="0"/>
              <a:t>Nilai </a:t>
            </a:r>
            <a:r>
              <a:rPr lang="id-ID" sz="800" dirty="0"/>
              <a:t>= Bobot x Skor</a:t>
            </a:r>
          </a:p>
          <a:p>
            <a:endParaRPr lang="id-ID" sz="1100" dirty="0" smtClean="0"/>
          </a:p>
          <a:p>
            <a:r>
              <a:rPr lang="id-ID" sz="1100" b="1" dirty="0" smtClean="0">
                <a:solidFill>
                  <a:srgbClr val="7E0000"/>
                </a:solidFill>
              </a:rPr>
              <a:t>Kelengkapan </a:t>
            </a:r>
            <a:r>
              <a:rPr lang="id-ID" sz="1100" b="1" dirty="0">
                <a:solidFill>
                  <a:srgbClr val="7E0000"/>
                </a:solidFill>
              </a:rPr>
              <a:t>lain:</a:t>
            </a:r>
          </a:p>
          <a:p>
            <a:r>
              <a:rPr lang="id-ID" sz="1050" dirty="0" smtClean="0">
                <a:solidFill>
                  <a:srgbClr val="7E0000"/>
                </a:solidFill>
              </a:rPr>
              <a:t>1. Lembar </a:t>
            </a:r>
            <a:r>
              <a:rPr lang="id-ID" sz="1050" dirty="0">
                <a:solidFill>
                  <a:srgbClr val="7E0000"/>
                </a:solidFill>
              </a:rPr>
              <a:t>Pengesahan Proposal Abdimas telah ditandatangani ketua tim dan Dekan/Ka. </a:t>
            </a:r>
            <a:r>
              <a:rPr lang="id-ID" sz="1050" dirty="0" smtClean="0">
                <a:solidFill>
                  <a:srgbClr val="7E0000"/>
                </a:solidFill>
              </a:rPr>
              <a:t>UPBJJ-UT	                         : </a:t>
            </a:r>
            <a:r>
              <a:rPr lang="id-ID" sz="1050" dirty="0">
                <a:solidFill>
                  <a:srgbClr val="7E0000"/>
                </a:solidFill>
              </a:rPr>
              <a:t>ada / tidak ada*) </a:t>
            </a:r>
          </a:p>
          <a:p>
            <a:r>
              <a:rPr lang="id-ID" sz="1050" dirty="0" smtClean="0">
                <a:solidFill>
                  <a:srgbClr val="7E0000"/>
                </a:solidFill>
              </a:rPr>
              <a:t>2. Surat </a:t>
            </a:r>
            <a:r>
              <a:rPr lang="id-ID" sz="1050" dirty="0">
                <a:solidFill>
                  <a:srgbClr val="7E0000"/>
                </a:solidFill>
              </a:rPr>
              <a:t>Pernyataan Kesediaan Mitra dalam Kegiatan Abdimas bermaterai Rp6.000,- yang telah ditandatangani </a:t>
            </a:r>
            <a:r>
              <a:rPr lang="id-ID" sz="1050" dirty="0" smtClean="0">
                <a:solidFill>
                  <a:srgbClr val="7E0000"/>
                </a:solidFill>
              </a:rPr>
              <a:t>mitra: </a:t>
            </a:r>
            <a:r>
              <a:rPr lang="id-ID" sz="1050" dirty="0">
                <a:solidFill>
                  <a:srgbClr val="7E0000"/>
                </a:solidFill>
              </a:rPr>
              <a:t>ada / tidak ada </a:t>
            </a:r>
          </a:p>
          <a:p>
            <a:r>
              <a:rPr lang="id-ID" sz="1050" dirty="0" smtClean="0">
                <a:solidFill>
                  <a:srgbClr val="7E0000"/>
                </a:solidFill>
              </a:rPr>
              <a:t>3. Denah </a:t>
            </a:r>
            <a:r>
              <a:rPr lang="id-ID" sz="1050" dirty="0">
                <a:solidFill>
                  <a:srgbClr val="7E0000"/>
                </a:solidFill>
              </a:rPr>
              <a:t>lokasi pelaksanaan </a:t>
            </a:r>
            <a:r>
              <a:rPr lang="id-ID" sz="1050" dirty="0" smtClean="0">
                <a:solidFill>
                  <a:srgbClr val="7E0000"/>
                </a:solidFill>
              </a:rPr>
              <a:t>abdimas				                         : </a:t>
            </a:r>
            <a:r>
              <a:rPr lang="id-ID" sz="1050" dirty="0">
                <a:solidFill>
                  <a:srgbClr val="7E0000"/>
                </a:solidFill>
              </a:rPr>
              <a:t>ada / tidak ada</a:t>
            </a:r>
          </a:p>
          <a:p>
            <a:r>
              <a:rPr lang="id-ID" sz="800" dirty="0"/>
              <a:t>*) </a:t>
            </a:r>
            <a:r>
              <a:rPr lang="id-ID" sz="800" i="1" dirty="0"/>
              <a:t>Coret yang tidak perlu, bila tidak lengkap, ketua tim wajib melengkapinya.</a:t>
            </a:r>
          </a:p>
          <a:p>
            <a:endParaRPr lang="id-ID" sz="800" dirty="0"/>
          </a:p>
          <a:p>
            <a:r>
              <a:rPr lang="id-ID" sz="1100" b="1" dirty="0">
                <a:solidFill>
                  <a:srgbClr val="7E0000"/>
                </a:solidFill>
              </a:rPr>
              <a:t>Komentar Penilai</a:t>
            </a:r>
            <a:r>
              <a:rPr lang="id-ID" sz="1100" b="1" dirty="0" smtClean="0">
                <a:solidFill>
                  <a:srgbClr val="7E0000"/>
                </a:solidFill>
              </a:rPr>
              <a:t>: .....................</a:t>
            </a:r>
            <a:endParaRPr lang="id-ID" sz="1100" b="1" dirty="0">
              <a:solidFill>
                <a:srgbClr val="7E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3378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35" y="2130529"/>
            <a:ext cx="7772331" cy="1469778"/>
          </a:xfrm>
        </p:spPr>
        <p:txBody>
          <a:bodyPr/>
          <a:lstStyle/>
          <a:p>
            <a:pPr eaLnBrk="1" hangingPunct="1"/>
            <a:endParaRPr lang="id-ID" smtClean="0"/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1371668" y="3886776"/>
            <a:ext cx="6400664" cy="1751929"/>
          </a:xfrm>
        </p:spPr>
        <p:txBody>
          <a:bodyPr/>
          <a:lstStyle/>
          <a:p>
            <a:pPr eaLnBrk="1" hangingPunct="1"/>
            <a:endParaRPr lang="id-ID" smtClean="0">
              <a:solidFill>
                <a:srgbClr val="898989"/>
              </a:solidFill>
            </a:endParaRPr>
          </a:p>
        </p:txBody>
      </p:sp>
      <p:pic>
        <p:nvPicPr>
          <p:cNvPr id="9220" name="Picture 7" descr="slide1.pd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7311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2" name="TextBox 5"/>
          <p:cNvSpPr txBox="1">
            <a:spLocks noChangeArrowheads="1"/>
          </p:cNvSpPr>
          <p:nvPr/>
        </p:nvSpPr>
        <p:spPr bwMode="auto">
          <a:xfrm>
            <a:off x="7162800" y="1349230"/>
            <a:ext cx="1447800" cy="3271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0165" tIns="40083" rIns="80165" bIns="40083">
            <a:spAutoFit/>
          </a:bodyPr>
          <a:lstStyle/>
          <a:p>
            <a:pPr algn="ctr"/>
            <a:r>
              <a:rPr lang="en-US" sz="1600" dirty="0">
                <a:solidFill>
                  <a:srgbClr val="FFC000"/>
                </a:solidFill>
                <a:latin typeface="Arial Black" pitchFamily="34" charset="0"/>
              </a:rPr>
              <a:t>PPM-LPPM</a:t>
            </a:r>
          </a:p>
        </p:txBody>
      </p:sp>
      <p:sp>
        <p:nvSpPr>
          <p:cNvPr id="2" name="Rounded Rectangle 1"/>
          <p:cNvSpPr/>
          <p:nvPr/>
        </p:nvSpPr>
        <p:spPr>
          <a:xfrm>
            <a:off x="1066799" y="2895600"/>
            <a:ext cx="7391367" cy="1447800"/>
          </a:xfrm>
          <a:prstGeom prst="roundRect">
            <a:avLst/>
          </a:prstGeom>
          <a:solidFill>
            <a:srgbClr val="FFC000"/>
          </a:solidFill>
          <a:ln>
            <a:solidFill>
              <a:srgbClr val="92D05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1066798" y="3006580"/>
            <a:ext cx="7391367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lIns="87233" tIns="43613" rIns="87233" bIns="43613" anchor="ctr">
            <a:sp3d extrusionH="57150">
              <a:bevelT w="38100" h="38100"/>
            </a:sp3d>
          </a:bodyPr>
          <a:lstStyle/>
          <a:p>
            <a:pPr algn="ctr" defTabSz="435406" eaLnBrk="0" hangingPunct="0">
              <a:defRPr/>
            </a:pPr>
            <a:r>
              <a:rPr lang="en-US" sz="3600" b="1" dirty="0" smtClean="0">
                <a:ln w="1905">
                  <a:solidFill>
                    <a:srgbClr val="FFFF00"/>
                  </a:solidFill>
                </a:ln>
                <a:solidFill>
                  <a:schemeClr val="accent3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tencil" panose="040409050D0802020404" pitchFamily="82" charset="0"/>
                <a:ea typeface="ＭＳ Ｐゴシック" pitchFamily="-65" charset="-128"/>
                <a:cs typeface="+mj-cs"/>
              </a:rPr>
              <a:t>T</a:t>
            </a:r>
            <a:r>
              <a:rPr lang="id-ID" sz="3600" b="1" dirty="0" smtClean="0">
                <a:ln w="1905">
                  <a:solidFill>
                    <a:srgbClr val="FFFF00"/>
                  </a:solidFill>
                </a:ln>
                <a:solidFill>
                  <a:schemeClr val="accent3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tencil" panose="040409050D0802020404" pitchFamily="82" charset="0"/>
                <a:ea typeface="ＭＳ Ｐゴシック" pitchFamily="-65" charset="-128"/>
                <a:cs typeface="+mj-cs"/>
              </a:rPr>
              <a:t>ERIMA KASIH</a:t>
            </a:r>
            <a:endParaRPr lang="id-ID" sz="3600" b="1" dirty="0">
              <a:ln w="1905">
                <a:solidFill>
                  <a:srgbClr val="FFFF00"/>
                </a:solidFill>
              </a:ln>
              <a:solidFill>
                <a:schemeClr val="accent3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Stencil" panose="040409050D0802020404" pitchFamily="82" charset="0"/>
              <a:ea typeface="ＭＳ Ｐゴシック" pitchFamily="-65" charset="-12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827496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1616</TotalTime>
  <Words>380</Words>
  <Application>Microsoft Office PowerPoint</Application>
  <PresentationFormat>On-screen Show (4:3)</PresentationFormat>
  <Paragraphs>121</Paragraphs>
  <Slides>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ＭＳ Ｐゴシック</vt:lpstr>
      <vt:lpstr>Arial</vt:lpstr>
      <vt:lpstr>Arial Black</vt:lpstr>
      <vt:lpstr>Calibri</vt:lpstr>
      <vt:lpstr>Cambria</vt:lpstr>
      <vt:lpstr>Stencil</vt:lpstr>
      <vt:lpstr>Tahoma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asep4rz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PENGABDIAN PADA MASYARAKAT</dc:title>
  <dc:creator>Adi</dc:creator>
  <cp:lastModifiedBy>User16</cp:lastModifiedBy>
  <cp:revision>82</cp:revision>
  <dcterms:created xsi:type="dcterms:W3CDTF">2015-06-08T12:40:05Z</dcterms:created>
  <dcterms:modified xsi:type="dcterms:W3CDTF">2016-04-22T02:52:52Z</dcterms:modified>
</cp:coreProperties>
</file>