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60" r:id="rId3"/>
    <p:sldId id="271" r:id="rId4"/>
    <p:sldId id="262" r:id="rId5"/>
    <p:sldId id="280" r:id="rId6"/>
    <p:sldId id="263" r:id="rId7"/>
    <p:sldId id="264" r:id="rId8"/>
    <p:sldId id="265" r:id="rId9"/>
    <p:sldId id="276" r:id="rId10"/>
    <p:sldId id="266" r:id="rId11"/>
    <p:sldId id="287" r:id="rId12"/>
    <p:sldId id="288" r:id="rId13"/>
    <p:sldId id="278" r:id="rId14"/>
    <p:sldId id="267" r:id="rId15"/>
    <p:sldId id="268" r:id="rId16"/>
    <p:sldId id="272" r:id="rId17"/>
    <p:sldId id="270" r:id="rId18"/>
    <p:sldId id="290" r:id="rId19"/>
    <p:sldId id="269" r:id="rId20"/>
    <p:sldId id="281" r:id="rId21"/>
    <p:sldId id="284" r:id="rId22"/>
    <p:sldId id="285" r:id="rId23"/>
    <p:sldId id="286" r:id="rId24"/>
    <p:sldId id="291" r:id="rId25"/>
    <p:sldId id="274" r:id="rId26"/>
    <p:sldId id="289" r:id="rId27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70" d="100"/>
          <a:sy n="70" d="100"/>
        </p:scale>
        <p:origin x="10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FF21C-DA7A-45A8-A202-AB17ED70949A}" type="datetimeFigureOut">
              <a:rPr lang="id-ID" smtClean="0"/>
              <a:t>14/08/2015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DCF5D-72A7-4DA5-957F-11D8233C1A95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2407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984116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644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4072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676908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15338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95128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17880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16104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6135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91669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26849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07721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64538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436281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1095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73338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57572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66484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4091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12201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345054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3113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5894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521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0239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DCF5D-72A7-4DA5-957F-11D8233C1A95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416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804BD-0FFD-4AE2-8016-71DD4C2065A6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DDF10-DBEE-4518-850C-8F5C0A63D377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8642E-E47E-4318-969E-2A873B16D4B8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491EA-902A-4B1C-9911-8636858947E4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7FD8B-64C8-4FFA-AA13-B10BA8EF5F4A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F71C4-DA44-4CFE-9ADF-5C041E741146}" type="datetime1">
              <a:rPr lang="id-ID" smtClean="0"/>
              <a:t>14/08/2015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C63FB-EEA5-4245-8EA7-5F0455563719}" type="datetime1">
              <a:rPr lang="id-ID" smtClean="0"/>
              <a:t>14/08/2015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5FBC6-A35C-426B-918A-EEB07F200BE8}" type="datetime1">
              <a:rPr lang="id-ID" smtClean="0"/>
              <a:t>14/08/2015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B65-33E6-4D11-B120-DE31E8104053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86F7-EC30-4B94-8D14-B14BC2E51838}" type="datetime1">
              <a:rPr lang="id-ID" smtClean="0"/>
              <a:t>14/08/2015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21CF-D08E-47B9-A53C-C36B7810AC5D}" type="datetime1">
              <a:rPr lang="id-ID" smtClean="0"/>
              <a:t>14/08/2015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E7C81-624D-4434-BC1C-628E767EE331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1C24E-8A42-4635-B250-5DFE5610593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lagiarism.org/plagiarism-101/what-is-plagiaris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elearning.ut.ac.id/course/view.php?id=169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wl.english.purdue.edu/owl/resource/563/01/" TargetMode="Externa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wl.english.purdue.edu/owl/resource/563/01/" TargetMode="Externa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wl.english.purdue.edu/owl/resource/563/01/" TargetMode="Externa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wl.english.purdue.edu/owl/resource/563/01/" TargetMode="Externa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slide1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174076"/>
            <a:ext cx="9143997" cy="70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36912"/>
            <a:ext cx="7772400" cy="1470025"/>
          </a:xfrm>
        </p:spPr>
        <p:txBody>
          <a:bodyPr/>
          <a:lstStyle/>
          <a:p>
            <a:r>
              <a:rPr lang="en-US" b="1" dirty="0" err="1" smtClean="0"/>
              <a:t>Publikasi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Plagiarisme</a:t>
            </a:r>
            <a:endParaRPr lang="id-ID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93724"/>
            <a:ext cx="6400800" cy="1705744"/>
          </a:xfrm>
        </p:spPr>
        <p:txBody>
          <a:bodyPr/>
          <a:lstStyle/>
          <a:p>
            <a:r>
              <a:rPr lang="en-US" b="1" dirty="0" smtClean="0"/>
              <a:t>LPPM-UT</a:t>
            </a:r>
          </a:p>
          <a:p>
            <a:r>
              <a:rPr lang="en-US" b="1" dirty="0" smtClean="0"/>
              <a:t>23</a:t>
            </a:r>
            <a:r>
              <a:rPr lang="id-ID" b="1" dirty="0" smtClean="0"/>
              <a:t> </a:t>
            </a:r>
            <a:r>
              <a:rPr lang="en-US" b="1" dirty="0" smtClean="0"/>
              <a:t>April </a:t>
            </a:r>
            <a:r>
              <a:rPr lang="id-ID" b="1" dirty="0" smtClean="0"/>
              <a:t>2015</a:t>
            </a:r>
            <a:endParaRPr lang="en-US" b="1" dirty="0" smtClean="0"/>
          </a:p>
          <a:p>
            <a:endParaRPr lang="en-US" b="1" dirty="0" smtClean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460C-C731-455E-AE6C-90166FC93CDB}" type="datetime1">
              <a:rPr lang="id-ID" smtClean="0"/>
              <a:t>14/08/2015</a:t>
            </a:fld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BE9725-0185-4A1A-84EC-AAAFD4E2B024}" type="slidenum">
              <a:rPr lang="id-ID" smtClean="0"/>
              <a:pPr/>
              <a:t>1</a:t>
            </a:fld>
            <a:endParaRPr lang="id-ID"/>
          </a:p>
        </p:txBody>
      </p:sp>
      <p:pic>
        <p:nvPicPr>
          <p:cNvPr id="8" name="Picture 7" descr="http://4.bp.blogspot.com/-TYXUfHB1XZ8/VJkWSvAqImI/AAAAAAAAAl0/ydEyurzIhgc/s1600/Contoh%2BKarya%2BIlmiah%2BBahasa%2BIndonesi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688" y="-205444"/>
            <a:ext cx="2330224" cy="182093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-11410"/>
            <a:ext cx="9143999" cy="6858000"/>
          </a:xfrm>
          <a:prstGeom prst="rect">
            <a:avLst/>
          </a:prstGeom>
        </p:spPr>
      </p:pic>
      <p:sp>
        <p:nvSpPr>
          <p:cNvPr id="2" name="AutoShape 2" descr="data:image/jpeg;base64,/9j/4AAQSkZJRgABAQAAAQABAAD/2wCEAAkGBhAQERQUExQUEhQUFRQXFRcUFhUVFxYXFxUVFhcVGBQXGyYeFxojGRUUHy8hIygpLSwsFR4yNTAqNSYrLCkBCQoKDgwOGg8PGiwkHiQsLDUqKywqLCksLCksKSkpLCwsKiwqLCkpKSksLCwsLCwpLCwqLCwsLCwsLCksKSksKf/AABEIAKYBLwMBIgACEQEDEQH/xAAcAAACAgMBAQAAAAAAAAAAAAAABAUGAQMHAgj/xABQEAACAQMBBAMJDAcGBQMFAAABAgMABBEhBQYSMRMiQQcVNFFSVGHR0hQXIzJxc3SBkpOyszM1QoORlLEWJKG0wdNTVWJy1CWE8ENERYLE/8QAGgEBAAIDAQAAAAAAAAAAAAAAAAEFAgMEBv/EACwRAAICAQMDAwMEAwEAAAAAAAABAgMRBBIhEzFRBUGBIqHRYXGRsTJC4RT/2gAMAwEAAhEDEQA/AOq7D2Ham2gJghJMMWSY08hfRTveG083h+6T1UbB8Ft/mYvwLT9AId4bTzeH7pPVR3htPN4fuk9VP0UAh3htPN4fuk9VHeG083h+6T1U/RQCHeG083h+6T1Ud4bTzeH7pPVT9FAId4bTzeH7pPVR3htPN4fuk9VP0UAh3htPN4fuk9VHeG083h+6T1U/RQCHeG083h+6T1Ud4bTzeH7pPVSe+O9CbNtTcMjS4eNQifGbjcA8OnMLxNrjPDjIzT2xdsRXkEc8J4o5VDKSMHB7CDyI5UB57w2nm8P3SeqjvDaebw/dJ6qfooBDvDaebw/dJ6qO8Np5vD90nqp+igEO8Np5vD90nqo7w2nm8P3Seqn6KAQ7w2nm8P3SeqjvDaebw/dJ6qfooBDvDaebw/dJ6qO8Np5vD90nqp+igEO8Np5vD90nqo7w2nm8P3Seqn65tsfePeK9RpbdNmCISzRr0vukP8HIyahWI/ZoC9d4bTzeH7pPVR3htPN4fuk9VUnau1t57aCWd02SUhjkkYKbosVjUucAkZOAasPc+3uG1LGO4wFc5WVQMASLo3CMk8J5jJzg0BK94bTzeH7pPVR3htPN4fuk9VP0UAh3htPN4fuk9VHeG083h+6T1U/RQCHeG083h+6T1Ud4bTzeH7pPVT9FAId4bTzeH7pPVR3htPN4fuk9VP0UAh3htPN4fuk9VQm+mxbZbKYiCEH4PURoD+kT0Vaqgt+PAZv3f5qUA9sHwW3+Zi/AtP0hsHwW3+Zi/AtP0AUUUUAUUUUAUUVG7e3itrGIy3EiovJQT1nbsSNObsfEKAkqwrg8iD8lcf2xvFf7SJy72NqfiwxECeRcjBmlH6PIHxE8sgk4pCzurjZUnT2aPNHgie142xKMEiRCeLhkDanAJbJ8dcD9Qo6vS3c/b+Tr/wDHbs34/J3CvEsyopZiFUDJLEAAeMk8q5mvdXv5R8Hs0RZVSGuLgLg4HEpiWPi58QBOMgAkDOKr97a3N4/SX1w1wMDECgx2y41/RAnpCD+02vLxDE3a+ilcyy/C5Ir0ltj4X8j+9W8w2rcQe5wfcls5kMrAqZpeFlURqQDwKDniPPi9GvrdXepNn2m1wwzHbSq8Slz1nuYgehRcdQdKCdM/pG0018KoAAAAAGABoAPEB2VA3G6SyXEkjyyNHI8bmAdWMtGvCpfXr417Bzqpo9VjK6U7OFjhfP8AZYW6BqtRhy88stvct3nvY2isr1+l6SIvDMzHjDDrNbuWPXYAkg88I3YNOpVxGdnN7s1IiRIb6J8K3C3RIHM55jq9GWBHaCRrnFduq40V8r6VZJeSt1NSqscUFFFFdhzhRRRQBRRRQBRRRQBVN7lPgB+lXn+Ykq5VTe5T4AfpV5/mJKAld+v1Zf8A0O6/IeqPuVu/PbWNrc7P6JZZbaL3RFKD0U5C5V+JdUkBJGRoQTkaCrxv3+rL/wCh3X5D1G7g/qyy+iwflrREnnZ2/wDOTw3Ozby3cA5MaC5jznQLJFq2V1+KAMEfK9/biLze+/lJ/ZqSooMEb/beLze+/lJvZrH9uofN77+Un9mpOigwRn9uofN77+Un9mtUvdEtkxxw3qAnGWtLjA9JITQa1MUUGDbsrbNvdJx28scyA4LRurgHAPCcHRsEaHXWnK59tmBdl3abQjwkMrLBeoDwJiR1WO6OSFDI/CCT+y518fQaEBUFvx4DN+7/ADUqdqC348Bm/d/mpQD2wfBbf5mL8C0/SGwfBbf5mL8C0/QBRRRQBRRRQGm7u0hjeSRgiIpZmY4CqBkkk8tK4h/aSPa9wLmRkLR8fuaAEHoY+IAyEcy7cIJJ5aAAYrqXdA23Z2ljK92scsZGFhkAImkB4kjCkHJ4lB5aYz2VybdfYgt0Z2VVlnYyOFUKI+LURKBoFXPIaVWeqWquhrOG+2Du0Nbnb2ykTlFYzQTXiz0gE1gmvLNWp5aySMlHJuBpTYlvtK9i6aCG2EZd1BkmcN1HKEkBD2ivXTVZe5THILSYsQUe8uWhx2Rl8eLtcOe3RhVz6bp67N2+OcYK/XynXt2vGckDsHZd9sm6e+2gkdxFonSQyOxtI3J4nEPAAyA8HEc5CqTrrnsiOCARqCMioqaIOrKdQwKn5CMH+tRfc1vJGsuilcvLayzW7FipciORhGWx29F0ep1PPXNenqaxhLsUFq5yy1UUUVtNQUUUUAUUUUAVh3ABJIAAySdAAO0mqvvVv0lpIttDGbu9kAKQJpwr2ySvyjQAfKcjTGoWg2Pd3JLX8wZWBHuSEAW4U4wsjEcc501yQp8nHPFyS7mSi32PV9tybaDNBZM8MIIEt4ANR5NoSCsjHBBk5LnTiJ01dyKPh2aASWxcXY4m5nFxIMn0mjbW2Xfis7Dhe7KEAggR2q44RJKwB4cfsrgkkcsAka+43E6bLRXPE6z3IY6nLCdwTk6nJzURbfIkkuCb36/Vl/8AQ7r8h6j9w/1ZY/RYPy1qS31XOzr0eO0ufyXqN3D/AFZY/RYPy1rNEInaKKzUkmKKKKAKKM0UAjtzZq3NtNCwyJY3Q/WCOfZrWzcraT3Oz7SZ/jyQRsxznJ4Rk5Pj501UZ3N2zsqyOMZgjOB2acqghlkqC348Bm/d/mpU7UFvx4DN+7/NShA9sHwW3+Zi/AtP0hsHwW3+Zi/AtP0AUUUUAUUUUBw/un320HvDde52aytSIoVkYxCSdnKGRIz1nbJIBxjhXI8Z3wzMVHEAGwOIA5AONQCcZGa977bY937Q6p4razykeGyr3B/SSaHB4QQg8R4vTSXS15n1ecZ2KK7rv+D0npVElW5vs+w50tYMtKdJXl5wOZA+U4qmVbfYttiXcZaSkdoXTIjMq8ZUZxnGQOeD48Zr0JweRB+Qg0ZrbCOxpyRltyntZp2LDcbSQG2jZIn4lM8nAFTGjYUMWZhnQYFdb2VZx20McMYwkSKij0KMantPb9dco2Hce4bpHjISOeQJOhzwsz54JBr1XDYHpDH0V0tbyvTaaNXTzUuGUN8LZzxa8tEwZgASSABqSTgD5TVXvu+ENw52esDx3qlpJZG6sM0apGsoK54wUUDgxqyA5HWzLPwSoyOodHUqysMhlIwQR4sU1sqxjt4Y4Yl4I41CouScAek6n5TXUntOCyv2ZG226gYE3U816zAqwlcrCVOcoLZCIyup+MGPp5Yjtu7svZwNNsvFtNF1+iUlbeYKQXR4T1OIquOMYbqgcQHK31B707bWFFhVekuLrMUEQz1iwILsQDwoq5YnHJTzqVKTZqcYpFm2beieGOUAgSRo4B5gOobH+NM1U94t6Idi2cKHM0vAscMYPCZDGqqWJweBQMEnXGQNSQK5rc91nbLnIa1iHkrE7fxZ31PyY+St0rIx7s4Z2whxJncbq7SJGkkZURAWZmICqBqSSeQqoybw3O0dLLMFtkhrtgONwOIf3aJgQRnh+EfAxnAOhEJujay7Xggu9oOtxwszQwqnBFG6llMjIDiV/EW5dnM5vdYysxwjphDPLI/YmwLezQpAnAGYs7ElnkYnJZ5GJZzk8yarW8N9tC/M8GzXjgEJEcs8nECZMBjFGApwApUl/wDqwPHV1qqyxPs66uLjg4rO4CyTsmWeGVFKmQx83jKhc8OSD2Y1GpM3NcYKxsDYEUVsLqyiMG0LDjjnj4jiZkA6WN85DiRTxo/YSp7MVau43ddLstJMY457p8c8cU7nGe3nUEN42mvL2PZsQvGnigHTRsnQRycMq8Ur5GmMaDJPDgdlTfcWtjFsmONsEpNcqccsrM4OPRpW+Ofc55Y9ixb3j+4Xn0W4/Keo3cdcbNsx4raEfwjWpTevwG7+jXH5T1Hbnj+4WvzEX4BWSMUTFZNYrJrIkxRRRQGCK1stbq8MKggWIPjpXuafqmx+jx/0p5hSPc0/VNj9Hj/pQgs1QW/HgM37v81Knagt+PAZv3f5qUA9sHwW3+Zi/AtP0hsHwW3+Zi/AtP0AUUUUAUrtQN0EvBnj6N+HhzxcXCcYxrnOKaooD5s2Ftm0FvGFkjQKoBVmCkNjrZBPacnPbTabwWp5TxeL4wH9a+hPc6eSv8BWi92TBMjRyxRyRtjiR0VlOCCMqRjQgH5QKqZ+l1yk5OT5LmHq9kIqKiuDg+0LpwFWIcc0zLHCvYXY4BPoHMnxCrvsHuU2ka8V4Pdk74LmTVFOB1Y0GgA8fM/4VofcC32fte0khL9FKLnETsWSGRUTHRZ5ZVn0OowcacrXvNYzz25jgk6JneMM2SCIuNelwRqGMfEBjB9I51to0y062rv5NWo1ctS9z7eCJ2l3ONmOhVbdIGPKSAdG6nsIZfSBXNDfC2klt7mVBJC/DxMQnSrgFZOEntB1xpmumX+795G/FaXZjQjBhuEa4QHTrK7OHU6cs415VE7O3W6KWW4uGS4uJWBMnR8IRQoARASxUaZ51ldRC6OJf9Nmkssrl9Hz4Krs+H3ZJGEUtCrpI8hDKvUYMoQkdYkhTppgHXsq98VBGKxSqqNUdsSz5k3KXdj1rJUi8TSRsqu0TEYDpwll9IDgr/EGou1SntmbUhkkliRwZIColXkU4hlSQewjka2lfqMEc2wdqLGyrtIMxUhWktY8jmQcqwGRkDljTlVT2dv9Z2lrFNCi3m1LiBGmkJ4hGzcPEkko/RrlSehTGoGgzmrFvdvdIFkt7FRPccMgkcE9HbKqcTM7gEceqgL42+quPWUCpGqryAGvj9P11jZa64592ee1uo6KW3ubb3aVxc3Ty3ErSuUB1PVQFmyka/sJoNPrOTXqk3OLhfE0bD61bP8AQmnK4bZOTUn4KO+blJSfg6p3LNpRJslWdgiwPOJGc8IXhkYkknswakn3+gwHjhu5oDkGeO3kMfZwlcjicHiGCoIrn3co2PbTX00VxxyAqs8MJJ6AyIwEjtHyZx8FjOmC3Ou8gVaQiprd5PRVXboJooF13R4U6/ue7NugPTTm3lRYuXDlHUMwOeYGlWm3uEkRZEYMjAFWB6pB5HNSxGaq8ncy2YWz0JVMMDCkkiQHiLE5hVgvNj2dg8VS617G1Wv3Eu5VLGYbwQkm3S/uFgyABwERuwQgdZOlaXB8XyV77lXgB+lXn+Ykq22lpHCixxosaKMKiKFVR4go0AqpdyrwA/Srz/MSVsNRN71eA3f0af8AKekN0fAbX5iL8Ip/erwG7+jXH5T1H7o+AWvzEX4BUolEvRQKyakkxQKKzQBWGrNDUINDikO5p+qbH6PH/SpHGtR3c0/VNj9Hj/pUEFmqC348Bm/d/mpU7UFvx4DN+7/NSgHtg+C2/wAzF+BafpDYPgtv8zF+BafoAooooAqp74d0yw2ZlJGMs+BiCLrSHPLPYg7dezkDpmo90buqSCRrPZzgSIcXFwAGEfjijyCGfnk/s4xz+LzO2s1TJGSzElmY5ZidSSx1PM1z23xr49zlv1UauO7Lrf8Adk2pOD0MUNmDxAFszSDPxWAOFBHpBBzy7KjI+6DtoYPu4sQQSDb23CfQQEBwfQahKK4Zaqxvgq5a61vh4LxH3UkuUWLaMRhZWDxXdqCwikAPDIYzll7QfjAhiCME1PRd0YRMkdxFJIXHwVxaIZ7e5AOC0ZTJDeUmvCdMnQnlNTO4O0lttpW/ESI5ekhUFjwpLJwkELnhBcpwnAyTit9d/U+mS5LDSa1zkoS7nU9m7dnupDw2ksMAB+EuR0TMc4ASA9bHpbh7NDXme/iM5t84lC8YU6cScuNT2jOh7RirEag96N1o75F6xilibjhlX40bjtxyZTyKnQ1tTWS+jOUewtJbVhLaor+1b2hWPacRgJ090xgvbOc41YaxE88MPHrWvaHdO2dEPgeku28UK4T65XIUD5Mn0VLWDoetjFZbLRbW9Q23tx0u7yCVsrGEkFwEZkMoHD0aScJHEmeI/V6arUPdcnD9a0i6PxLM3SY+tOHP11LL3ZLTzW8z/wBtvj+PTVgpr2ZXz1tNv+yLbfC3tLSTqpDCkbdVQEUDhIwABp4q+fdnqRFGDzCLn+FWPe7e+42iQp+BtlIIhBBLsDkNK2NcHGFGmnb2Qlct9iawii9Q1MLcRh7Ct+uAr8+jPF9WCG/wJplGBAI1B1B9FCwySyJDCnSTTHhjQdpxkk+JVAJJ7AKvVv3CblDbqLteiIU3QweNWABdbdgoBVm4gCwUqMHrcqmuiVkDRVppXVp+P6Kxuubn3db+5QzTJKhIHIRk4k6Q8lQpxjJ7RpqBX0bUXu7uza7Pi6K3jCLzY83dvLdzqzek/VgVKVY1V9OO0tqaulDbkKKKK2G4Kpncq8AP0q8/zElXOqb3KfAD9KvP8xJQEzvYf7hd/Rrj8p6jtzGzs+0Pjt4fwCpDfE42fefRbn8l6i9xP1ZY/RYPy1qESieWg1lBQRWQPNZFGKyBQBXlq94rw9QDWvOo7uafqmx+jx/0qQU61H9zT9U2P0eP+lCCzVBb8eAzfu/zUqdqC348Bm/d/mpQD2wfBbf5mL8C0/SGwfBbf5mL8C0/QBXPe63vk1tELSAkT3KniZSQYYeTOCDkOThV+s9mvQq+cd69sG82ldzZyqydBF6EhyumQDq5dsHx+itV09kGzRqLOnW5ETb26xqFUYArbRRVK228s8625PLCiil7q+jj+MdTyUasfkAootvCEYuTwkMV4lQkaHhYEMrDmrKcqw+QgGl4HldskdGg5A6s3pPiHopusmnB/qZtOuSw+Tsu4u+se0YcEhbmIYnj7QRpxr40Ohz2ZxVnr5w6Mh1kRmjkQgrJGeFx6M9o9B01qyx90/aqRMjCGclGVZADFKGOAHJyUbAzpwjs18fbG2MvfB6Cj1GuaxLhivdZ3na7uRCpza28ojcDTpZs4YnXVVOF+UNUOBUS0UrBVaNYo0IJIfiOF1AAAqb2Rs9Lu5jgeXokdS/V0aXhwejRv2dNfHionF2tRRw3KWqsjFPvkUW7QuUDAsOYrdV03s3dsYbDgHDbdGQ0JAJYygYAwOtIW+KRqTmqFBd9U9IOjdNHVtCpHMHNYX6bp4xyYa30+WnxjkZrwWZnWONGlmkOI40GWY8+XYAASSdAAalt191LzabD3OvBBqGuZB8GCMjEa5BlOQRpoO011bZexNmbvxZyzzSkjjYCS5uGJXqIqgZA6vVAAAGT2msqdK3zMjT6Jv6rO3gY7n24abOiLv17qUKZXOOroPgY8ckU58ZJySeWLdVGO3tvXEg6Gzt7OHXLXrmWRhpjEUDjgOc6EnORypmZtuqp4JtnO3WI47e4QZ1KrlZzpnTOOQ7asVx2LdLCwi4UVzVe63LaStDtOzaExojNNbEzxEHKlyMZjUsNASSM4PZm/bI2xBdwpPBIJYnGVZc69hBB1BB0IOCKkkcooooAqm9ynwA/Srz/ADElXKqb3KfAD9KvP8xJQErvwcbMvj4rO6/Jeo7cP9WWP0WD8takN+v1Zf8A0O6/Ieo7cL9WWP0WD8taIlFjiHOsla9W40+uvZWgNPDRitvDXkigNZrU9byK0PQGoc6513Pe65YQWkFtcCaAQgQdMyFoGdQo4eNclWOScEYAXJNdFXnXLu4nu0txZXMizT28vuyVOOGTThEcLAGGQNE2rHUrxdmRUEHYbK9jmRZInWRGAKshDKQe0EVE78eAzfu/zUrmO9sk2wbuOdWBebJ+BQotzHDwdMtzAvUEirIzJIpH7XFjGT0vfGUPs+RhqGERGNdDJGRrUgkdg+C2/wAzF+Ba97Y2xBaQvPO4jijGWY/4ADmSTgADUkgV42D4Lb/MxfgWuLd1bbD3e0XgYt0FoECxn4rTMvG0hA+MQrqBnlg4xk5wnNQjuZrssVcXJklvJ3YrmfKWKC3iIYGaVeKVs6Bo0BxHprlsnUaDGtAtbfgXHEzkksWY5YljkkntOa3UVU23ys4fYortTO3h9gpaaz4yeJmK6YUEqB9Y1P10zXl84OMZ7M8q1Rk0+DRCTi+CL2hbdBGXiYqV7GYkEHTGGPOmdn2sQAZTxsdS5OSfV8leINmFjxTHpG7BjqL8i9p9NbJNlRH4o6M+OM8B/wAK6ZTWNrfydkrY7djlz5Q5RUdHYzryn4h2caAn+OcmsyR3KgnpEOATjgOuB8taems8SRo6UW8KS+/4JCioy2jnkRX6YLxAHAQHGfSTWq/huY42dZi3DqRwKNO05rJVLO3csmSoTlt3LPySszgKeIhRg6nQVq2Nsy8uokNpBPI8QBSRFCqrpkAiR8A6qQcZ8XbXU92u5DYIEmmdr9mAdTLpFqCQRDnGMNyYmr/HGFACgKBoABgAeIAcq6oVqH6sudP6fsWZM5LudClzK0107SX0XVaKReAW3b8HEeWRjr65xpinN6N2EeWO9jgjnmgYM0Ljq3KAYKN/1gaqTnUAEEaVfdr7t213gyp11+LIjNHKuoPVlQhgNBpmouXde6T9Dchhr1biPjIyRykjKnAGRggk9priuou6/Xrl8Px4LqMouGya+Sw7G3jhu7P3RaguoV+GPBRg6AgxFcdVgRjl4iMjFUTdTf6zMK3Usgu9oXWcw28bPKgDYW3RDkxRrz6xAYlmyc5qR2fY7Q2Y0ssUcFzFK3HNBDxxycWAGliLkqWwB1NOI51BrdBZxXU5vdmX8EHSRqs8ZiWZS/NXePpEaKYL1TnUgDTSrqMtyyV8o4Y9DtTa8w4ksIYVPIXN0VkIxoSkUThfk4ifkrRJtzacL/3jZxaLAPS2kyz8OewxMqSHHMkA08lhtU6DaNqT6LEn/wDqr33q2v5/bfyDf+VWRiV7dLea2vNsXPRNkJaxp10eNiwkJdeCQBtNOztr3vNatsSQ39ohNtI6+7rdSqxqMY91RL+zIMAEDRsjI7Q3f7hXc8gklnsXlAwJDs34QDXQSe6eLGp7e00rsnuQRLI8l5cSXgblCOKG3AwB+h6RuI6Hm2NeWdaAmo+6hsdjGBewfCKWXLcIAABw5OBE2vxXwT4qn49pwMARLGQQCCHUgg6gg5qtSdzPZkZ4oUNo2CA0L8IOfKjfKSctA6keiqCm5MTy+51vdi3UxZ/jWsSzsyks4ZIZNCNdPEpzyNAdG233R9m2jiJphJOxwsMAaaQnTQqgPAcMD1iMjOM4qP7kE3Hs0NgrxXF2eFuYzcSHB9IqH2T3GWjZuO7EccgXjjs7eO2JIIOPdBZ5OD4wIHCSD2agxVtugAZVsn270CTzIPc17axxB1kYSKiyyK+A/EMsMnGcnOaA6Nv1+rL/AOh3X5D0r3Prf/0ux9NrB+WtUafcm6kVkc7xujgqytf2LKykYKspmwQQSCDW613HgjRU727VPCoXPu6Bc4GM8KXYUfIAB6KA6sFxyoxXHdg7mutvGLvZ+0nuACJGivo+Bjk4IBuhjq40xzzTq7rW55bN2t/Ox/8Al0B1bFeGFcwXc+E//jNq/wA9F/reUf2Lh/5ZtX+fh/8AMoDpbUu9c7O5UP8Ayzav89D/AOZUfsbcYojC52dtKRulkKFL6H9EW+DBxdL1guh0+s0Bdt696rfZsJlmbHMIupZ2xkKAP68hXP8Auf7vbXt7QjodoQiaRpQLeXZyAh0QAstz8Ij9XlpyHbU/b2lrs0PdNsm9PRIWLzTW1x0YUZLIHuWKnHaozium29wsiK6HKuoZT4wwyDr6DQHL03IupkljW3lheaEwyXm0blLuURsCGWKOORtT26oOR1xirXvBs1bbZPQISVhit4lLY4iI2jQE4AGcCrTUFvx4DN+7/NSgHtg+C2/zMX4FriXdT2c9rtKeZklEE6xP0pQmMPw9GU6QDAOEXQ66+kV23YPgtv8AMxfgWnZIwwwQCPERkfwrCcFOO1muytWRcWfLdtepJnhz49QRkHkwzzHPX0Vvrs3dF7ngv0WW3xHdQqRGDpHIucmJgOWuSG7Dz0riU110TmOdWt5V0ZJRwHPozzB55HYRVbdpnB5j2KfUaRweYco3154+forW95GvN1H1ivSYbBByDrkcj/8AMVz7cdzkUccyRkSDT0jNBk9B7fF2UdEP6a/JR0f+tR9I+kzx64/+dnroJ0z6KOD/AF/09VHDgY9FOBxlYFNin4CP/t/1NOMuRg9tJbD/AEEfyH+pp6srP83+5lbxY/3Oudya/aXZcIZuJomkhb0dG5Cg+ng4f41cK5z3Dj/c7odvu6Y/xjhx/SujVYy7nr63mCYVVd6d83tLmGBI0bpELPJIXCR9dUQMUQ8IZmABOBkgdtWLaN+lvFJNIeFIkZ2PoUEn69KplsGSwuNrXZSaS7tFWCDhzFFHNrFbkEgSlmePiZscsDTnlGO4TltJM7dv/wDh2v3kvsVV909gWr7RvFv7e3e5nZZYMorRPGAeJYlf9tSMtpnXPKn9mQ3FiYrS8kErsvwM2o6ThUFo2z/9Rde3LKM881p3ski4UHGyXSHpLbolaSXjXTSJOs6HPCw5EE1Tw1Wor1HRtWU/C+50yrrnXviSO39z9k2irL7maLiljizaM8LZmcIMlHXqcRGR8mlNPusju8UO0b+JohGGjS5ZjGCOppICcEKdfQfFWi+2417sdJnjMUhubRJEP7Mke0YI3GPFxKeetboSybwSDOFmsUYDyjFIwJ+rj/xq55XucXDHrfd28jUKu073A5ca2kjc86u8BY/WaRm3Iu5HLttbaGWxkI0ca6ADREQKvIchqcnmTUvtO7kivLbrfAziWEqRn4YL0sTDxdRJ8/ItIXt5PdbNleLiS6h6TRQV+Ht2ORw6ko5XIU54lcA86jMvJOI+CHvdwNmh1iu3upjK+Y2uLiRkaTDdQYbAfHEdQMgnB0NF9utsnpBYrCbKdh0ltPGpQl1GpimByzrjVCQca47asF7Z2+2tmgE/B3MaurDOUbRlYelWHI+Ig9tQVpKt7F3tvn6HaEAVkdTgsVB6O6t3OC2gPFyPxgRg1Kb8kcFn3e3lYMlpedS7CkBiMR3QQayxNgDJALGPmuG0wATD7pbS72wyW08F2XW4uW4orS4mjZZJndGWSNCpBVgeeRyOCMVjZO0Uvw9lfLwXluVZgCULhGBju7dgQQpIU6fFOh9L/uvaVlnI74wDGAOFLtF0zzxHPoT5DdXUsTmtin7MwcfA4d+ofN9ofyF5/tVqG/MR/wDttoj/ANhd/wCkdSew96bW9B6GTLrnjicGOVMHHXifDL2cx2ipathgVR99ovNtoH/2F3/t0Qb7xDnbbQ/kLv8A26tdFAVv+3UHm+0P5C8/2qP7dQ+b7Q/kLz/aqyUUBWjvzD5vtD+QvP8AarU2/UXmu0f5C7/26tVFAUnbO8oubeaGK1vWlkidUWS0uIVLFSAGlkQIg9JOKtWxbVoreGNscUcUaNjUZVADg/KKcooAqC348Bm/d/mpU7UFvx4DN+7/ADUoB7YPgtv8zF+BafpDYPgtv8zF+BafoApW/wBlwXClZoo5VIwQ6qwI8Wo5U1RQFe97zZPmNp9zH6qq29XcZhlzJYMtpL2xniNu+h04B+iJPDqumnxda6VRUNJrDIcVJYZ83326u1LY4mspj1scUA6deWc4TLY9OKhDteAaFwD4joR8o7K+q6K5paSD7cHFPQ1SfHB8pnbMH/EWvLbYiOFjzK7EKiICzMzaBQBzJNfV1FYrSQTIWgrTzlnzVsjcjaywRj3BOernUxLzORlWcMDryIBpo7mbY/5fN9uH26+i6K2vT1t5aNr0lTeWjkPc73G2tBBK4l9xSNcOxgmijmjdejj4XyjB1PFxDRsdXlVmhG341HSQWE7Z16GeaPTx8MkWP8avFFbdiOuLcVhFEfdi+2jJw34S3s1Kn3PDJxtOwIPwz8GkenxVIPPPZj3JN7vvVijCix2e44scPBNcqvURAMgxw5OeWJFXGeHS7kZqo2vc7W2J9x3Vxaxli3QARSQjiGG4VkQsMnrfGwOwY0BrjCJzl5Y9vFu/DfQNDLkA4Kuhw8bggq6N2MCAfqqnbtpd7Pab3TaXN5MzniuoRAVeNcCNURpEZFAySoHxmY65zVpk2ftdNVlspgDojRTQlhntmWRwpxrpGQcchnTH/rHm9j/Nz/8Ai1p2PwbN6IrYAbaVpcLJHPbL7t44+mQxyMscsNypKN2FwU07B46lts7vtNdWlzG4je2dw2QSJIZFxJGQCNchSCcgEZweVLXibeK/BRbORsjWSe5kGO3qrAh/xrbb7sbRmCtc3xibGqWMaRoCQunHOsjPghtdM55CstsiNyJqeBXxn9lgwwSNVORyqN2dsLoLq5mV+pc9EzR40WVFKNID/wBSiMEY5qTnWtcu5MxB4dpX6nsJNqw+sdAM/wAaVG4t7/za7+7t/wDbqOmxvQ5sLd8WbzCNz0Er9IkRyeidiTLwNn4jEhuHGhLa6gB+5sIpGRnRWaNuJGIHEjajKtzBwTy8ZqNi3Imx1tp35PaVNqo/gYDjT00SbiOwIO0to4Ixo9sD9RFuCKdN+RvQbwbEtpXgnkcQS275imyqkZ+Mh4tGVhkFfTT3fu1/48P3qeul4u53s0NxvAJ36uHuXkuWUKSQFaZmKjJJwMDWpbvHa/8AAh+7T1Vl0/1I3lb29Bsu8UCaSAlSGSRZUSSNhgh0kU8SsMDUeKtfc/3lmmkuLVuO5jtmxFe4XglXT4JmGjSpxFSVBzwZOD8a0jYdr/wIfu09VNxxhQAoCgDAAGAAOQAHKs4xwYuWRXaF80ZjCpxtK5ResFAIjkkyx1PD8HjQE68jUe235RK4EXEkaQl8MoKl5Zo34cnrhejVsYXTOMnq1JXuzo5uj4xno341/wC7gdPlGjnlg5xXtbGMZwo1VVPpVSxAPjwWY/8A7GsjEgLbepyRlOIMtsVC4DZmcpqScYHVP1GnLzeB4jgxAsiSPKFk+KkfRElCVHGcSg4PD8U+jLM+wLdlC9GoAMXIDlE4dF1HLI/gTTHe2LGOAEcLqc6kq+OMEnU54Vz8goBRdryEsgiDSRkdKok6oUqGHA7KONiDoCFGQckaEqLvBLJJEscShDMsbtI+CQ1p7pygUHlkDrY1U+PIlptmxPniRTkkn05CqQfGCFUEHQ8I8VZjsIlxhFGGDDTkwj6IH5eDq/JQEbs7eBpehJiISYlQ/EueMRtIcp2IQjDOc5GMY61arneSRUkdYQ4jkMZJcL1zgR6AE8PEyhj2A5AbUCXTZ8SqqhAAhygGnCcFcjxaMw+s1g7OiKsvAvC7cbDGhYEHiPpyq/woBSHargKZFUDiSN2VicSuVVQFKjKkuozoQTyxrS2/HgM37v8ANSpf3HHxB+EcQ5H6sZxyzjTPPFRG/HgM37v81KAhdj90S1W3hUpNlYowcKnYgHl0575Np5E32U9usUUBn3ybTyJvsp7dHvk2nkTfZT26xRQGffJtPIm+ynt0e+TaeRN9lPbrFFAZ98m08ib7Ke3R75Np5E32U9usUUBn3ybTyJvsp7dHvk2nkTfZT26xRQGffJtPIm+ynt0e+TaeRN9lPbrFFAZ98m08ib7Ke3R75Np5E32U9usUUAe+TaeRN9lPbrPvk2nkTfZT26xRQB75Np5E/wBlPbo98m08ib7Ke3RRQGffJtPIm+ynt0e+TaeRN9lPbrFFAZ98m08ib7Ke3R75Np5E32U9usUUBn3ybTyJvsp7dHvk2nkTfZT26xRQGffJtPIm+ynt0e+TaeRN9lPbrFFAZ98m08ib7Ke3R75Np5E32U9usUUBn3ybTyJvsp7dHvk2nkTfZT26xRQGffJtPIm+ynt0e+TaeRN9lPbrFFAZ98m08ib7Ke3R75Np5E32U9usUUBn3ybTyJvsp7dHvk2nkTfZT26xRQGffJtPIm+ynt1D727/ANtJZyqEmBPBzVMaSIfL9F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50372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Menyesuaikan</a:t>
            </a:r>
            <a:r>
              <a:rPr lang="en-US" sz="2800" dirty="0" smtClean="0"/>
              <a:t> </a:t>
            </a:r>
            <a:r>
              <a:rPr lang="en-US" sz="2800" dirty="0" err="1" smtClean="0"/>
              <a:t>hasil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keinginan</a:t>
            </a:r>
            <a:r>
              <a:rPr lang="en-US" sz="2800" dirty="0" smtClean="0"/>
              <a:t> </a:t>
            </a:r>
            <a:r>
              <a:rPr lang="en-US" sz="2800" dirty="0" err="1" smtClean="0"/>
              <a:t>pihak</a:t>
            </a:r>
            <a:r>
              <a:rPr lang="en-US" sz="2800" dirty="0" smtClean="0"/>
              <a:t> </a:t>
            </a:r>
            <a:r>
              <a:rPr lang="en-US" sz="2800" dirty="0" err="1" smtClean="0"/>
              <a:t>pemberi</a:t>
            </a:r>
            <a:r>
              <a:rPr lang="en-US" sz="2800" dirty="0" smtClean="0"/>
              <a:t> </a:t>
            </a:r>
            <a:r>
              <a:rPr lang="en-US" sz="2800" dirty="0" err="1" smtClean="0"/>
              <a:t>dana</a:t>
            </a:r>
            <a:endParaRPr lang="en-US" sz="2800" dirty="0" smtClean="0"/>
          </a:p>
          <a:p>
            <a:r>
              <a:rPr lang="en-US" sz="2800" dirty="0" err="1" smtClean="0"/>
              <a:t>Publikasi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jurnal</a:t>
            </a:r>
            <a:r>
              <a:rPr lang="en-US" sz="2800" dirty="0" smtClean="0"/>
              <a:t>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tanpa</a:t>
            </a:r>
            <a:r>
              <a:rPr lang="en-US" sz="2800" dirty="0" smtClean="0"/>
              <a:t> proses review </a:t>
            </a:r>
            <a:r>
              <a:rPr lang="en-US" sz="2800" dirty="0" err="1" smtClean="0"/>
              <a:t>sesuai</a:t>
            </a:r>
            <a:r>
              <a:rPr lang="en-US" sz="2800" dirty="0" smtClean="0"/>
              <a:t> </a:t>
            </a:r>
            <a:r>
              <a:rPr lang="en-US" sz="2800" dirty="0" err="1" smtClean="0"/>
              <a:t>aturan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berlaku</a:t>
            </a:r>
            <a:endParaRPr lang="en-US" sz="2800" dirty="0" smtClean="0"/>
          </a:p>
          <a:p>
            <a:r>
              <a:rPr lang="en-US" sz="2800" dirty="0" err="1" smtClean="0"/>
              <a:t>Publikasi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jurnal</a:t>
            </a:r>
            <a:r>
              <a:rPr lang="en-US" sz="2800" dirty="0" smtClean="0"/>
              <a:t> </a:t>
            </a:r>
            <a:r>
              <a:rPr lang="en-US" sz="2800" dirty="0" err="1" smtClean="0"/>
              <a:t>dimana</a:t>
            </a:r>
            <a:r>
              <a:rPr lang="en-US" sz="2800" dirty="0" smtClean="0"/>
              <a:t> </a:t>
            </a:r>
            <a:r>
              <a:rPr lang="en-US" sz="2800" dirty="0" err="1" smtClean="0"/>
              <a:t>penulis</a:t>
            </a:r>
            <a:r>
              <a:rPr lang="en-US" sz="2800" dirty="0" smtClean="0"/>
              <a:t> </a:t>
            </a:r>
            <a:r>
              <a:rPr lang="en-US" sz="2800" dirty="0" err="1" smtClean="0"/>
              <a:t>bertindak</a:t>
            </a:r>
            <a:r>
              <a:rPr lang="en-US" sz="2800" dirty="0" smtClean="0"/>
              <a:t> </a:t>
            </a:r>
            <a:r>
              <a:rPr lang="en-US" sz="2800" dirty="0" err="1" smtClean="0"/>
              <a:t>sebagai</a:t>
            </a:r>
            <a:r>
              <a:rPr lang="en-US" sz="2800" dirty="0" smtClean="0"/>
              <a:t> </a:t>
            </a:r>
            <a:r>
              <a:rPr lang="en-US" sz="2800" dirty="0" err="1" smtClean="0"/>
              <a:t>pengelola</a:t>
            </a:r>
            <a:r>
              <a:rPr lang="en-US" sz="2800" dirty="0" smtClean="0"/>
              <a:t>, </a:t>
            </a:r>
            <a:r>
              <a:rPr lang="en-US" sz="2800" dirty="0" err="1" smtClean="0"/>
              <a:t>pimpinan</a:t>
            </a:r>
            <a:r>
              <a:rPr lang="en-US" sz="2800" dirty="0" smtClean="0"/>
              <a:t> unit </a:t>
            </a:r>
            <a:r>
              <a:rPr lang="en-US" sz="2800" dirty="0" err="1" smtClean="0"/>
              <a:t>pengelola</a:t>
            </a:r>
            <a:r>
              <a:rPr lang="en-US" sz="2800" dirty="0" smtClean="0"/>
              <a:t> </a:t>
            </a:r>
            <a:r>
              <a:rPr lang="en-US" sz="2800" dirty="0" err="1" smtClean="0"/>
              <a:t>jurnal</a:t>
            </a:r>
            <a:r>
              <a:rPr lang="en-US" sz="2800" dirty="0" smtClean="0"/>
              <a:t> </a:t>
            </a:r>
            <a:r>
              <a:rPr lang="en-US" sz="2800" dirty="0" err="1" smtClean="0"/>
              <a:t>atau</a:t>
            </a:r>
            <a:r>
              <a:rPr lang="en-US" sz="2800" dirty="0" smtClean="0"/>
              <a:t> </a:t>
            </a:r>
            <a:r>
              <a:rPr lang="en-US" sz="2800" dirty="0" err="1" smtClean="0"/>
              <a:t>jabatan</a:t>
            </a:r>
            <a:r>
              <a:rPr lang="en-US" sz="2800" dirty="0" smtClean="0"/>
              <a:t> lain </a:t>
            </a:r>
            <a:r>
              <a:rPr lang="en-US" sz="2800" dirty="0" err="1" smtClean="0"/>
              <a:t>tanpa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proses review yang </a:t>
            </a:r>
            <a:r>
              <a:rPr lang="en-US" sz="2800" dirty="0" err="1" smtClean="0"/>
              <a:t>benar</a:t>
            </a:r>
            <a:endParaRPr lang="en-US" sz="2800" dirty="0" smtClean="0"/>
          </a:p>
          <a:p>
            <a:pPr marL="0" lvl="1" indent="0" algn="r">
              <a:buNone/>
            </a:pPr>
            <a:r>
              <a:rPr lang="en-US" dirty="0" smtClean="0"/>
              <a:t>    (</a:t>
            </a:r>
            <a:r>
              <a:rPr lang="en-US" dirty="0" err="1"/>
              <a:t>Kemristekdikti</a:t>
            </a:r>
            <a:r>
              <a:rPr lang="en-US" dirty="0"/>
              <a:t>, 2015)</a:t>
            </a:r>
          </a:p>
          <a:p>
            <a:endParaRPr lang="en-US" sz="2800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Pelanggaran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Etika</a:t>
            </a:r>
            <a:r>
              <a:rPr lang="en-US" sz="3200" dirty="0" smtClean="0"/>
              <a:t> </a:t>
            </a:r>
            <a:r>
              <a:rPr lang="en-US" sz="3200" dirty="0" err="1" smtClean="0"/>
              <a:t>Publikasi</a:t>
            </a:r>
            <a:endParaRPr lang="id-ID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749279" y="933785"/>
            <a:ext cx="127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Informal Roman" panose="030604020304060B0204" pitchFamily="66" charset="0"/>
              </a:rPr>
              <a:t>Ilmiah</a:t>
            </a:r>
            <a:endParaRPr lang="en-US" sz="3600" b="1" dirty="0">
              <a:solidFill>
                <a:srgbClr val="FF0000"/>
              </a:solidFill>
              <a:latin typeface="Informal Roman" panose="030604020304060B0204" pitchFamily="66" charset="0"/>
            </a:endParaRPr>
          </a:p>
        </p:txBody>
      </p:sp>
      <p:pic>
        <p:nvPicPr>
          <p:cNvPr id="8" name="Picture 7" descr="Image result for authorship frau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11411"/>
            <a:ext cx="2136810" cy="15915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8516B-7466-4B63-8141-2F48EFB4E518}" type="datetime1">
              <a:rPr lang="id-ID" smtClean="0"/>
              <a:t>14/08/2015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5381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7888" y="1417638"/>
            <a:ext cx="8208912" cy="5184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err="1" smtClean="0"/>
              <a:t>Melanggar</a:t>
            </a:r>
            <a:r>
              <a:rPr lang="en-US" dirty="0" smtClean="0"/>
              <a:t> </a:t>
            </a:r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r>
              <a:rPr lang="en-US" dirty="0" smtClean="0"/>
              <a:t> BILA: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3200" dirty="0" err="1" smtClean="0"/>
              <a:t>Penulis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suatu</a:t>
            </a:r>
            <a:r>
              <a:rPr lang="en-US" sz="3200" dirty="0" smtClean="0"/>
              <a:t> </a:t>
            </a:r>
            <a:r>
              <a:rPr lang="en-US" sz="3200" dirty="0" err="1" smtClean="0"/>
              <a:t>artikel</a:t>
            </a:r>
            <a:r>
              <a:rPr lang="en-US" sz="3200" dirty="0" smtClean="0"/>
              <a:t> </a:t>
            </a:r>
            <a:r>
              <a:rPr lang="en-US" sz="3200" dirty="0" err="1" smtClean="0"/>
              <a:t>ilmiah</a:t>
            </a:r>
            <a:r>
              <a:rPr lang="en-US" sz="3200" dirty="0" smtClean="0"/>
              <a:t> </a:t>
            </a:r>
            <a:r>
              <a:rPr lang="en-US" sz="3200" dirty="0" smtClean="0"/>
              <a:t>BUKAN </a:t>
            </a:r>
            <a:r>
              <a:rPr lang="en-US" sz="3200" dirty="0" smtClean="0"/>
              <a:t>orang-orang </a:t>
            </a:r>
            <a:r>
              <a:rPr lang="en-US" sz="3200" dirty="0" smtClean="0"/>
              <a:t>yang </a:t>
            </a:r>
            <a:r>
              <a:rPr lang="en-US" sz="3200" dirty="0" err="1" smtClean="0"/>
              <a:t>terlibat</a:t>
            </a:r>
            <a:r>
              <a:rPr lang="en-US" sz="3200" dirty="0" smtClean="0"/>
              <a:t> </a:t>
            </a:r>
            <a:r>
              <a:rPr lang="en-US" sz="3200" dirty="0" err="1" smtClean="0"/>
              <a:t>dalam</a:t>
            </a:r>
            <a:r>
              <a:rPr lang="en-US" sz="3200" dirty="0" smtClean="0"/>
              <a:t> </a:t>
            </a:r>
            <a:r>
              <a:rPr lang="en-US" sz="3200" dirty="0" err="1" smtClean="0"/>
              <a:t>pelaksanaan</a:t>
            </a:r>
            <a:r>
              <a:rPr lang="en-US" sz="3200" dirty="0" smtClean="0"/>
              <a:t>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</a:t>
            </a:r>
            <a:r>
              <a:rPr lang="en-US" sz="3200" dirty="0" err="1" smtClean="0"/>
              <a:t>dan</a:t>
            </a:r>
            <a:r>
              <a:rPr lang="en-US" sz="3200" dirty="0" smtClean="0"/>
              <a:t> </a:t>
            </a:r>
            <a:r>
              <a:rPr lang="en-US" sz="3200" dirty="0" err="1" smtClean="0"/>
              <a:t>penulisan</a:t>
            </a:r>
            <a:r>
              <a:rPr lang="en-US" sz="3200" dirty="0" smtClean="0"/>
              <a:t> </a:t>
            </a:r>
            <a:r>
              <a:rPr lang="en-US" sz="3200" dirty="0" err="1" smtClean="0"/>
              <a:t>artikel</a:t>
            </a:r>
            <a:r>
              <a:rPr lang="en-US" sz="3200" dirty="0" smtClean="0"/>
              <a:t>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800" dirty="0" smtClean="0"/>
              <a:t>Orang </a:t>
            </a:r>
            <a:r>
              <a:rPr lang="en-US" sz="2800" dirty="0" smtClean="0"/>
              <a:t>yang </a:t>
            </a:r>
            <a:r>
              <a:rPr lang="en-US" sz="2800" dirty="0" err="1" smtClean="0"/>
              <a:t>keterlibatannya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signifikan</a:t>
            </a:r>
            <a:r>
              <a:rPr lang="en-US" sz="2800" dirty="0" smtClean="0"/>
              <a:t> </a:t>
            </a:r>
            <a:r>
              <a:rPr lang="en-US" sz="2800" dirty="0" err="1" smtClean="0"/>
              <a:t>cukup</a:t>
            </a:r>
            <a:r>
              <a:rPr lang="en-US" sz="2800" dirty="0" smtClean="0"/>
              <a:t> </a:t>
            </a:r>
            <a:r>
              <a:rPr lang="en-US" sz="2800" dirty="0" err="1" smtClean="0"/>
              <a:t>disebut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ucapan</a:t>
            </a:r>
            <a:r>
              <a:rPr lang="en-US" sz="2800" dirty="0" smtClean="0"/>
              <a:t> </a:t>
            </a:r>
            <a:r>
              <a:rPr lang="en-US" sz="2800" dirty="0" err="1" smtClean="0"/>
              <a:t>terima</a:t>
            </a:r>
            <a:r>
              <a:rPr lang="en-US" sz="2800" dirty="0" smtClean="0"/>
              <a:t> </a:t>
            </a:r>
            <a:r>
              <a:rPr lang="en-US" sz="2800" dirty="0" err="1" smtClean="0"/>
              <a:t>kasih</a:t>
            </a:r>
            <a:r>
              <a:rPr lang="en-US" sz="2800" dirty="0" smtClean="0"/>
              <a:t>/ </a:t>
            </a:r>
            <a:r>
              <a:rPr lang="en-US" sz="2800" i="1" dirty="0" smtClean="0"/>
              <a:t>acknowledgement</a:t>
            </a:r>
          </a:p>
          <a:p>
            <a:pPr marL="0" indent="0" algn="r">
              <a:buNone/>
            </a:pPr>
            <a:r>
              <a:rPr lang="en-US" i="1" dirty="0"/>
              <a:t> </a:t>
            </a:r>
            <a:r>
              <a:rPr lang="en-US" i="1" dirty="0" smtClean="0"/>
              <a:t>(</a:t>
            </a:r>
            <a:r>
              <a:rPr lang="en-US" dirty="0" err="1" smtClean="0"/>
              <a:t>Kemristekdikti</a:t>
            </a:r>
            <a:r>
              <a:rPr lang="en-US" dirty="0" smtClean="0"/>
              <a:t>, 2015)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endParaRPr lang="en-US" i="1" dirty="0" smtClean="0"/>
          </a:p>
        </p:txBody>
      </p:sp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Pelanggaran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Etika</a:t>
            </a:r>
            <a:r>
              <a:rPr lang="en-US" sz="3200" dirty="0" smtClean="0"/>
              <a:t> </a:t>
            </a:r>
            <a:r>
              <a:rPr lang="en-US" sz="3200" dirty="0" err="1" smtClean="0"/>
              <a:t>Publikasi</a:t>
            </a:r>
            <a:endParaRPr lang="id-ID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868144" y="899200"/>
            <a:ext cx="127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Informal Roman" panose="030604020304060B0204" pitchFamily="66" charset="0"/>
              </a:rPr>
              <a:t>Ilmiah</a:t>
            </a:r>
            <a:endParaRPr lang="en-US" sz="3600" b="1" dirty="0">
              <a:solidFill>
                <a:srgbClr val="FF0000"/>
              </a:solidFill>
              <a:latin typeface="Informal Roman" panose="030604020304060B0204" pitchFamily="66" charset="0"/>
            </a:endParaRPr>
          </a:p>
        </p:txBody>
      </p:sp>
      <p:pic>
        <p:nvPicPr>
          <p:cNvPr id="10" name="Picture 9" descr="Image result for authorship frau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137" y="0"/>
            <a:ext cx="2004862" cy="12897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EB54-C883-45D6-9333-3008B1D64CAA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523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515" y="1545531"/>
            <a:ext cx="8712968" cy="5184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Kesalahan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penulisan</a:t>
            </a:r>
            <a:r>
              <a:rPr lang="en-US" sz="2800" dirty="0" smtClean="0"/>
              <a:t> </a:t>
            </a:r>
            <a:r>
              <a:rPr lang="en-US" sz="2800" dirty="0" err="1" smtClean="0"/>
              <a:t>karya</a:t>
            </a:r>
            <a:r>
              <a:rPr lang="en-US" sz="2800" dirty="0" smtClean="0"/>
              <a:t> </a:t>
            </a:r>
            <a:r>
              <a:rPr lang="en-US" sz="2800" dirty="0" err="1" smtClean="0"/>
              <a:t>ilmiah</a:t>
            </a:r>
            <a:r>
              <a:rPr lang="en-US" sz="2800" dirty="0" smtClean="0"/>
              <a:t>:</a:t>
            </a:r>
          </a:p>
          <a:p>
            <a:pPr lvl="1">
              <a:buFontTx/>
              <a:buChar char="-"/>
            </a:pPr>
            <a:r>
              <a:rPr lang="en-US" dirty="0" err="1" smtClean="0"/>
              <a:t>Memasukkan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orang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artikel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orang yang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kontribusi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/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penulisan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penulis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i="1" dirty="0" smtClean="0"/>
              <a:t>acknowledgement</a:t>
            </a:r>
          </a:p>
          <a:p>
            <a:pPr marL="0" indent="0" algn="r">
              <a:buNone/>
            </a:pPr>
            <a:r>
              <a:rPr lang="en-US" sz="2800" i="1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Kemristekdikti</a:t>
            </a:r>
            <a:r>
              <a:rPr lang="en-US" sz="2800" dirty="0"/>
              <a:t>, 2015)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800" i="1" dirty="0"/>
          </a:p>
          <a:p>
            <a:pPr lvl="1">
              <a:buFontTx/>
              <a:buChar char="-"/>
            </a:pPr>
            <a:endParaRPr lang="en-US" i="1" dirty="0" smtClean="0"/>
          </a:p>
        </p:txBody>
      </p:sp>
      <p:pic>
        <p:nvPicPr>
          <p:cNvPr id="8" name="Picture 7" descr="Image result for authorship frau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-106362"/>
            <a:ext cx="2208819" cy="165189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itle 5"/>
          <p:cNvSpPr txBox="1">
            <a:spLocks/>
          </p:cNvSpPr>
          <p:nvPr/>
        </p:nvSpPr>
        <p:spPr>
          <a:xfrm>
            <a:off x="467494" y="20126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 smtClean="0"/>
              <a:t>Pelanggaran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Etika</a:t>
            </a:r>
            <a:r>
              <a:rPr lang="en-US" sz="3200" dirty="0" smtClean="0"/>
              <a:t> </a:t>
            </a:r>
            <a:r>
              <a:rPr lang="en-US" sz="3200" dirty="0" err="1" smtClean="0"/>
              <a:t>Publikasi</a:t>
            </a:r>
            <a:endParaRPr lang="id-ID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881191" y="933787"/>
            <a:ext cx="127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Informal Roman" panose="030604020304060B0204" pitchFamily="66" charset="0"/>
              </a:rPr>
              <a:t>Ilmiah</a:t>
            </a:r>
            <a:endParaRPr lang="en-US" sz="3600" b="1" dirty="0">
              <a:solidFill>
                <a:srgbClr val="FF0000"/>
              </a:solidFill>
              <a:latin typeface="Informal Roman" panose="030604020304060B0204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7DC4-41EA-4340-84E8-D5B8A9E869E1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0482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		</a:t>
            </a:r>
            <a:r>
              <a:rPr lang="en-US" sz="4000" dirty="0" err="1" smtClean="0"/>
              <a:t>Plagiat</a:t>
            </a:r>
            <a:endParaRPr lang="id-ID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2271018"/>
            <a:ext cx="8435280" cy="518457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dirty="0" err="1" smtClean="0"/>
              <a:t>Permendiknas</a:t>
            </a:r>
            <a:r>
              <a:rPr lang="en-US" dirty="0" smtClean="0"/>
              <a:t> No 17 </a:t>
            </a:r>
            <a:r>
              <a:rPr lang="en-US" dirty="0" err="1" smtClean="0"/>
              <a:t>Tahun</a:t>
            </a:r>
            <a:r>
              <a:rPr lang="en-US" dirty="0" smtClean="0"/>
              <a:t> 2010, </a:t>
            </a:r>
            <a:r>
              <a:rPr lang="en-US" dirty="0" err="1" smtClean="0"/>
              <a:t>pasal</a:t>
            </a:r>
            <a:r>
              <a:rPr lang="en-US" dirty="0" smtClean="0"/>
              <a:t> 1:</a:t>
            </a:r>
          </a:p>
          <a:p>
            <a:pPr marL="914400" lvl="1" indent="-457200">
              <a:buNone/>
            </a:pPr>
            <a:r>
              <a:rPr lang="en-US" dirty="0" smtClean="0"/>
              <a:t>1.  </a:t>
            </a:r>
            <a:r>
              <a:rPr lang="en-US" dirty="0" err="1" smtClean="0"/>
              <a:t>Perbuatan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sengaja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kredit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suatu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mengutip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seluruh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pihak</a:t>
            </a:r>
            <a:r>
              <a:rPr lang="en-US" dirty="0" smtClean="0"/>
              <a:t> lain yang </a:t>
            </a:r>
            <a:r>
              <a:rPr lang="en-US" dirty="0" err="1" smtClean="0"/>
              <a:t>diakui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ilmiahnya</a:t>
            </a:r>
            <a:r>
              <a:rPr lang="en-US" dirty="0" smtClean="0"/>
              <a:t>,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tepat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memadai</a:t>
            </a:r>
            <a:r>
              <a:rPr lang="en-US" dirty="0" smtClean="0"/>
              <a:t>.</a:t>
            </a:r>
          </a:p>
        </p:txBody>
      </p:sp>
      <p:sp>
        <p:nvSpPr>
          <p:cNvPr id="2" name="AutoShape 2" descr="data:image/jpeg;base64,/9j/4AAQSkZJRgABAQAAAQABAAD/2wCEAAkGBhAQERQUExQUEhQUFRQXFRcUFhUVFxYXFxUVFhcVGBQXGyYeFxojGRUUHy8hIygpLSwsFR4yNTAqNSYrLCkBCQoKDgwOGg8PGiwkHiQsLDUqKywqLCksLCksKSkpLCwsKiwqLCkpKSksLCwsLCwpLCwqLCwsLCwsLCksKSksKf/AABEIAKYBLwMBIgACEQEDEQH/xAAcAAACAgMBAQAAAAAAAAAAAAAABAUGAQMHAgj/xABQEAACAQMBBAMJDAcGBQMFAAABAgMABBEhBQYSMRMiQQcVNFFSVGHR0hQXIzJxc3SBkpOyszM1QoORlLEWJKG0wdNTVWJy1CWE8ENERYLE/8QAGgEBAAIDAQAAAAAAAAAAAAAAAAEFAgMEBv/EACwRAAICAQMDAwMEAwEAAAAAAAABAgMRBBIhEzFRBUGBIqHRYXGRsTJC4RT/2gAMAwEAAhEDEQA/AOq7D2Ham2gJghJMMWSY08hfRTveG083h+6T1UbB8Ft/mYvwLT9AId4bTzeH7pPVR3htPN4fuk9VP0UAh3htPN4fuk9VHeG083h+6T1U/RQCHeG083h+6T1Ud4bTzeH7pPVT9FAId4bTzeH7pPVR3htPN4fuk9VP0UAh3htPN4fuk9VHeG083h+6T1U/RQCHeG083h+6T1Ud4bTzeH7pPVSe+O9CbNtTcMjS4eNQifGbjcA8OnMLxNrjPDjIzT2xdsRXkEc8J4o5VDKSMHB7CDyI5UB57w2nm8P3SeqjvDaebw/dJ6qfooBDvDaebw/dJ6qO8Np5vD90nqp+igEO8Np5vD90nqo7w2nm8P3Seqn6KAQ7w2nm8P3SeqjvDaebw/dJ6qfooBDvDaebw/dJ6qO8Np5vD90nqp+igEO8Np5vD90nqo7w2nm8P3Seqn65tsfePeK9RpbdNmCISzRr0vukP8HIyahWI/ZoC9d4bTzeH7pPVR3htPN4fuk9VUnau1t57aCWd02SUhjkkYKbosVjUucAkZOAasPc+3uG1LGO4wFc5WVQMASLo3CMk8J5jJzg0BK94bTzeH7pPVR3htPN4fuk9VP0UAh3htPN4fuk9VHeG083h+6T1U/RQCHeG083h+6T1Ud4bTzeH7pPVT9FAId4bTzeH7pPVR3htPN4fuk9VP0UAh3htPN4fuk9VQm+mxbZbKYiCEH4PURoD+kT0Vaqgt+PAZv3f5qUA9sHwW3+Zi/AtP0hsHwW3+Zi/AtP0AUUUUAUUUUAUUVG7e3itrGIy3EiovJQT1nbsSNObsfEKAkqwrg8iD8lcf2xvFf7SJy72NqfiwxECeRcjBmlH6PIHxE8sgk4pCzurjZUnT2aPNHgie142xKMEiRCeLhkDanAJbJ8dcD9Qo6vS3c/b+Tr/wDHbs34/J3CvEsyopZiFUDJLEAAeMk8q5mvdXv5R8Hs0RZVSGuLgLg4HEpiWPi58QBOMgAkDOKr97a3N4/SX1w1wMDECgx2y41/RAnpCD+02vLxDE3a+ilcyy/C5Ir0ltj4X8j+9W8w2rcQe5wfcls5kMrAqZpeFlURqQDwKDniPPi9GvrdXepNn2m1wwzHbSq8Slz1nuYgehRcdQdKCdM/pG0018KoAAAAAGABoAPEB2VA3G6SyXEkjyyNHI8bmAdWMtGvCpfXr417Bzqpo9VjK6U7OFjhfP8AZYW6BqtRhy88stvct3nvY2isr1+l6SIvDMzHjDDrNbuWPXYAkg88I3YNOpVxGdnN7s1IiRIb6J8K3C3RIHM55jq9GWBHaCRrnFduq40V8r6VZJeSt1NSqscUFFFFdhzhRRRQBRRRQBRRRQBVN7lPgB+lXn+Ykq5VTe5T4AfpV5/mJKAld+v1Zf8A0O6/IeqPuVu/PbWNrc7P6JZZbaL3RFKD0U5C5V+JdUkBJGRoQTkaCrxv3+rL/wCh3X5D1G7g/qyy+iwflrREnnZ2/wDOTw3Ozby3cA5MaC5jznQLJFq2V1+KAMEfK9/biLze+/lJ/ZqSooMEb/beLze+/lJvZrH9uofN77+Un9mpOigwRn9uofN77+Un9mtUvdEtkxxw3qAnGWtLjA9JITQa1MUUGDbsrbNvdJx28scyA4LRurgHAPCcHRsEaHXWnK59tmBdl3abQjwkMrLBeoDwJiR1WO6OSFDI/CCT+y518fQaEBUFvx4DN+7/ADUqdqC348Bm/d/mpQD2wfBbf5mL8C0/SGwfBbf5mL8C0/QBRRRQBRRRQGm7u0hjeSRgiIpZmY4CqBkkk8tK4h/aSPa9wLmRkLR8fuaAEHoY+IAyEcy7cIJJ5aAAYrqXdA23Z2ljK92scsZGFhkAImkB4kjCkHJ4lB5aYz2VybdfYgt0Z2VVlnYyOFUKI+LURKBoFXPIaVWeqWquhrOG+2Du0Nbnb2ykTlFYzQTXiz0gE1gmvLNWp5aySMlHJuBpTYlvtK9i6aCG2EZd1BkmcN1HKEkBD2ivXTVZe5THILSYsQUe8uWhx2Rl8eLtcOe3RhVz6bp67N2+OcYK/XynXt2vGckDsHZd9sm6e+2gkdxFonSQyOxtI3J4nEPAAyA8HEc5CqTrrnsiOCARqCMioqaIOrKdQwKn5CMH+tRfc1vJGsuilcvLayzW7FipciORhGWx29F0ep1PPXNenqaxhLsUFq5yy1UUUVtNQUUUUAUUUUAVh3ABJIAAySdAAO0mqvvVv0lpIttDGbu9kAKQJpwr2ySvyjQAfKcjTGoWg2Pd3JLX8wZWBHuSEAW4U4wsjEcc501yQp8nHPFyS7mSi32PV9tybaDNBZM8MIIEt4ANR5NoSCsjHBBk5LnTiJ01dyKPh2aASWxcXY4m5nFxIMn0mjbW2Xfis7Dhe7KEAggR2q44RJKwB4cfsrgkkcsAka+43E6bLRXPE6z3IY6nLCdwTk6nJzURbfIkkuCb36/Vl/8AQ7r8h6j9w/1ZY/RYPy1qS31XOzr0eO0ufyXqN3D/AFZY/RYPy1rNEInaKKzUkmKKKKAKKM0UAjtzZq3NtNCwyJY3Q/WCOfZrWzcraT3Oz7SZ/jyQRsxznJ4Rk5Pj501UZ3N2zsqyOMZgjOB2acqghlkqC348Bm/d/mpU7UFvx4DN+7/NShA9sHwW3+Zi/AtP0hsHwW3+Zi/AtP0AUUUUAUUUUBw/un320HvDde52aytSIoVkYxCSdnKGRIz1nbJIBxjhXI8Z3wzMVHEAGwOIA5AONQCcZGa977bY937Q6p4razykeGyr3B/SSaHB4QQg8R4vTSXS15n1ecZ2KK7rv+D0npVElW5vs+w50tYMtKdJXl5wOZA+U4qmVbfYttiXcZaSkdoXTIjMq8ZUZxnGQOeD48Zr0JweRB+Qg0ZrbCOxpyRltyntZp2LDcbSQG2jZIn4lM8nAFTGjYUMWZhnQYFdb2VZx20McMYwkSKij0KMantPb9dco2Hce4bpHjISOeQJOhzwsz54JBr1XDYHpDH0V0tbyvTaaNXTzUuGUN8LZzxa8tEwZgASSABqSTgD5TVXvu+ENw52esDx3qlpJZG6sM0apGsoK54wUUDgxqyA5HWzLPwSoyOodHUqysMhlIwQR4sU1sqxjt4Y4Yl4I41CouScAek6n5TXUntOCyv2ZG226gYE3U816zAqwlcrCVOcoLZCIyup+MGPp5Yjtu7svZwNNsvFtNF1+iUlbeYKQXR4T1OIquOMYbqgcQHK31B707bWFFhVekuLrMUEQz1iwILsQDwoq5YnHJTzqVKTZqcYpFm2beieGOUAgSRo4B5gOobH+NM1U94t6Idi2cKHM0vAscMYPCZDGqqWJweBQMEnXGQNSQK5rc91nbLnIa1iHkrE7fxZ31PyY+St0rIx7s4Z2whxJncbq7SJGkkZURAWZmICqBqSSeQqoybw3O0dLLMFtkhrtgONwOIf3aJgQRnh+EfAxnAOhEJujay7Xggu9oOtxwszQwqnBFG6llMjIDiV/EW5dnM5vdYysxwjphDPLI/YmwLezQpAnAGYs7ElnkYnJZ5GJZzk8yarW8N9tC/M8GzXjgEJEcs8nECZMBjFGApwApUl/wDqwPHV1qqyxPs66uLjg4rO4CyTsmWeGVFKmQx83jKhc8OSD2Y1GpM3NcYKxsDYEUVsLqyiMG0LDjjnj4jiZkA6WN85DiRTxo/YSp7MVau43ddLstJMY457p8c8cU7nGe3nUEN42mvL2PZsQvGnigHTRsnQRycMq8Ur5GmMaDJPDgdlTfcWtjFsmONsEpNcqccsrM4OPRpW+Ofc55Y9ixb3j+4Xn0W4/Keo3cdcbNsx4raEfwjWpTevwG7+jXH5T1Hbnj+4WvzEX4BWSMUTFZNYrJrIkxRRRQGCK1stbq8MKggWIPjpXuafqmx+jx/0p5hSPc0/VNj9Hj/pQgs1QW/HgM37v81Knagt+PAZv3f5qUA9sHwW3+Zi/AtP0hsHwW3+Zi/AtP0AUUUUAUrtQN0EvBnj6N+HhzxcXCcYxrnOKaooD5s2Ftm0FvGFkjQKoBVmCkNjrZBPacnPbTabwWp5TxeL4wH9a+hPc6eSv8BWi92TBMjRyxRyRtjiR0VlOCCMqRjQgH5QKqZ+l1yk5OT5LmHq9kIqKiuDg+0LpwFWIcc0zLHCvYXY4BPoHMnxCrvsHuU2ka8V4Pdk74LmTVFOB1Y0GgA8fM/4VofcC32fte0khL9FKLnETsWSGRUTHRZ5ZVn0OowcacrXvNYzz25jgk6JneMM2SCIuNelwRqGMfEBjB9I51to0y062rv5NWo1ctS9z7eCJ2l3ONmOhVbdIGPKSAdG6nsIZfSBXNDfC2klt7mVBJC/DxMQnSrgFZOEntB1xpmumX+795G/FaXZjQjBhuEa4QHTrK7OHU6cs415VE7O3W6KWW4uGS4uJWBMnR8IRQoARASxUaZ51ldRC6OJf9Nmkssrl9Hz4Krs+H3ZJGEUtCrpI8hDKvUYMoQkdYkhTppgHXsq98VBGKxSqqNUdsSz5k3KXdj1rJUi8TSRsqu0TEYDpwll9IDgr/EGou1SntmbUhkkliRwZIColXkU4hlSQewjka2lfqMEc2wdqLGyrtIMxUhWktY8jmQcqwGRkDljTlVT2dv9Z2lrFNCi3m1LiBGmkJ4hGzcPEkko/RrlSehTGoGgzmrFvdvdIFkt7FRPccMgkcE9HbKqcTM7gEceqgL42+quPWUCpGqryAGvj9P11jZa64592ee1uo6KW3ubb3aVxc3Ty3ErSuUB1PVQFmyka/sJoNPrOTXqk3OLhfE0bD61bP8AQmnK4bZOTUn4KO+blJSfg6p3LNpRJslWdgiwPOJGc8IXhkYkknswakn3+gwHjhu5oDkGeO3kMfZwlcjicHiGCoIrn3co2PbTX00VxxyAqs8MJJ6AyIwEjtHyZx8FjOmC3Ou8gVaQiprd5PRVXboJooF13R4U6/ue7NugPTTm3lRYuXDlHUMwOeYGlWm3uEkRZEYMjAFWB6pB5HNSxGaq8ncy2YWz0JVMMDCkkiQHiLE5hVgvNj2dg8VS617G1Wv3Eu5VLGYbwQkm3S/uFgyABwERuwQgdZOlaXB8XyV77lXgB+lXn+Ykq22lpHCixxosaKMKiKFVR4go0AqpdyrwA/Srz/MSVsNRN71eA3f0af8AKekN0fAbX5iL8Ip/erwG7+jXH5T1H7o+AWvzEX4BUolEvRQKyakkxQKKzQBWGrNDUINDikO5p+qbH6PH/SpHGtR3c0/VNj9Hj/pUEFmqC348Bm/d/mpU7UFvx4DN+7/NSgHtg+C2/wAzF+BafpDYPgtv8zF+BafoAooooAqp74d0yw2ZlJGMs+BiCLrSHPLPYg7dezkDpmo90buqSCRrPZzgSIcXFwAGEfjijyCGfnk/s4xz+LzO2s1TJGSzElmY5ZidSSx1PM1z23xr49zlv1UauO7Lrf8Adk2pOD0MUNmDxAFszSDPxWAOFBHpBBzy7KjI+6DtoYPu4sQQSDb23CfQQEBwfQahKK4Zaqxvgq5a61vh4LxH3UkuUWLaMRhZWDxXdqCwikAPDIYzll7QfjAhiCME1PRd0YRMkdxFJIXHwVxaIZ7e5AOC0ZTJDeUmvCdMnQnlNTO4O0lttpW/ESI5ekhUFjwpLJwkELnhBcpwnAyTit9d/U+mS5LDSa1zkoS7nU9m7dnupDw2ksMAB+EuR0TMc4ASA9bHpbh7NDXme/iM5t84lC8YU6cScuNT2jOh7RirEag96N1o75F6xilibjhlX40bjtxyZTyKnQ1tTWS+jOUewtJbVhLaor+1b2hWPacRgJ090xgvbOc41YaxE88MPHrWvaHdO2dEPgeku28UK4T65XIUD5Mn0VLWDoetjFZbLRbW9Q23tx0u7yCVsrGEkFwEZkMoHD0aScJHEmeI/V6arUPdcnD9a0i6PxLM3SY+tOHP11LL3ZLTzW8z/wBtvj+PTVgpr2ZXz1tNv+yLbfC3tLSTqpDCkbdVQEUDhIwABp4q+fdnqRFGDzCLn+FWPe7e+42iQp+BtlIIhBBLsDkNK2NcHGFGmnb2Qlct9iawii9Q1MLcRh7Ct+uAr8+jPF9WCG/wJplGBAI1B1B9FCwySyJDCnSTTHhjQdpxkk+JVAJJ7AKvVv3CblDbqLteiIU3QweNWABdbdgoBVm4gCwUqMHrcqmuiVkDRVppXVp+P6Kxuubn3db+5QzTJKhIHIRk4k6Q8lQpxjJ7RpqBX0bUXu7uza7Pi6K3jCLzY83dvLdzqzek/VgVKVY1V9OO0tqaulDbkKKKK2G4Kpncq8AP0q8/zElXOqb3KfAD9KvP8xJQEzvYf7hd/Rrj8p6jtzGzs+0Pjt4fwCpDfE42fefRbn8l6i9xP1ZY/RYPy1qESieWg1lBQRWQPNZFGKyBQBXlq94rw9QDWvOo7uafqmx+jx/0qQU61H9zT9U2P0eP+lCCzVBb8eAzfu/zUqdqC348Bm/d/mpQD2wfBbf5mL8C0/SGwfBbf5mL8C0/QBXPe63vk1tELSAkT3KniZSQYYeTOCDkOThV+s9mvQq+cd69sG82ldzZyqydBF6EhyumQDq5dsHx+itV09kGzRqLOnW5ETb26xqFUYArbRRVK228s8625PLCiil7q+jj+MdTyUasfkAootvCEYuTwkMV4lQkaHhYEMrDmrKcqw+QgGl4HldskdGg5A6s3pPiHopusmnB/qZtOuSw+Tsu4u+se0YcEhbmIYnj7QRpxr40Ohz2ZxVnr5w6Mh1kRmjkQgrJGeFx6M9o9B01qyx90/aqRMjCGclGVZADFKGOAHJyUbAzpwjs18fbG2MvfB6Cj1GuaxLhivdZ3na7uRCpza28ojcDTpZs4YnXVVOF+UNUOBUS0UrBVaNYo0IJIfiOF1AAAqb2Rs9Lu5jgeXokdS/V0aXhwejRv2dNfHionF2tRRw3KWqsjFPvkUW7QuUDAsOYrdV03s3dsYbDgHDbdGQ0JAJYygYAwOtIW+KRqTmqFBd9U9IOjdNHVtCpHMHNYX6bp4xyYa30+WnxjkZrwWZnWONGlmkOI40GWY8+XYAASSdAAalt191LzabD3OvBBqGuZB8GCMjEa5BlOQRpoO011bZexNmbvxZyzzSkjjYCS5uGJXqIqgZA6vVAAAGT2msqdK3zMjT6Jv6rO3gY7n24abOiLv17qUKZXOOroPgY8ckU58ZJySeWLdVGO3tvXEg6Gzt7OHXLXrmWRhpjEUDjgOc6EnORypmZtuqp4JtnO3WI47e4QZ1KrlZzpnTOOQ7asVx2LdLCwi4UVzVe63LaStDtOzaExojNNbEzxEHKlyMZjUsNASSM4PZm/bI2xBdwpPBIJYnGVZc69hBB1BB0IOCKkkcooooAqm9ynwA/Srz/ADElXKqb3KfAD9KvP8xJQErvwcbMvj4rO6/Jeo7cP9WWP0WD8takN+v1Zf8A0O6/Ieo7cL9WWP0WD8taIlFjiHOsla9W40+uvZWgNPDRitvDXkigNZrU9byK0PQGoc6513Pe65YQWkFtcCaAQgQdMyFoGdQo4eNclWOScEYAXJNdFXnXLu4nu0txZXMizT28vuyVOOGTThEcLAGGQNE2rHUrxdmRUEHYbK9jmRZInWRGAKshDKQe0EVE78eAzfu/zUrmO9sk2wbuOdWBebJ+BQotzHDwdMtzAvUEirIzJIpH7XFjGT0vfGUPs+RhqGERGNdDJGRrUgkdg+C2/wAzF+Ba97Y2xBaQvPO4jijGWY/4ADmSTgADUkgV42D4Lb/MxfgWuLd1bbD3e0XgYt0FoECxn4rTMvG0hA+MQrqBnlg4xk5wnNQjuZrssVcXJklvJ3YrmfKWKC3iIYGaVeKVs6Bo0BxHprlsnUaDGtAtbfgXHEzkksWY5YljkkntOa3UVU23ys4fYortTO3h9gpaaz4yeJmK6YUEqB9Y1P10zXl84OMZ7M8q1Rk0+DRCTi+CL2hbdBGXiYqV7GYkEHTGGPOmdn2sQAZTxsdS5OSfV8leINmFjxTHpG7BjqL8i9p9NbJNlRH4o6M+OM8B/wAK6ZTWNrfydkrY7djlz5Q5RUdHYzryn4h2caAn+OcmsyR3KgnpEOATjgOuB8taems8SRo6UW8KS+/4JCioy2jnkRX6YLxAHAQHGfSTWq/huY42dZi3DqRwKNO05rJVLO3csmSoTlt3LPySszgKeIhRg6nQVq2Nsy8uokNpBPI8QBSRFCqrpkAiR8A6qQcZ8XbXU92u5DYIEmmdr9mAdTLpFqCQRDnGMNyYmr/HGFACgKBoABgAeIAcq6oVqH6sudP6fsWZM5LudClzK0107SX0XVaKReAW3b8HEeWRjr65xpinN6N2EeWO9jgjnmgYM0Ljq3KAYKN/1gaqTnUAEEaVfdr7t213gyp11+LIjNHKuoPVlQhgNBpmouXde6T9Dchhr1biPjIyRykjKnAGRggk9priuou6/Xrl8Px4LqMouGya+Sw7G3jhu7P3RaguoV+GPBRg6AgxFcdVgRjl4iMjFUTdTf6zMK3Usgu9oXWcw28bPKgDYW3RDkxRrz6xAYlmyc5qR2fY7Q2Y0ssUcFzFK3HNBDxxycWAGliLkqWwB1NOI51BrdBZxXU5vdmX8EHSRqs8ZiWZS/NXePpEaKYL1TnUgDTSrqMtyyV8o4Y9DtTa8w4ksIYVPIXN0VkIxoSkUThfk4ifkrRJtzacL/3jZxaLAPS2kyz8OewxMqSHHMkA08lhtU6DaNqT6LEn/wDqr33q2v5/bfyDf+VWRiV7dLea2vNsXPRNkJaxp10eNiwkJdeCQBtNOztr3vNatsSQ39ohNtI6+7rdSqxqMY91RL+zIMAEDRsjI7Q3f7hXc8gklnsXlAwJDs34QDXQSe6eLGp7e00rsnuQRLI8l5cSXgblCOKG3AwB+h6RuI6Hm2NeWdaAmo+6hsdjGBewfCKWXLcIAABw5OBE2vxXwT4qn49pwMARLGQQCCHUgg6gg5qtSdzPZkZ4oUNo2CA0L8IOfKjfKSctA6keiqCm5MTy+51vdi3UxZ/jWsSzsyks4ZIZNCNdPEpzyNAdG233R9m2jiJphJOxwsMAaaQnTQqgPAcMD1iMjOM4qP7kE3Hs0NgrxXF2eFuYzcSHB9IqH2T3GWjZuO7EccgXjjs7eO2JIIOPdBZ5OD4wIHCSD2agxVtugAZVsn270CTzIPc17axxB1kYSKiyyK+A/EMsMnGcnOaA6Nv1+rL/AOh3X5D0r3Prf/0ux9NrB+WtUafcm6kVkc7xujgqytf2LKykYKspmwQQSCDW613HgjRU727VPCoXPu6Bc4GM8KXYUfIAB6KA6sFxyoxXHdg7mutvGLvZ+0nuACJGivo+Bjk4IBuhjq40xzzTq7rW55bN2t/Ox/8Al0B1bFeGFcwXc+E//jNq/wA9F/reUf2Lh/5ZtX+fh/8AMoDpbUu9c7O5UP8Ayzav89D/AOZUfsbcYojC52dtKRulkKFL6H9EW+DBxdL1guh0+s0Bdt696rfZsJlmbHMIupZ2xkKAP68hXP8Auf7vbXt7QjodoQiaRpQLeXZyAh0QAstz8Ij9XlpyHbU/b2lrs0PdNsm9PRIWLzTW1x0YUZLIHuWKnHaozium29wsiK6HKuoZT4wwyDr6DQHL03IupkljW3lheaEwyXm0blLuURsCGWKOORtT26oOR1xirXvBs1bbZPQISVhit4lLY4iI2jQE4AGcCrTUFvx4DN+7/NSgHtg+C2/zMX4FriXdT2c9rtKeZklEE6xP0pQmMPw9GU6QDAOEXQ66+kV23YPgtv8AMxfgWnZIwwwQCPERkfwrCcFOO1muytWRcWfLdtepJnhz49QRkHkwzzHPX0Vvrs3dF7ngv0WW3xHdQqRGDpHIucmJgOWuSG7Dz0riU110TmOdWt5V0ZJRwHPozzB55HYRVbdpnB5j2KfUaRweYco3154+forW95GvN1H1ivSYbBByDrkcj/8AMVz7cdzkUccyRkSDT0jNBk9B7fF2UdEP6a/JR0f+tR9I+kzx64/+dnroJ0z6KOD/AF/09VHDgY9FOBxlYFNin4CP/t/1NOMuRg9tJbD/AEEfyH+pp6srP83+5lbxY/3Oudya/aXZcIZuJomkhb0dG5Cg+ng4f41cK5z3Dj/c7odvu6Y/xjhx/SujVYy7nr63mCYVVd6d83tLmGBI0bpELPJIXCR9dUQMUQ8IZmABOBkgdtWLaN+lvFJNIeFIkZ2PoUEn69KplsGSwuNrXZSaS7tFWCDhzFFHNrFbkEgSlmePiZscsDTnlGO4TltJM7dv/wDh2v3kvsVV909gWr7RvFv7e3e5nZZYMorRPGAeJYlf9tSMtpnXPKn9mQ3FiYrS8kErsvwM2o6ThUFo2z/9Rde3LKM881p3ski4UHGyXSHpLbolaSXjXTSJOs6HPCw5EE1Tw1Wor1HRtWU/C+50yrrnXviSO39z9k2irL7maLiljizaM8LZmcIMlHXqcRGR8mlNPusju8UO0b+JohGGjS5ZjGCOppICcEKdfQfFWi+2417sdJnjMUhubRJEP7Mke0YI3GPFxKeetboSybwSDOFmsUYDyjFIwJ+rj/xq55XucXDHrfd28jUKu073A5ca2kjc86u8BY/WaRm3Iu5HLttbaGWxkI0ca6ADREQKvIchqcnmTUvtO7kivLbrfAziWEqRn4YL0sTDxdRJ8/ItIXt5PdbNleLiS6h6TRQV+Ht2ORw6ko5XIU54lcA86jMvJOI+CHvdwNmh1iu3upjK+Y2uLiRkaTDdQYbAfHEdQMgnB0NF9utsnpBYrCbKdh0ltPGpQl1GpimByzrjVCQca47asF7Z2+2tmgE/B3MaurDOUbRlYelWHI+Ig9tQVpKt7F3tvn6HaEAVkdTgsVB6O6t3OC2gPFyPxgRg1Kb8kcFn3e3lYMlpedS7CkBiMR3QQayxNgDJALGPmuG0wATD7pbS72wyW08F2XW4uW4orS4mjZZJndGWSNCpBVgeeRyOCMVjZO0Uvw9lfLwXluVZgCULhGBju7dgQQpIU6fFOh9L/uvaVlnI74wDGAOFLtF0zzxHPoT5DdXUsTmtin7MwcfA4d+ofN9ofyF5/tVqG/MR/wDttoj/ANhd/wCkdSew96bW9B6GTLrnjicGOVMHHXifDL2cx2ipathgVR99ovNtoH/2F3/t0Qb7xDnbbQ/kLv8A26tdFAVv+3UHm+0P5C8/2qP7dQ+b7Q/kLz/aqyUUBWjvzD5vtD+QvP8AarU2/UXmu0f5C7/26tVFAUnbO8oubeaGK1vWlkidUWS0uIVLFSAGlkQIg9JOKtWxbVoreGNscUcUaNjUZVADg/KKcooAqC348Bm/d/mpU7UFvx4DN+7/ADUoB7YPgtv8zF+BafpDYPgtv8zF+BafoApW/wBlwXClZoo5VIwQ6qwI8Wo5U1RQFe97zZPmNp9zH6qq29XcZhlzJYMtpL2xniNu+h04B+iJPDqumnxda6VRUNJrDIcVJYZ83326u1LY4mspj1scUA6deWc4TLY9OKhDteAaFwD4joR8o7K+q6K5paSD7cHFPQ1SfHB8pnbMH/EWvLbYiOFjzK7EKiICzMzaBQBzJNfV1FYrSQTIWgrTzlnzVsjcjaywRj3BOernUxLzORlWcMDryIBpo7mbY/5fN9uH26+i6K2vT1t5aNr0lTeWjkPc73G2tBBK4l9xSNcOxgmijmjdejj4XyjB1PFxDRsdXlVmhG341HSQWE7Z16GeaPTx8MkWP8avFFbdiOuLcVhFEfdi+2jJw34S3s1Kn3PDJxtOwIPwz8GkenxVIPPPZj3JN7vvVijCix2e44scPBNcqvURAMgxw5OeWJFXGeHS7kZqo2vc7W2J9x3Vxaxli3QARSQjiGG4VkQsMnrfGwOwY0BrjCJzl5Y9vFu/DfQNDLkA4Kuhw8bggq6N2MCAfqqnbtpd7Pab3TaXN5MzniuoRAVeNcCNURpEZFAySoHxmY65zVpk2ftdNVlspgDojRTQlhntmWRwpxrpGQcchnTH/rHm9j/Nz/8Ai1p2PwbN6IrYAbaVpcLJHPbL7t44+mQxyMscsNypKN2FwU07B46lts7vtNdWlzG4je2dw2QSJIZFxJGQCNchSCcgEZweVLXibeK/BRbORsjWSe5kGO3qrAh/xrbb7sbRmCtc3xibGqWMaRoCQunHOsjPghtdM55CstsiNyJqeBXxn9lgwwSNVORyqN2dsLoLq5mV+pc9EzR40WVFKNID/wBSiMEY5qTnWtcu5MxB4dpX6nsJNqw+sdAM/wAaVG4t7/za7+7t/wDbqOmxvQ5sLd8WbzCNz0Er9IkRyeidiTLwNn4jEhuHGhLa6gB+5sIpGRnRWaNuJGIHEjajKtzBwTy8ZqNi3Imx1tp35PaVNqo/gYDjT00SbiOwIO0to4Ixo9sD9RFuCKdN+RvQbwbEtpXgnkcQS275imyqkZ+Mh4tGVhkFfTT3fu1/48P3qeul4u53s0NxvAJ36uHuXkuWUKSQFaZmKjJJwMDWpbvHa/8AAh+7T1Vl0/1I3lb29Bsu8UCaSAlSGSRZUSSNhgh0kU8SsMDUeKtfc/3lmmkuLVuO5jtmxFe4XglXT4JmGjSpxFSVBzwZOD8a0jYdr/wIfu09VNxxhQAoCgDAAGAAOQAHKs4xwYuWRXaF80ZjCpxtK5ResFAIjkkyx1PD8HjQE68jUe235RK4EXEkaQl8MoKl5Zo34cnrhejVsYXTOMnq1JXuzo5uj4xno341/wC7gdPlGjnlg5xXtbGMZwo1VVPpVSxAPjwWY/8A7GsjEgLbepyRlOIMtsVC4DZmcpqScYHVP1GnLzeB4jgxAsiSPKFk+KkfRElCVHGcSg4PD8U+jLM+wLdlC9GoAMXIDlE4dF1HLI/gTTHe2LGOAEcLqc6kq+OMEnU54Vz8goBRdryEsgiDSRkdKok6oUqGHA7KONiDoCFGQckaEqLvBLJJEscShDMsbtI+CQ1p7pygUHlkDrY1U+PIlptmxPniRTkkn05CqQfGCFUEHQ8I8VZjsIlxhFGGDDTkwj6IH5eDq/JQEbs7eBpehJiISYlQ/EueMRtIcp2IQjDOc5GMY61arneSRUkdYQ4jkMZJcL1zgR6AE8PEyhj2A5AbUCXTZ8SqqhAAhygGnCcFcjxaMw+s1g7OiKsvAvC7cbDGhYEHiPpyq/woBSHargKZFUDiSN2VicSuVVQFKjKkuozoQTyxrS2/HgM37v8ANSpf3HHxB+EcQ5H6sZxyzjTPPFRG/HgM37v81KAhdj90S1W3hUpNlYowcKnYgHl0575Np5E32U9usUUBn3ybTyJvsp7dHvk2nkTfZT26xRQGffJtPIm+ynt0e+TaeRN9lPbrFFAZ98m08ib7Ke3R75Np5E32U9usUUBn3ybTyJvsp7dHvk2nkTfZT26xRQGffJtPIm+ynt0e+TaeRN9lPbrFFAZ98m08ib7Ke3R75Np5E32U9usUUAe+TaeRN9lPbrPvk2nkTfZT26xRQB75Np5E/wBlPbo98m08ib7Ke3RRQGffJtPIm+ynt0e+TaeRN9lPbrFFAZ98m08ib7Ke3R75Np5E32U9usUUBn3ybTyJvsp7dHvk2nkTfZT26xRQGffJtPIm+ynt0e+TaeRN9lPbrFFAZ98m08ib7Ke3R75Np5E32U9usUUBn3ybTyJvsp7dHvk2nkTfZT26xRQGffJtPIm+ynt0e+TaeRN9lPbrFFAZ98m08ib7Ke3R75Np5E32U9usUUBn3ybTyJvsp7dHvk2nkTfZT26xRQGffJtPIm+ynt1D727/ANtJZyqEmBPBzVMaSIfL9FFF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ttp://www.quiz.biz/uploads/quizz/367896/7_4hoh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49" y="0"/>
            <a:ext cx="390525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060B4-1F31-43A1-B7D7-5F56F9A3C350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16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		</a:t>
            </a:r>
            <a:r>
              <a:rPr lang="en-US" dirty="0" err="1" smtClean="0"/>
              <a:t>Plagiat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515" y="1755702"/>
            <a:ext cx="8712968" cy="518457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err="1" smtClean="0"/>
              <a:t>Permendiknas</a:t>
            </a:r>
            <a:r>
              <a:rPr lang="en-US" sz="2800" dirty="0" smtClean="0"/>
              <a:t> No 17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2010, </a:t>
            </a:r>
            <a:r>
              <a:rPr lang="en-US" sz="2800" dirty="0" err="1" smtClean="0"/>
              <a:t>pasal</a:t>
            </a:r>
            <a:r>
              <a:rPr lang="en-US" sz="2800" dirty="0" smtClean="0"/>
              <a:t> 2:</a:t>
            </a:r>
          </a:p>
          <a:p>
            <a:pPr marL="1143000" lvl="1" indent="-685800">
              <a:buNone/>
            </a:pPr>
            <a:r>
              <a:rPr lang="en-US" sz="2400" dirty="0" smtClean="0"/>
              <a:t>(1).a.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mengutip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, kata-kata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, data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menyebutkan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 </a:t>
            </a:r>
            <a:r>
              <a:rPr lang="en-US" sz="2400" dirty="0" err="1" smtClean="0"/>
              <a:t>kutipan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memadai</a:t>
            </a:r>
            <a:r>
              <a:rPr lang="en-US" sz="2400" dirty="0" smtClean="0"/>
              <a:t>;</a:t>
            </a:r>
          </a:p>
          <a:p>
            <a:pPr marL="1200150" lvl="1" indent="-742950">
              <a:buNone/>
            </a:pPr>
            <a:r>
              <a:rPr lang="en-US" sz="2400" dirty="0" smtClean="0"/>
              <a:t>(1).b. </a:t>
            </a:r>
            <a:r>
              <a:rPr lang="en-US" sz="2400" dirty="0" err="1" smtClean="0"/>
              <a:t>mengacu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mengutip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acak</a:t>
            </a:r>
            <a:r>
              <a:rPr lang="en-US" sz="2400" dirty="0" smtClean="0"/>
              <a:t> </a:t>
            </a:r>
            <a:r>
              <a:rPr lang="en-US" sz="2400" dirty="0" err="1" smtClean="0"/>
              <a:t>istilah</a:t>
            </a:r>
            <a:r>
              <a:rPr lang="en-US" sz="2400" dirty="0" smtClean="0"/>
              <a:t>, kata-kata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, data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informasi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menyebutkan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catatan</a:t>
            </a:r>
            <a:r>
              <a:rPr lang="en-US" sz="2400" dirty="0" smtClean="0"/>
              <a:t>/</a:t>
            </a:r>
            <a:r>
              <a:rPr lang="en-US" sz="2400" dirty="0" err="1" smtClean="0"/>
              <a:t>kutipan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memdai</a:t>
            </a:r>
            <a:r>
              <a:rPr lang="en-US" sz="2400" dirty="0" smtClean="0"/>
              <a:t>;</a:t>
            </a:r>
          </a:p>
        </p:txBody>
      </p:sp>
      <p:pic>
        <p:nvPicPr>
          <p:cNvPr id="5" name="Picture 4" descr="http://www.quiz.biz/uploads/quizz/367896/7_4hohe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"/>
            <a:ext cx="3468960" cy="17728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F3C2-05C5-4251-AE7F-2401ABB7CC40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6987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3164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600" dirty="0" smtClean="0"/>
              <a:t>			</a:t>
            </a:r>
            <a:r>
              <a:rPr lang="en-US" sz="4000" dirty="0" err="1" smtClean="0"/>
              <a:t>Plagiat</a:t>
            </a:r>
            <a:endParaRPr lang="id-ID" sz="40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15516" y="1758306"/>
            <a:ext cx="8712968" cy="518457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err="1" smtClean="0"/>
              <a:t>Permendiknas</a:t>
            </a:r>
            <a:r>
              <a:rPr lang="en-US" sz="2800" dirty="0" smtClean="0"/>
              <a:t> No 17 </a:t>
            </a:r>
            <a:r>
              <a:rPr lang="en-US" sz="2800" dirty="0" err="1" smtClean="0"/>
              <a:t>Tahun</a:t>
            </a:r>
            <a:r>
              <a:rPr lang="en-US" sz="2800" dirty="0" smtClean="0"/>
              <a:t> 2010, </a:t>
            </a:r>
            <a:r>
              <a:rPr lang="en-US" sz="2800" dirty="0" err="1" smtClean="0"/>
              <a:t>pasal</a:t>
            </a:r>
            <a:r>
              <a:rPr lang="en-US" sz="2800" dirty="0" smtClean="0"/>
              <a:t> 2:</a:t>
            </a:r>
          </a:p>
          <a:p>
            <a:pPr marL="1143000" lvl="1" indent="-685800">
              <a:buNone/>
            </a:pPr>
            <a:r>
              <a:rPr lang="en-US" sz="2400" dirty="0" smtClean="0"/>
              <a:t>(1).c.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, </a:t>
            </a:r>
            <a:r>
              <a:rPr lang="en-US" sz="2400" dirty="0" err="1" smtClean="0"/>
              <a:t>pendapat</a:t>
            </a:r>
            <a:r>
              <a:rPr lang="en-US" sz="2400" dirty="0" smtClean="0"/>
              <a:t>,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memadai</a:t>
            </a:r>
            <a:r>
              <a:rPr lang="en-US" sz="2400" dirty="0" smtClean="0"/>
              <a:t>;</a:t>
            </a:r>
          </a:p>
          <a:p>
            <a:pPr marL="1200150" lvl="1" indent="-742950">
              <a:buNone/>
            </a:pPr>
            <a:r>
              <a:rPr lang="en-US" sz="2400" dirty="0" smtClean="0"/>
              <a:t>(1).d. </a:t>
            </a:r>
            <a:r>
              <a:rPr lang="en-US" sz="2400" dirty="0" err="1" smtClean="0"/>
              <a:t>merumuskan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kata-kata </a:t>
            </a:r>
            <a:r>
              <a:rPr lang="en-US" sz="2400" dirty="0" err="1" smtClean="0"/>
              <a:t>dan.atau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 </a:t>
            </a:r>
            <a:r>
              <a:rPr lang="en-US" sz="2400" dirty="0" err="1" smtClean="0"/>
              <a:t>sendiri</a:t>
            </a:r>
            <a:r>
              <a:rPr lang="en-US" sz="2400" dirty="0" smtClean="0"/>
              <a:t> </a:t>
            </a:r>
            <a:r>
              <a:rPr lang="en-US" sz="2400" dirty="0" err="1" smtClean="0"/>
              <a:t>dari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kata-kata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kalimat</a:t>
            </a:r>
            <a:r>
              <a:rPr lang="en-US" sz="2400" dirty="0" smtClean="0"/>
              <a:t>, </a:t>
            </a:r>
            <a:r>
              <a:rPr lang="en-US" sz="2400" dirty="0" err="1" smtClean="0"/>
              <a:t>gagasan</a:t>
            </a:r>
            <a:r>
              <a:rPr lang="en-US" sz="2400" dirty="0" smtClean="0"/>
              <a:t>, </a:t>
            </a:r>
            <a:r>
              <a:rPr lang="en-US" sz="2400" dirty="0" err="1" smtClean="0"/>
              <a:t>pendapat</a:t>
            </a:r>
            <a:r>
              <a:rPr lang="en-US" sz="2400" dirty="0" smtClean="0"/>
              <a:t>, </a:t>
            </a:r>
            <a:r>
              <a:rPr lang="en-US" sz="2400" dirty="0" err="1" smtClean="0"/>
              <a:t>pandangan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teori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memadai</a:t>
            </a:r>
            <a:r>
              <a:rPr lang="en-US" sz="2400" dirty="0" smtClean="0"/>
              <a:t>;</a:t>
            </a:r>
          </a:p>
          <a:p>
            <a:pPr marL="1200150" lvl="1" indent="-742950">
              <a:buNone/>
            </a:pPr>
            <a:r>
              <a:rPr lang="en-US" sz="2400" dirty="0" smtClean="0"/>
              <a:t>(1).e. </a:t>
            </a:r>
            <a:r>
              <a:rPr lang="en-US" sz="2400" dirty="0" err="1" smtClean="0"/>
              <a:t>menyerahkan</a:t>
            </a:r>
            <a:r>
              <a:rPr lang="en-US" sz="2400" dirty="0" smtClean="0"/>
              <a:t> </a:t>
            </a:r>
            <a:r>
              <a:rPr lang="en-US" sz="2400" dirty="0" err="1" smtClean="0"/>
              <a:t>suatu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</a:t>
            </a:r>
            <a:r>
              <a:rPr lang="en-US" sz="2400" dirty="0" err="1" smtClean="0"/>
              <a:t>ilmiah</a:t>
            </a:r>
            <a:r>
              <a:rPr lang="en-US" sz="2400" dirty="0" smtClean="0"/>
              <a:t> yang </a:t>
            </a:r>
            <a:r>
              <a:rPr lang="en-US" sz="2400" dirty="0" err="1" smtClean="0"/>
              <a:t>dihasilkan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 smtClean="0"/>
              <a:t>dibulikasikan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</a:t>
            </a:r>
            <a:r>
              <a:rPr lang="en-US" sz="2400" dirty="0" err="1" smtClean="0"/>
              <a:t>pihak</a:t>
            </a:r>
            <a:r>
              <a:rPr lang="en-US" sz="2400" dirty="0" smtClean="0"/>
              <a:t> lain </a:t>
            </a:r>
            <a:r>
              <a:rPr lang="en-US" sz="2400" dirty="0" err="1" smtClean="0"/>
              <a:t>debagai</a:t>
            </a:r>
            <a:r>
              <a:rPr lang="en-US" sz="2400" dirty="0" smtClean="0"/>
              <a:t> </a:t>
            </a:r>
            <a:r>
              <a:rPr lang="en-US" sz="2400" dirty="0" err="1" smtClean="0"/>
              <a:t>karya</a:t>
            </a:r>
            <a:r>
              <a:rPr lang="en-US" sz="2400" dirty="0" smtClean="0"/>
              <a:t> </a:t>
            </a:r>
            <a:r>
              <a:rPr lang="en-US" sz="2400" dirty="0" err="1" smtClean="0"/>
              <a:t>ilmiahnya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menyatakan</a:t>
            </a:r>
            <a:r>
              <a:rPr lang="en-US" sz="2400" dirty="0" smtClean="0"/>
              <a:t> </a:t>
            </a:r>
            <a:r>
              <a:rPr lang="en-US" sz="2400" dirty="0" err="1" smtClean="0"/>
              <a:t>sumber</a:t>
            </a:r>
            <a:r>
              <a:rPr lang="en-US" sz="2400" dirty="0" smtClean="0"/>
              <a:t> </a:t>
            </a:r>
            <a:r>
              <a:rPr lang="en-US" sz="2400" dirty="0" err="1" smtClean="0"/>
              <a:t>secara</a:t>
            </a:r>
            <a:r>
              <a:rPr lang="en-US" sz="2400" dirty="0" smtClean="0"/>
              <a:t> </a:t>
            </a:r>
            <a:r>
              <a:rPr lang="en-US" sz="2400" dirty="0" err="1" smtClean="0"/>
              <a:t>memadai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4" descr="http://supercoolcreative.com/wp-content/uploads/2013/06/ipsmartup-300x205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-22545"/>
            <a:ext cx="2771800" cy="17808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80839A-E508-4E5D-825A-11270C2FFB70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742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standupforthetruth.com/wp-content/uploads/2013/12/whatisPlagiarism-600x42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610"/>
            <a:ext cx="8878146" cy="621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40EE-628F-42C3-A7F4-93725D290596}" type="datetime1">
              <a:rPr lang="id-ID" smtClean="0"/>
              <a:t>14/08/2015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008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Plagiat</a:t>
            </a:r>
            <a:endParaRPr lang="id-ID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08912" cy="5184576"/>
          </a:xfrm>
        </p:spPr>
        <p:txBody>
          <a:bodyPr>
            <a:noAutofit/>
          </a:bodyPr>
          <a:lstStyle/>
          <a:p>
            <a:r>
              <a:rPr lang="en-US" sz="2400" dirty="0" smtClean="0"/>
              <a:t>turning in someone else's work as your own</a:t>
            </a:r>
            <a:endParaRPr lang="en-US" sz="2400" dirty="0"/>
          </a:p>
          <a:p>
            <a:r>
              <a:rPr lang="en-US" sz="2400" dirty="0"/>
              <a:t>copying words or ideas from someone else without giving credit</a:t>
            </a:r>
          </a:p>
          <a:p>
            <a:r>
              <a:rPr lang="en-US" sz="2400" dirty="0"/>
              <a:t>failing to put a quotation in quotation marks</a:t>
            </a:r>
          </a:p>
          <a:p>
            <a:r>
              <a:rPr lang="en-US" sz="2400" dirty="0"/>
              <a:t>giving incorrect information about the source of a quotation</a:t>
            </a:r>
          </a:p>
          <a:p>
            <a:r>
              <a:rPr lang="en-US" sz="2400" dirty="0"/>
              <a:t>changing words but copying the sentence structure of a source without giving credit</a:t>
            </a:r>
          </a:p>
          <a:p>
            <a:r>
              <a:rPr lang="en-US" sz="2400" dirty="0"/>
              <a:t>copying so many words or ideas from a source that it makes up the majority of your work, whether you give credit or not (see our section on "fair use" rules)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2400" i="1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827584" y="537321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http://www.plagiarism.org/plagiarism-101/what-is-plagiarism/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058C6-2050-474B-9F27-5D9162E48870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811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  </a:t>
            </a:r>
            <a:r>
              <a:rPr lang="en-US" sz="3600" dirty="0" err="1" smtClean="0"/>
              <a:t>Sanksi</a:t>
            </a:r>
            <a:r>
              <a:rPr lang="en-US" sz="3600" dirty="0" smtClean="0"/>
              <a:t> </a:t>
            </a:r>
            <a:r>
              <a:rPr lang="en-US" sz="3600" dirty="0" err="1" smtClean="0"/>
              <a:t>bagi</a:t>
            </a:r>
            <a:r>
              <a:rPr lang="en-US" sz="3600" dirty="0" smtClean="0"/>
              <a:t> </a:t>
            </a:r>
            <a:r>
              <a:rPr lang="en-US" sz="3600" dirty="0" err="1" smtClean="0"/>
              <a:t>Dosen</a:t>
            </a:r>
            <a:r>
              <a:rPr lang="en-US" sz="3600" dirty="0" smtClean="0"/>
              <a:t>/</a:t>
            </a:r>
            <a:r>
              <a:rPr lang="en-US" sz="3600" dirty="0" err="1" smtClean="0"/>
              <a:t>Peneliti</a:t>
            </a:r>
            <a:endParaRPr lang="id-ID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37070"/>
            <a:ext cx="8208912" cy="5184576"/>
          </a:xfrm>
        </p:spPr>
        <p:txBody>
          <a:bodyPr>
            <a:noAutofit/>
          </a:bodyPr>
          <a:lstStyle/>
          <a:p>
            <a:pPr marL="231775" indent="-231775" algn="just"/>
            <a:r>
              <a:rPr lang="id-ID" sz="2400" dirty="0"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Sanksi berupa  teguran/peringatan tertulis/penundaan pemberian hak, dijatuhkan sesuai dengan proporsi plagiat hasil telaah dan apabila dilakukan secara tidak sengaja;</a:t>
            </a:r>
          </a:p>
          <a:p>
            <a:pPr marL="231775" indent="-231775" algn="just">
              <a:tabLst>
                <a:tab pos="442913" algn="l"/>
              </a:tabLst>
            </a:pPr>
            <a:r>
              <a:rPr lang="id-ID" sz="2400" dirty="0" smtClean="0"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Sanksi </a:t>
            </a:r>
            <a:r>
              <a:rPr lang="id-ID" sz="2400" dirty="0"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berupa penurunan pangkat dan jabatan akademik/ fungsional/pencabutan hak untuk diusulkan ke guru besar/jenjang utama/pemberhentian dengan hormat/ pemberhentian dengan tidak hormat/pembatalan ijazah, dijatuhkan sesuai dengan proporsi plagiat hasil telaah dan apabila dilakukan secara sengaja dan/atau berulang;</a:t>
            </a:r>
          </a:p>
          <a:p>
            <a:pPr marL="287338" indent="-287338" algn="just">
              <a:tabLst>
                <a:tab pos="287338" algn="l"/>
              </a:tabLst>
            </a:pPr>
            <a:r>
              <a:rPr lang="id-ID" sz="2400" dirty="0" smtClean="0"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Penjatuhan </a:t>
            </a:r>
            <a:r>
              <a:rPr lang="id-ID" sz="2400" dirty="0">
                <a:latin typeface="Calibri" panose="020F0502020204030204" pitchFamily="34" charset="0"/>
                <a:ea typeface="Lucida Sans Unicode" panose="020B0602030504020204" pitchFamily="34" charset="0"/>
                <a:cs typeface="Lucida Sans Unicode" panose="020B0602030504020204" pitchFamily="34" charset="0"/>
              </a:rPr>
              <a:t>sanksi-sanksi tersebut di atas tidak menghapuskan sanksi lain sesuai dengan ketentuan peraturan perundang-undangan yang berlaku.</a:t>
            </a:r>
          </a:p>
        </p:txBody>
      </p:sp>
      <p:pic>
        <p:nvPicPr>
          <p:cNvPr id="9" name="Picture 8" descr="http://cdn.klimg.com/merdeka.com/i/w/news/2013/06/07/201915/670x335/ylbhi-minta-hakim-yang-penjarakan-bocah-diberi-sanksi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800" y="0"/>
            <a:ext cx="1842199" cy="10545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7BE76-10EA-4489-B179-BF4E2373C092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346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Tips</a:t>
            </a:r>
            <a:endParaRPr lang="id-ID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1071" y="1417638"/>
            <a:ext cx="835292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 smtClean="0"/>
              <a:t>Menghindari</a:t>
            </a:r>
            <a:r>
              <a:rPr lang="en-US" dirty="0" smtClean="0"/>
              <a:t> </a:t>
            </a:r>
            <a:r>
              <a:rPr lang="en-US" dirty="0" err="1" smtClean="0"/>
              <a:t>plagiarisme</a:t>
            </a:r>
            <a:endParaRPr lang="en-US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Melakukan</a:t>
            </a:r>
            <a:r>
              <a:rPr lang="en-US" sz="2800" dirty="0" smtClean="0"/>
              <a:t> </a:t>
            </a:r>
            <a:r>
              <a:rPr lang="en-US" sz="2800" dirty="0" err="1" smtClean="0"/>
              <a:t>sitasi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benar</a:t>
            </a:r>
            <a:endParaRPr lang="en-US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Hati-hati</a:t>
            </a:r>
            <a:r>
              <a:rPr lang="en-US" sz="2800" dirty="0" smtClean="0"/>
              <a:t> </a:t>
            </a:r>
            <a:r>
              <a:rPr lang="en-US" sz="2800" dirty="0" err="1" smtClean="0"/>
              <a:t>bila</a:t>
            </a:r>
            <a:r>
              <a:rPr lang="en-US" sz="2800" dirty="0" smtClean="0"/>
              <a:t> </a:t>
            </a:r>
            <a:r>
              <a:rPr lang="en-US" sz="2800" dirty="0" err="1" smtClean="0"/>
              <a:t>menulis</a:t>
            </a:r>
            <a:r>
              <a:rPr lang="en-US" sz="2800" dirty="0" smtClean="0"/>
              <a:t> </a:t>
            </a:r>
            <a:r>
              <a:rPr lang="en-US" sz="2800" dirty="0" err="1" smtClean="0"/>
              <a:t>artikel</a:t>
            </a:r>
            <a:r>
              <a:rPr lang="en-US" sz="2800" dirty="0" smtClean="0"/>
              <a:t> </a:t>
            </a:r>
            <a:r>
              <a:rPr lang="en-US" sz="2800" dirty="0" err="1" smtClean="0"/>
              <a:t>bersama</a:t>
            </a:r>
            <a:r>
              <a:rPr lang="en-US" sz="2800" dirty="0" smtClean="0"/>
              <a:t> </a:t>
            </a:r>
            <a:r>
              <a:rPr lang="en-US" sz="2800" dirty="0" err="1" smtClean="0"/>
              <a:t>teman</a:t>
            </a:r>
            <a:r>
              <a:rPr lang="en-US" sz="2800" dirty="0" smtClean="0"/>
              <a:t>:</a:t>
            </a:r>
          </a:p>
          <a:p>
            <a:pPr lvl="1">
              <a:buFontTx/>
              <a:buChar char="-"/>
            </a:pPr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teman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plagiat</a:t>
            </a:r>
            <a:r>
              <a:rPr lang="en-US" dirty="0" smtClean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 err="1" smtClean="0"/>
              <a:t>Mengecek</a:t>
            </a:r>
            <a:r>
              <a:rPr lang="en-US" sz="2800" dirty="0" smtClean="0"/>
              <a:t> </a:t>
            </a:r>
            <a:r>
              <a:rPr lang="en-US" sz="2800" dirty="0" err="1" smtClean="0"/>
              <a:t>kemiripan</a:t>
            </a:r>
            <a:r>
              <a:rPr lang="en-US" sz="2800" dirty="0" smtClean="0"/>
              <a:t> paper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software yang </a:t>
            </a:r>
            <a:r>
              <a:rPr lang="en-US" sz="2800" dirty="0" err="1" smtClean="0"/>
              <a:t>bereputasi</a:t>
            </a:r>
            <a:endParaRPr lang="en-US" sz="2800" dirty="0" smtClean="0"/>
          </a:p>
          <a:p>
            <a:pPr lvl="1">
              <a:buFontTx/>
              <a:buChar char="-"/>
            </a:pPr>
            <a:r>
              <a:rPr lang="en-US" dirty="0" smtClean="0"/>
              <a:t>UT </a:t>
            </a:r>
            <a:r>
              <a:rPr lang="en-US" dirty="0" err="1" smtClean="0"/>
              <a:t>berlangganan</a:t>
            </a:r>
            <a:r>
              <a:rPr lang="en-US" dirty="0" smtClean="0"/>
              <a:t> </a:t>
            </a:r>
            <a:r>
              <a:rPr lang="en-US" b="1" dirty="0" err="1" smtClean="0">
                <a:hlinkClick r:id="rId4"/>
              </a:rPr>
              <a:t>Turnitin</a:t>
            </a: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AutoShape 2" descr="data:image/jpeg;base64,/9j/4AAQSkZJRgABAQAAAQABAAD/2wCEAAkGBw8PDw4NDRAPDw0NDxAPDQwNDA8NDg4OFBEWFhQRFRUYHCggGRolHxUVITIiJS0rLi4uFx8zODMsNygtLisBCgoKDg0OGxAQGiwkHiUsLCwsLCwsLCwsLCwsLCwsLCwsLCwsLCwsLCwsLCwsLCwsLCwsLCwsLCwsLCwsLCwsLP/AABEIAN8A4gMBEQACEQEDEQH/xAAbAAEAAwEBAQEAAAAAAAAAAAAAAQQGBQMHAv/EAEQQAAEDAgIFBwcJBwUBAAAAAAEAAgMEEQUSBhMhMVEHFDJBYXGRFRaBobHB0SIjVGJjcoKT4UNSU5Kio7IzQmRz8ML/xAAbAQEAAwEBAQEAAAAAAAAAAAAAAQQFAwIGB//EADARAQACAQIEBgICAgICAwAAAAABAgMEEQUSITETFDJBUWEiMxVxI0KBkaHwBiRy/9oADAMBAAIRAxEAPwD7gglAQEBAQEBBCCUEIJQQgIJQEBAQEBAQEBAQEBAQEEIJQEBAQEBAQEBAQEH5e8NBJIAAuSTYAd6jfaN0xEzO0OQNK8Oz6rnlNrL2trm2vwvuXjxafK1Og1MV5pxzt/TsAroqJQEBAQEBAQEBAQEBAQEBAQEBAQEBAQQgICAUHyzlWxGpfM2iizCBsbXyBv7Vzr2B7Bbd2rO1l7b8tez7H/45psEUnNfvv0+mCjwaVwJc0tYBtLhYWVOtJ7vpM2pxcu0dX2/QBsww2lbUX1jWkDN0tWHHJf8ADZbGHfkjd+c8Tikam/J23aJdVAQEBAQEEIF0EoCAgICAgICCEEoKtbM5gBbbaetU9XntirEw64aReeql5Qk+r4LOniGX6WPL1R5Qk+r4KP5DMny9UeUJfq+Cj+QzHl6nlGT6v8qfyGb6PL1PKMn1fBP5DN9J8vQ8oSdngn8jmPL0DiEn1fBP5HMeXo5OMUZqXNlzmKZgsJGNa7M391zTsIXjzuS07yt6e/g1msdYl8rxjFZ5Kx9LVy5oYZSw6kCIEbg/Z17bq3zzfaZfR6LHWMXNSvWYa/D+Ut0UgpK1gjdHZhqGnMx1hbOW22A+lTbPljtLI1HBazvfHPSeuzaQYw54Ba5pB2gixuOKrTr80d2TOmrHd7c/l4jwUfyGZHl6HP5eI8Ao/kMx5eh5Ql4jwCfyGY8vRHlCXiPAJ5/Mny9Dn8vEeATz+b5PL0OfS8R4BPP5vk8vRIrpOI8Ap89m+UeBRPPpOI8ApjW5pnujwKOrE+4B67C63Mc71iZUrRtMw/a9oSgICAgICCEFPE+iO/3LP4j+uHfT+pzFizK4KBCJQoBBChKEFTGJ3R01RKzpxwyPb3hhIXqkRzO2npF8taz2mYfIWYC4jXSTRxh13AyXLng7bi29aVY6dX105IraK44mdvhz5on1FQxt873ZY2G1rgbAo69odJx0x73lucFkkpQyEuuYxl9ANgFwzU2l8prrVnNM17NzRz52Byqz0U5WF5QIlCBdAugIP0F6r3eZdHD5bhfT4tuSGbb1S6AXR5SgICAgICCEFPE+iO9Z/EPRDvp/U5ixVxCgESgqAQRZElk2H5ljDmuY7a1wLSOII2pHTqmLTFomPZ8k0g0drKZ5YxjpqYE6l7SCWtJ6JbvBV2l62jrL6jBxWlq7z0n3eOARyQP1j4iJACQ59rtF7bB6V3pO3WFfWcQxcnLzbzLv4dE6R+Z29x2qtkv8vn95taZlvaKHIxoVSSXuoQi6JQgKEiAEH6C9V7vMrWDnf3n2r6jF6IZlu8uwF0eRAQEEoCAgIKeJdEd/uWfxD9cO+D1OYsVcQoBEiCLIFkCyBZB4VVMJBYomJcCp0eN7jb8F1rlmvYmsT3XcOwjV2Lurcudp3eu3Z2LLy8osgiyhJZBCgET1EEheq90S9sEdv7z7V9Rh9EMq3eXdC6ISgICAgICAgp4l0R3qhxD9cO2D1OaVirqLKBFkSJsCAgKEJTYQp2NxNgTZKFAhTEc3Y327o7lM47RG8xKIvWfcsvHfs9bosiXN0ixM0lNLUhucxgWYTYElwG3xVnR6eNRmim/dw1Obwsc2To9iRq6aKpLAzWZvkB2a1iRv9CnWafy+ace+5p8vi0izpAKtHd23MDdtP3j7V9Ph9EMy3eWhaujy/SAgICAgICCpiPRHeqHEP1w7YPU5qxlxFkCygVMSxKClYJKmRsTHODA597FxBNtncV2w4L5p2pG8vGTLXHG9pWY3hzQ5pBa4BzXA3BBFwQuVqzXpPd6iem8P1ZRsksg8K6o1UUsxFxFG+TLuvlaTb1Lripz5Ip8y8ZLctZlydENIPKEDpjHqix+QtD84OwG42dqs6/RRpbRXffeHHS6jxq77O7ZUZWSyJ3RZQPnemcr6nFKTDHvc2lfq87WHKXFxcST4AL6Ph+OmPS2zRG9mTqr2tnjHM9HbZonhlFasLXMFP8syPmlc0W6yL7VnzrtTn/xRt1+lry2HF+W/b7dzDMSgqmGSmkbIwHKXNBFncDcCyo5sGTDblvG0rGPNW8b1UtItI4KARGfOTMXBrWC5s213d20eK76XQ5NTvyezxn1NcO278aWw67Dqm3XDrB6BmHsXvQz4WqrE/LzqY58M7ObyYVGfDw3rhmkZ6DZ4/wA1Z45j21G/y48Nvvia1Y8R1hoK+Bu+U77zvavpsXohm27y0zDsXR5ftAQEBAQEBBUxHojvVHX/AK4dsHqc5Yy2w2hmN1MlfXUlVKX6syGJjg0ZQ2SxA2XtYtW5xDSY6aemWkd9t2bpc97ZrUtLcLCabK8pVDrsPkd/up3tmb6Ltd6nFavB8vJqIj5UdfTmxf0t6CVuvw+mcTdzGmJx7WG3ssuXFMXh6m1f+XvR5OfFDvqhtK1v8iTWY7wc0T2lWxKPNDMzqdFI3xaQuunnbLWfuHPLEckwxPJC/wCYqmfuzNPiwD3LZ47H50n6UOGz+Nv7K/T59NV1kE0TXRw5hCGXD3P+TlDidltpJPYpxcHrlw1vWe/dGTiE0yWrMP3znHXQOr80MbAzWMojDme6O1++9uq9158PQReME7zPynn1M18SOn0vYbpHVV1FraGOHnbH5ZopXnI0bw5vG+zfu2rhm0OLT5tss/jPZ1x6i+am9O/uxelFNWtraWSukYyefIGPpbtMTRJl2HiMxW3o74JwWjFXpHz7s7PXJ4kTk7y1WN6M83oK13OaqocYbkTzFzPkuBzZd19iydNr4y6isTWI/pey6bkxTMTMrfJlIHYbGBvZLKx3fmzexwXDjVZ8zMunDp/ww4nK+3ZRd84v+Wr3Af8AeFfif+stbgjucYdATt11KGnrJJZlKytRHh6yf/0u4p59PH9MtyQy2jq4T0mvjfl4fJLT7AtLjtd5pf6U+GTtzVfQl89HdrOfgjvlO++72r6XF6IZtu8tXEdi6IeiAgICAgICCpiHQHeqOv8A1w7YPU5yxpW3zXFiKTSGCXosnDHOO4EPa6N3rAX0uD/Nw6a+8MfL/j1cT7S3FXpBRQ31tTA0jqMrSfALDpos9+1ZaVtRjr3lwMb00wuSCaDXmQyxvYBHDI7aRYbbW32V3TcO1FMkWmNtvtWzavFakxHVz+SKs+Yqqdx/05BKOxrm2d62K1x3FvkrePdx4bf8Zh5xz1GN1U8bJn0+HUxykRGz5SSQLnrJsT2BTNMXD8UWmN7z8oib6m8xE7VhdxbRKGkhMtFVzUs7Bma6WrOrkt1OB2bVy0+uvmvtlpvWfp7yaeuOv4W2l7aE6Wc9jdT1GyrY07WtOWVluls2Arzr+H+XyRkp6Ze9NqfFrNbd4cvkmNn4gzg6M2/E8e5d+NR/jpP05cOn87R9udpjhwGNwA2Dal1O+5FxfNlOz8PrVrQZd9DPzG8OOpp/9iI+X1YjqXyvNO/M2tumz5toMOb4vX0jP9ItlNhuGSRuX1PIX0XEojJoqZJ7srRzy57Uh6crDcr6Cb91zxfucx3uXngk70yV+k8R6Wrb7bqtiE1PIwi4lhc23HMwrFxzNM8T8S0L/lj/AOGJ5Iqj5qqp3Gz2SNfkO8XblcfFq2OO03muSO0wocNt0mr88rz26ujZf5ZfK4D6ga0E+JC98ArbmtPsjikxtEe7v8nUubDKb6msZ4SOt6rLP4tXl1VlrQzvhiGb0FGrxfEYtwOtIHdKD/8AS0eJ/lo6W/pT0fTUWh9HXzkd4bDj4I75b/vu9q+kxeiGdbvLYQbl7Q9kBAQEBAQEFTEOgO8Kjr/1u2H1OcsZafNeVqBolopnXykOjftPRDgfRvcvpeCXmcd6sniNfzraezV0OiGHRhpbSxOuAQZBrT/UsnNxHUTMxzbLtNJhiN9nXgooY7auKJlt2SJjfYFVnUZZ72l2jFSO0Q+Z6O5o63GomXzGGqLbcQ82/wAl9NqdrYcNp+YZGHeMl4j7V9BKKuqIZYqOpjpotYDO4C89y0AbttrDivXEcunx2rbJWZnbp8POkpkvExWdmupOT+kBz1T56uTeX1Eptfu+JKyL8Wy26YqxWPpfroqR1vMytaNMwts9SzD8muADZwzOWgNJ3E7LX4Lxq7aq1azm7ez1grgi1op392b5Nfk4hibB0bE+ExHvWhxbrpsc/wDvZU0HTNaH75VojHLQ1jekwlm3ddrs7fenBLRel8Up4jHLNbwtDlHiNNmEbufOu1tK0OcM3+12a27rtvXGeDzGbrb8Pl08/E4+kfl8LugWj8lO2WsqwRWVZJe13SjZe9j2k7T6OC48T1dckxix+mr3o8E03vfvKvyqYfJLSxPiY55ilJcGNLiGuaRfZ6F74LmrTJaLTtvCOI47WpG0NTg0hfTU73tLXOhjLmOBBa7ILiyy9TERmtEdt1zDP+OGerdEHsqnV2HTinmffPE+PPE4u6W49e+23atHHxGtsXhZq7xHuqX0kxfxMc7SqP0HmqpJJsTqtbI6MsiELMrYj1OseHBdY4rTBWK4K7R7/bxOhtknmy26tDovgvMaYU2sMtnvfnLMnSN7WuVna3UxqcnPtst6fD4NOWCh0dp4aqaujz66cEPDnXaLkEkDq3BMuty5MUYp7QU09K3m8e7rqpHeHdwsGd84/wC+72lfSYvRDPnvLZUx2Be0LCAgICAgICCrX9Ad4VLX/rdcPqc5YsRK4xnKrTB1AJCPlRTR2PAOu0+0LZ4JeYz8vtMM7iMROKJ+3b0RnMmH0b3ElxgYCTvJaMvuVLiFIrqLRHbdZ0198UTLrqlCwx+jOjdRT19bVzasxz59WWuLiQ597EW2bLLY1eux5NPTHTvChg01qZZtYm0PlgqHVeFTtp3Pvnp5WF8D77xxA8bdSV4lTJjjHnrvt7+5bSTW/Pinb6edfg+NVYEM9TSwwOPzhphJnc3htHquF7x6nRYvypWZn23RfFqL9LT0+mhwHA4KGLVU7bXsXyHa+R3Fx9yz9Vq76m3Nb2WsOCmKNqwp4XovFTVk9bFJJecPDoTbIC5wcbHfvC7ZtfbLhrjtHb3c8elimSbw5fKtBmoGv/hzs/qBb71a4HfbPt8uHEa/494dnRMMkoaKYsZrDTRAvyDNmawNJv6FT11r1z3rvO28u+miJx1nZ2lRWhAQQiUogsiRAUx3RLO4QfnX/fd7V9Fi9EKFvVLaUh2Lo8rSAgICAgICCrX9Ed6pa70OuH1OfZY2y2pYxhcVXA+mnzauS1ywhrgQQQQbcQu2DPbBki9O7nlxxkry2Rg2GMpII6aMvcyIEB0hBcbknbYAdajUZ7Z8k3t7mLHGOsVhdsuDoKRCjcE3SKe8oEN1PGMKirIX004cY35ScrsrgWm4IPeF30+ovgvz07ueXFGSvLL9YThzKWCKmiLjHC3K0vdmcdt7k2UZ805bzee8px44x15Y7La4vaESICAgIkQFMd0Mzhh+dk/7He0r6LF6IULeqW1oTsC6PK4glAQEBAQEFau6PpVLXeh1w+pQWOtCCLKEoQfl7gBckAcSbBTWkzO0RuibRXupT4zSR/6lTTMPB1TED4XXaNJnn/Sf+nOc+OPdRm0ww1m+shP3XF/sC7V4dqJ7Un/pznV4o/2hXotNaOeZkEGvkdIcoeyB5YD2nqHavWThmXHSbW2/rdFNXS9tq7uYyvrBjzqcvm5mW3bGGnU5dUDe9v3utWpxYfIc0bc3/lw58vmdp9LbrG2aKCQNpNhxOxTWsz2hEzEdwG+0bR2KLRas9SJ3edROyJjpJXNZGwXe95DWtHEleqY7Xty1jqWtFY3mWWGnsD3ubTU1ZUsYbOlp4M7e/j42WnHCrVj87RE/anOuiZ/GJmPp18B0ipq4O5u454+nFI0se30KpqdFk08/n2+Yd8Oopl7OsqiwKAQFMIZagNppf+x/+RX0eH9cKFvVLa4edgXR5XwglAQEBBCCUFat6I71R1363XF6lGyyFiAolChKFI5+M4NT1sYhqWF7AcwAe9hDuPySu2DUXw23pLnkx1yRtZzqfQnDI+jSRn77nyf5Eqxbieot15nKujxR7MdhtDFT6QPptWwwSZwyNzAWtDos7bA9ot6VtZst8nD/ABN+sKGPHFNVs+nRxNaLMa1o4NaGj1L5mb2nvLXisR7MTpljdTTYjQRxylkEpZrGBrSHAyhrr3B6ls8P02PLprzMbzDP1WW9MtYhb5UJJGUGaN7oyJ4wSxxaSDfZcehcuEUrbUbWjd719pjHvEuFo1gVTikTJ8Rnl5qxrY4IWPymUNGUvd4b9pJvuV3WanDpbcmGsc3ur6fDfNHNeej8Y2x+B1cEtM+Q0M2x9M+R0gFrZwL99wd6nT8mvw2i8RFoMszpbxMT0dHlbdJzWnLCdSZfnQDYOOW7L+tV+DVrGW0T326OvEJtyRMdmq0e1HNoOahjYjExzWst1jr7Vm6yMs5bc+/db0/JFI5XMpNE2w4i7EIpSxsgfnpwwBpc4C+3hfb3rvk4h4mn8G1e3u510sVy+JEtGstdEBSFkGTpjaolH2j/AGr6LB+urPv6pbTDHbAury6gQEEoIQSgICCtW9Ed6o679cOuHupLIWEIlCgFIiyJEQ+a6ZjUY3QVPVIIr26yHlh9Tgvo9BPiaK9GVqo5NRWz6UvnGq+d8sUHzVJOOk2R8ebhduYf4r6Dgdt5tSfhmcRjpWzs6cgVGDyS7/m4JwfxNJ9RKq8P/wAetiP7dtTHNg3e3JzNnwyn+pnZ4PK58WrtqbPWhtvihwOV9we2igbtmdI8tYN5BAaPWVe4HG3PeeyvxHry1hqdIKuClos1czXRgRxviyB+d9gOv0m6zdNjyZc8+FO07reW9KY48Tq5GG6KYZVwx1UME0AmGdmWZ8TwOoix2Kxm12ow5Jx2nfZyx6fFkrzV6OW6sqsOxWnoG1EtTTTiM5KkiR7A8uFs1r7Mt1anFi1OltmmsRaPhxi98OaMcTvEvoll89LW3LKDdFkN02Q3Y0G1TOPtX+1fQ4P11Ub+qWwwh+wLs8O41BKAgICAgIKtd0R3qhr/AEQ64e6kslZFAICkLIJsiHzblfbkdQ1A3sc8ekFrh7F9Bwad6Xp9MziHSa2fR43ZmtcNzgD4hYeWu15j7aNJ3rDHcq9OXYdmAvqp43HsBzNv/UtTgtuXUbfMKfEK7491nD2iqwNrRY56J0f42tI9oXjJvh12/wBvVPz0+30xvJ9jlZBFKyOlkq6Zh2shyiSKVwvfiQfctbiWlxZLRM25bSpaTNkpWYiN4d7BsGq63EBimIRaiOIAU9K43cCN1x1AbTt3kqjqNTi0+DwMM7zPeVjFivky+JfpEdoazHsIjrad9NLcNfYhzekx42hwWVp9RbBki9V3LjjJXlllqDDcboohSU7qSeJp+ZlkLmujZe9i33bVp5M2iz258m8T9KlMeoxRyV2mFvR7RSWOpOIYjM2orCLMyg6uLZa43XNtm7Zf0rjqtfWcXg4Y2q94NNMW58k7y1tllLwoSICDFVGyrqB9q5fQaf8AXClf1S1WDO3Ls8NEzcg/SAgICAgIKtf0R3rP4h6IdsPdQWSspRApH6CApEohytIMAp6+NsVS1xaw5mljyxzSRY/+KtabVZNPO9PdxzYa5IjmdKKMMa1jdjWNDWi97ACwVe0za0z8ulYiI2h51lJHMx0UzQ+N4s5jtoIXrHe2O3NWeqLxFo5Zfihw+KCEU8LAyFoIDBusbk+0r3bNa+Tnt3RFIrXlhhOTOkmp6zEoHskbECMpcwtaS2V7WkE77g+pbHFLVyYcdt+uyjo62pktE9n0VYGzSQiUWQQiSyjYLICbAgxGIbKyf79/FoW7pv1Qp39UtNgztysPDSxbkHogICAgICCniG5vf7lncR9MO+DuorJWUqUJUiUQm6kFIlSgQEBAU9+8oiBQkQQgWRJZQIsmwWTYLJsMRjAtWzdpYfFjVt6X9cKmT1O/gztysPDVQHYg9EBBKAgIIQU8R3N7ys3iPaHfB3UQspZfpSJUoFIlEJQFIIJUoEBAQEBAUgoEICJEGK0gFq2TtbGf6B8FsaX9arl7uvg7tytObWUx2BB7oCCUBAQQgpYkej6Vl8R7QsYO6istZSCpH6BUoFKEoJRApEhSClCVIICCQgICAghAQEGM0oFqy/GJh9ZHuWto/QrZfUu4Q/aFbc2vo3bAgthBKAgICCEFDEt7fSsriPss6dSWWspTdCQVO6EqRKlCQpQlSJXpCUBSJQEBAUgoBAQQgIMdpeLVMZ4xD1OK1NF6FfL3euFHaFdcmyoDsCC8EEoCAgICCrVwZ7G9rKnqdNOXbq6Y8nK507S3quqv8bMf7OvmHJqsY1f7Mn8Q+Cn+On5PHU3aTgfsXfzj4J/HT8nj/SPOsfwHfzj4J/HT8o8dHnb9gfzB8FP8fPyeMjzv+wP5g+Cn+P8AtHjHnh9gfzB8FPkPs8b6PPH/AI5/M/RT5D7R430jzy/45/M/RPIfZ4yfPI/R/wC5+inyP2eMeeJ+j/3f0TyP2eMjzyP0f+5+ieS+zxjzyd9H/ufonkvs8Y88XfR/7n6J5L7PGPPF/wBHH5h+CnyX2eMeeL/o4/MPwTyX2eMeeD/4A/MPwTyX2eMeeD/4A/MPwTyX2eKkaXSfwB+Yfgnkd/c8VQxGtdVPY8sDMjS2wcTe5urGHD4dXO1t3Qw5liF3eWtw/cEHRCCUBAQEBBBCDwmhBCDO4lQ3O5BynYZ2IPM4X2II8ldiD8+SuxA8k9iCPJPYgeSexA8k9iB5J7EE+SOxBIwjsQT5J7EE+SexA8k9iCfJPYgnyV2IAwvsQeseH26kFynpSCEGgoG2CC+EEoCAgIIQEBwQVpaYFB48yCBzEIHMQgcxCBzAIHMRwQOYBA5iOCBzEcEE8xHBA5kEE8yHBA5kOCBzIcEDmQ4II5kOCBzIcEDmQQfptIEFiOOyD1QEBAQEBAQEBBFkCyBZBNkCyBZBFkCyBZAsgWQLIFkCyBZAsgWQLIJQEBAQQgl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ttp://www.backupvergelijker.nl/wp-content/uploads/2012/10/tips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17078"/>
            <a:ext cx="2390625" cy="1926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2A84D-629F-4143-B674-F4FE0A718541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19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19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di PT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392488"/>
          </a:xfrm>
        </p:spPr>
        <p:txBody>
          <a:bodyPr>
            <a:noAutofit/>
          </a:bodyPr>
          <a:lstStyle/>
          <a:p>
            <a:pPr lvl="1">
              <a:buFontTx/>
              <a:buChar char="-"/>
            </a:pPr>
            <a:r>
              <a:rPr lang="en-US" dirty="0" err="1" smtClean="0"/>
              <a:t>Memajukan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Pengayaan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ajar</a:t>
            </a:r>
          </a:p>
          <a:p>
            <a:pPr lvl="1">
              <a:buFontTx/>
              <a:buChar char="-"/>
            </a:pPr>
            <a:r>
              <a:rPr lang="en-US" dirty="0" err="1" smtClean="0"/>
              <a:t>Publikasi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/paten</a:t>
            </a:r>
          </a:p>
          <a:p>
            <a:pPr lvl="1">
              <a:buFontTx/>
              <a:buChar char="-"/>
            </a:pPr>
            <a:r>
              <a:rPr lang="en-US" dirty="0" err="1" smtClean="0"/>
              <a:t>Menciptakan</a:t>
            </a:r>
            <a:r>
              <a:rPr lang="en-US" dirty="0" smtClean="0"/>
              <a:t> </a:t>
            </a:r>
            <a:r>
              <a:rPr lang="en-US" dirty="0" err="1"/>
              <a:t>Inovasi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teknologi</a:t>
            </a:r>
            <a:endParaRPr lang="en-US" dirty="0"/>
          </a:p>
          <a:p>
            <a:pPr lvl="1">
              <a:buFontTx/>
              <a:buChar char="-"/>
            </a:pPr>
            <a:r>
              <a:rPr lang="en-US" dirty="0" err="1"/>
              <a:t>Penerapan</a:t>
            </a:r>
            <a:r>
              <a:rPr lang="en-US" dirty="0"/>
              <a:t> IPTEKS </a:t>
            </a:r>
            <a:r>
              <a:rPr lang="en-US" dirty="0" smtClean="0"/>
              <a:t>di </a:t>
            </a:r>
            <a:r>
              <a:rPr lang="en-US" dirty="0" err="1" smtClean="0"/>
              <a:t>masyarakat</a:t>
            </a:r>
            <a:endParaRPr lang="en-US" dirty="0" smtClean="0"/>
          </a:p>
          <a:p>
            <a:pPr lvl="1">
              <a:buFontTx/>
              <a:buChar char="-"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(Prof. Dr. </a:t>
            </a:r>
            <a:r>
              <a:rPr lang="en-US" dirty="0" err="1" smtClean="0"/>
              <a:t>Supriadi</a:t>
            </a:r>
            <a:r>
              <a:rPr lang="en-US" dirty="0" smtClean="0"/>
              <a:t> </a:t>
            </a:r>
            <a:r>
              <a:rPr lang="en-US" dirty="0" err="1" smtClean="0"/>
              <a:t>Rustad</a:t>
            </a:r>
            <a:r>
              <a:rPr lang="en-US" dirty="0" smtClean="0"/>
              <a:t>)</a:t>
            </a:r>
          </a:p>
        </p:txBody>
      </p:sp>
      <p:pic>
        <p:nvPicPr>
          <p:cNvPr id="11" name="Picture 10" descr="http://1.bp.blogspot.com/-qRI3l-Hzdak/Ty15Y4EM0dI/AAAAAAAAABo/baj3wf7q9yM/s200/jenis-rise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0"/>
            <a:ext cx="1907703" cy="15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CB490-0FFF-40C2-BF18-193ED28A908B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000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1134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Tips</a:t>
            </a:r>
            <a:endParaRPr lang="id-ID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91071" y="1417638"/>
            <a:ext cx="8352928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Cara </a:t>
            </a:r>
            <a:r>
              <a:rPr lang="en-US" dirty="0" err="1" smtClean="0"/>
              <a:t>melakukan</a:t>
            </a:r>
            <a:r>
              <a:rPr lang="en-US" dirty="0" smtClean="0"/>
              <a:t> </a:t>
            </a:r>
            <a:r>
              <a:rPr lang="en-US" dirty="0" err="1" smtClean="0"/>
              <a:t>sitasi</a:t>
            </a:r>
            <a:r>
              <a:rPr lang="en-US" dirty="0" smtClean="0"/>
              <a:t>:</a:t>
            </a:r>
          </a:p>
          <a:p>
            <a:pPr>
              <a:buFontTx/>
              <a:buChar char="-"/>
            </a:pPr>
            <a:r>
              <a:rPr lang="en-US" dirty="0" err="1" smtClean="0"/>
              <a:t>Menyediakan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yang </a:t>
            </a:r>
            <a:r>
              <a:rPr lang="en-US" dirty="0" err="1" smtClean="0"/>
              <a:t>jelas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pembaca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menemukan</a:t>
            </a:r>
            <a:r>
              <a:rPr lang="en-US" dirty="0" smtClean="0"/>
              <a:t> </a:t>
            </a:r>
            <a:r>
              <a:rPr lang="en-US" dirty="0" err="1" smtClean="0"/>
              <a:t>sumber</a:t>
            </a:r>
            <a:r>
              <a:rPr lang="en-US" dirty="0" smtClean="0"/>
              <a:t> yang </a:t>
            </a:r>
            <a:r>
              <a:rPr lang="en-US" dirty="0" err="1" smtClean="0"/>
              <a:t>dikutip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Mengutip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r>
              <a:rPr lang="en-US" dirty="0" smtClean="0"/>
              <a:t> </a:t>
            </a:r>
          </a:p>
          <a:p>
            <a:pPr>
              <a:buFontTx/>
              <a:buChar char="-"/>
            </a:pPr>
            <a:r>
              <a:rPr lang="en-US" dirty="0" err="1" smtClean="0"/>
              <a:t>Mengutip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>
              <a:buFontTx/>
              <a:buChar char="-"/>
            </a:pPr>
            <a:endParaRPr lang="en-US" b="1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AutoShape 2" descr="data:image/jpeg;base64,/9j/4AAQSkZJRgABAQAAAQABAAD/2wCEAAkGBw8PDw4NDRAPDw0NDxAPDQwNDA8NDg4OFBEWFhQRFRUYHCggGRolHxUVITIiJS0rLi4uFx8zODMsNygtLisBCgoKDg0OGxAQGiwkHiUsLCwsLCwsLCwsLCwsLCwsLCwsLCwsLCwsLCwsLCwsLCwsLCwsLCwsLCwsLCwsLCwsLP/AABEIAN8A4gMBEQACEQEDEQH/xAAbAAEAAwEBAQEAAAAAAAAAAAAAAQQGBQMHAv/EAEQQAAEDAgIFBwcJBwUBAAAAAAEAAgMEEQUSBhMhMVEHFDJBYXGRFRaBobHB0SIjVGJjcoKT4UNSU5Kio7IzQmRz8ML/xAAbAQEAAwEBAQEAAAAAAAAAAAAAAQQFAwIGB//EADARAQACAQIEBgICAgICAwAAAAABAgMEEQUSITETFDJBUWEiMxVxI0KBkaHwBiRy/9oADAMBAAIRAxEAPwD7gglAQEBAQEBBCCUEIJQQgIJQEBAQEBAQEBAQEBAQEEIJQEBAQEBAQEBAQEH5e8NBJIAAuSTYAd6jfaN0xEzO0OQNK8Oz6rnlNrL2trm2vwvuXjxafK1Og1MV5pxzt/TsAroqJQEBAQEBAQEBAQEBAQEBAQEBAQEBAQQgICAUHyzlWxGpfM2iizCBsbXyBv7Vzr2B7Bbd2rO1l7b8tez7H/45psEUnNfvv0+mCjwaVwJc0tYBtLhYWVOtJ7vpM2pxcu0dX2/QBsww2lbUX1jWkDN0tWHHJf8ADZbGHfkjd+c8Tikam/J23aJdVAQEBAQEEIF0EoCAgICAgICCEEoKtbM5gBbbaetU9XntirEw64aReeql5Qk+r4LOniGX6WPL1R5Qk+r4KP5DMny9UeUJfq+Cj+QzHl6nlGT6v8qfyGb6PL1PKMn1fBP5DN9J8vQ8oSdngn8jmPL0DiEn1fBP5HMeXo5OMUZqXNlzmKZgsJGNa7M391zTsIXjzuS07yt6e/g1msdYl8rxjFZ5Kx9LVy5oYZSw6kCIEbg/Z17bq3zzfaZfR6LHWMXNSvWYa/D+Ut0UgpK1gjdHZhqGnMx1hbOW22A+lTbPljtLI1HBazvfHPSeuzaQYw54Ba5pB2gixuOKrTr80d2TOmrHd7c/l4jwUfyGZHl6HP5eI8Ao/kMx5eh5Ql4jwCfyGY8vRHlCXiPAJ5/Mny9Dn8vEeATz+b5PL0OfS8R4BPP5vk8vRIrpOI8Ap89m+UeBRPPpOI8ApjW5pnujwKOrE+4B67C63Mc71iZUrRtMw/a9oSgICAgICCEFPE+iO/3LP4j+uHfT+pzFizK4KBCJQoBBChKEFTGJ3R01RKzpxwyPb3hhIXqkRzO2npF8taz2mYfIWYC4jXSTRxh13AyXLng7bi29aVY6dX105IraK44mdvhz5on1FQxt873ZY2G1rgbAo69odJx0x73lucFkkpQyEuuYxl9ANgFwzU2l8prrVnNM17NzRz52Byqz0U5WF5QIlCBdAugIP0F6r3eZdHD5bhfT4tuSGbb1S6AXR5SgICAgICCEFPE+iO9Z/EPRDvp/U5ixVxCgESgqAQRZElk2H5ljDmuY7a1wLSOII2pHTqmLTFomPZ8k0g0drKZ5YxjpqYE6l7SCWtJ6JbvBV2l62jrL6jBxWlq7z0n3eOARyQP1j4iJACQ59rtF7bB6V3pO3WFfWcQxcnLzbzLv4dE6R+Z29x2qtkv8vn95taZlvaKHIxoVSSXuoQi6JQgKEiAEH6C9V7vMrWDnf3n2r6jF6IZlu8uwF0eRAQEEoCAgIKeJdEd/uWfxD9cO+D1OYsVcQoBEiCLIFkCyBZB4VVMJBYomJcCp0eN7jb8F1rlmvYmsT3XcOwjV2Lurcudp3eu3Z2LLy8osgiyhJZBCgET1EEheq90S9sEdv7z7V9Rh9EMq3eXdC6ISgICAgICAgp4l0R3qhxD9cO2D1OaVirqLKBFkSJsCAgKEJTYQp2NxNgTZKFAhTEc3Y327o7lM47RG8xKIvWfcsvHfs9bosiXN0ixM0lNLUhucxgWYTYElwG3xVnR6eNRmim/dw1Obwsc2To9iRq6aKpLAzWZvkB2a1iRv9CnWafy+ace+5p8vi0izpAKtHd23MDdtP3j7V9Ph9EMy3eWhaujy/SAgICAgICCpiPRHeqHEP1w7YPU5qxlxFkCygVMSxKClYJKmRsTHODA597FxBNtncV2w4L5p2pG8vGTLXHG9pWY3hzQ5pBa4BzXA3BBFwQuVqzXpPd6iem8P1ZRsksg8K6o1UUsxFxFG+TLuvlaTb1Lripz5Ip8y8ZLctZlydENIPKEDpjHqix+QtD84OwG42dqs6/RRpbRXffeHHS6jxq77O7ZUZWSyJ3RZQPnemcr6nFKTDHvc2lfq87WHKXFxcST4AL6Ph+OmPS2zRG9mTqr2tnjHM9HbZonhlFasLXMFP8syPmlc0W6yL7VnzrtTn/xRt1+lry2HF+W/b7dzDMSgqmGSmkbIwHKXNBFncDcCyo5sGTDblvG0rGPNW8b1UtItI4KARGfOTMXBrWC5s213d20eK76XQ5NTvyezxn1NcO278aWw67Dqm3XDrB6BmHsXvQz4WqrE/LzqY58M7ObyYVGfDw3rhmkZ6DZ4/wA1Z45j21G/y48Nvvia1Y8R1hoK+Bu+U77zvavpsXohm27y0zDsXR5ftAQEBAQEBBUxHojvVHX/AK4dsHqc5Yy2w2hmN1MlfXUlVKX6syGJjg0ZQ2SxA2XtYtW5xDSY6aemWkd9t2bpc97ZrUtLcLCabK8pVDrsPkd/up3tmb6Ltd6nFavB8vJqIj5UdfTmxf0t6CVuvw+mcTdzGmJx7WG3ssuXFMXh6m1f+XvR5OfFDvqhtK1v8iTWY7wc0T2lWxKPNDMzqdFI3xaQuunnbLWfuHPLEckwxPJC/wCYqmfuzNPiwD3LZ47H50n6UOGz+Nv7K/T59NV1kE0TXRw5hCGXD3P+TlDidltpJPYpxcHrlw1vWe/dGTiE0yWrMP3znHXQOr80MbAzWMojDme6O1++9uq9158PQReME7zPynn1M18SOn0vYbpHVV1FraGOHnbH5ZopXnI0bw5vG+zfu2rhm0OLT5tss/jPZ1x6i+am9O/uxelFNWtraWSukYyefIGPpbtMTRJl2HiMxW3o74JwWjFXpHz7s7PXJ4kTk7y1WN6M83oK13OaqocYbkTzFzPkuBzZd19iydNr4y6isTWI/pey6bkxTMTMrfJlIHYbGBvZLKx3fmzexwXDjVZ8zMunDp/ww4nK+3ZRd84v+Wr3Af8AeFfif+stbgjucYdATt11KGnrJJZlKytRHh6yf/0u4p59PH9MtyQy2jq4T0mvjfl4fJLT7AtLjtd5pf6U+GTtzVfQl89HdrOfgjvlO++72r6XF6IZtu8tXEdi6IeiAgICAgICCpiHQHeqOv8A1w7YPU5yxpW3zXFiKTSGCXosnDHOO4EPa6N3rAX0uD/Nw6a+8MfL/j1cT7S3FXpBRQ31tTA0jqMrSfALDpos9+1ZaVtRjr3lwMb00wuSCaDXmQyxvYBHDI7aRYbbW32V3TcO1FMkWmNtvtWzavFakxHVz+SKs+Yqqdx/05BKOxrm2d62K1x3FvkrePdx4bf8Zh5xz1GN1U8bJn0+HUxykRGz5SSQLnrJsT2BTNMXD8UWmN7z8oib6m8xE7VhdxbRKGkhMtFVzUs7Bma6WrOrkt1OB2bVy0+uvmvtlpvWfp7yaeuOv4W2l7aE6Wc9jdT1GyrY07WtOWVluls2Arzr+H+XyRkp6Ze9NqfFrNbd4cvkmNn4gzg6M2/E8e5d+NR/jpP05cOn87R9udpjhwGNwA2Dal1O+5FxfNlOz8PrVrQZd9DPzG8OOpp/9iI+X1YjqXyvNO/M2tumz5toMOb4vX0jP9ItlNhuGSRuX1PIX0XEojJoqZJ7srRzy57Uh6crDcr6Cb91zxfucx3uXngk70yV+k8R6Wrb7bqtiE1PIwi4lhc23HMwrFxzNM8T8S0L/lj/AOGJ5Iqj5qqp3Gz2SNfkO8XblcfFq2OO03muSO0wocNt0mr88rz26ujZf5ZfK4D6ga0E+JC98ArbmtPsjikxtEe7v8nUubDKb6msZ4SOt6rLP4tXl1VlrQzvhiGb0FGrxfEYtwOtIHdKD/8AS0eJ/lo6W/pT0fTUWh9HXzkd4bDj4I75b/vu9q+kxeiGdbvLYQbl7Q9kBAQEBAQEFTEOgO8Kjr/1u2H1OcsZafNeVqBolopnXykOjftPRDgfRvcvpeCXmcd6sniNfzraezV0OiGHRhpbSxOuAQZBrT/UsnNxHUTMxzbLtNJhiN9nXgooY7auKJlt2SJjfYFVnUZZ72l2jFSO0Q+Z6O5o63GomXzGGqLbcQ82/wAl9NqdrYcNp+YZGHeMl4j7V9BKKuqIZYqOpjpotYDO4C89y0AbttrDivXEcunx2rbJWZnbp8POkpkvExWdmupOT+kBz1T56uTeX1Eptfu+JKyL8Wy26YqxWPpfroqR1vMytaNMwts9SzD8muADZwzOWgNJ3E7LX4Lxq7aq1azm7ez1grgi1op392b5Nfk4hibB0bE+ExHvWhxbrpsc/wDvZU0HTNaH75VojHLQ1jekwlm3ddrs7fenBLRel8Up4jHLNbwtDlHiNNmEbufOu1tK0OcM3+12a27rtvXGeDzGbrb8Pl08/E4+kfl8LugWj8lO2WsqwRWVZJe13SjZe9j2k7T6OC48T1dckxix+mr3o8E03vfvKvyqYfJLSxPiY55ilJcGNLiGuaRfZ6F74LmrTJaLTtvCOI47WpG0NTg0hfTU73tLXOhjLmOBBa7ILiyy9TERmtEdt1zDP+OGerdEHsqnV2HTinmffPE+PPE4u6W49e+23atHHxGtsXhZq7xHuqX0kxfxMc7SqP0HmqpJJsTqtbI6MsiELMrYj1OseHBdY4rTBWK4K7R7/bxOhtknmy26tDovgvMaYU2sMtnvfnLMnSN7WuVna3UxqcnPtst6fD4NOWCh0dp4aqaujz66cEPDnXaLkEkDq3BMuty5MUYp7QU09K3m8e7rqpHeHdwsGd84/wC+72lfSYvRDPnvLZUx2Be0LCAgICAgICCrX9Ad4VLX/rdcPqc5YsRK4xnKrTB1AJCPlRTR2PAOu0+0LZ4JeYz8vtMM7iMROKJ+3b0RnMmH0b3ElxgYCTvJaMvuVLiFIrqLRHbdZ0198UTLrqlCwx+jOjdRT19bVzasxz59WWuLiQ597EW2bLLY1eux5NPTHTvChg01qZZtYm0PlgqHVeFTtp3Pvnp5WF8D77xxA8bdSV4lTJjjHnrvt7+5bSTW/Pinb6edfg+NVYEM9TSwwOPzhphJnc3htHquF7x6nRYvypWZn23RfFqL9LT0+mhwHA4KGLVU7bXsXyHa+R3Fx9yz9Vq76m3Nb2WsOCmKNqwp4XovFTVk9bFJJecPDoTbIC5wcbHfvC7ZtfbLhrjtHb3c8elimSbw5fKtBmoGv/hzs/qBb71a4HfbPt8uHEa/494dnRMMkoaKYsZrDTRAvyDNmawNJv6FT11r1z3rvO28u+miJx1nZ2lRWhAQQiUogsiRAUx3RLO4QfnX/fd7V9Fi9EKFvVLaUh2Lo8rSAgICAgICCrX9Ed6pa70OuH1OfZY2y2pYxhcVXA+mnzauS1ywhrgQQQQbcQu2DPbBki9O7nlxxkry2Rg2GMpII6aMvcyIEB0hBcbknbYAdajUZ7Z8k3t7mLHGOsVhdsuDoKRCjcE3SKe8oEN1PGMKirIX004cY35ScrsrgWm4IPeF30+ovgvz07ueXFGSvLL9YThzKWCKmiLjHC3K0vdmcdt7k2UZ805bzee8px44x15Y7La4vaESICAgIkQFMd0Mzhh+dk/7He0r6LF6IULeqW1oTsC6PK4glAQEBAQEFau6PpVLXeh1w+pQWOtCCLKEoQfl7gBckAcSbBTWkzO0RuibRXupT4zSR/6lTTMPB1TED4XXaNJnn/Sf+nOc+OPdRm0ww1m+shP3XF/sC7V4dqJ7Un/pznV4o/2hXotNaOeZkEGvkdIcoeyB5YD2nqHavWThmXHSbW2/rdFNXS9tq7uYyvrBjzqcvm5mW3bGGnU5dUDe9v3utWpxYfIc0bc3/lw58vmdp9LbrG2aKCQNpNhxOxTWsz2hEzEdwG+0bR2KLRas9SJ3edROyJjpJXNZGwXe95DWtHEleqY7Xty1jqWtFY3mWWGnsD3ubTU1ZUsYbOlp4M7e/j42WnHCrVj87RE/anOuiZ/GJmPp18B0ipq4O5u454+nFI0se30KpqdFk08/n2+Yd8Oopl7OsqiwKAQFMIZagNppf+x/+RX0eH9cKFvVLa4edgXR5XwglAQEBBCCUFat6I71R1363XF6lGyyFiAolChKFI5+M4NT1sYhqWF7AcwAe9hDuPySu2DUXw23pLnkx1yRtZzqfQnDI+jSRn77nyf5Eqxbieot15nKujxR7MdhtDFT6QPptWwwSZwyNzAWtDos7bA9ot6VtZst8nD/ABN+sKGPHFNVs+nRxNaLMa1o4NaGj1L5mb2nvLXisR7MTpljdTTYjQRxylkEpZrGBrSHAyhrr3B6ls8P02PLprzMbzDP1WW9MtYhb5UJJGUGaN7oyJ4wSxxaSDfZcehcuEUrbUbWjd719pjHvEuFo1gVTikTJ8Rnl5qxrY4IWPymUNGUvd4b9pJvuV3WanDpbcmGsc3ur6fDfNHNeej8Y2x+B1cEtM+Q0M2x9M+R0gFrZwL99wd6nT8mvw2i8RFoMszpbxMT0dHlbdJzWnLCdSZfnQDYOOW7L+tV+DVrGW0T326OvEJtyRMdmq0e1HNoOahjYjExzWst1jr7Vm6yMs5bc+/db0/JFI5XMpNE2w4i7EIpSxsgfnpwwBpc4C+3hfb3rvk4h4mn8G1e3u510sVy+JEtGstdEBSFkGTpjaolH2j/AGr6LB+urPv6pbTDHbAury6gQEEoIQSgICCtW9Ed6o679cOuHupLIWEIlCgFIiyJEQ+a6ZjUY3QVPVIIr26yHlh9Tgvo9BPiaK9GVqo5NRWz6UvnGq+d8sUHzVJOOk2R8ebhduYf4r6Dgdt5tSfhmcRjpWzs6cgVGDyS7/m4JwfxNJ9RKq8P/wAetiP7dtTHNg3e3JzNnwyn+pnZ4PK58WrtqbPWhtvihwOV9we2igbtmdI8tYN5BAaPWVe4HG3PeeyvxHry1hqdIKuClos1czXRgRxviyB+d9gOv0m6zdNjyZc8+FO07reW9KY48Tq5GG6KYZVwx1UME0AmGdmWZ8TwOoix2Kxm12ow5Jx2nfZyx6fFkrzV6OW6sqsOxWnoG1EtTTTiM5KkiR7A8uFs1r7Mt1anFi1OltmmsRaPhxi98OaMcTvEvoll89LW3LKDdFkN02Q3Y0G1TOPtX+1fQ4P11Ub+qWwwh+wLs8O41BKAgICAgIKtd0R3qhr/AEQ64e6kslZFAICkLIJsiHzblfbkdQ1A3sc8ekFrh7F9Bwad6Xp9MziHSa2fR43ZmtcNzgD4hYeWu15j7aNJ3rDHcq9OXYdmAvqp43HsBzNv/UtTgtuXUbfMKfEK7491nD2iqwNrRY56J0f42tI9oXjJvh12/wBvVPz0+30xvJ9jlZBFKyOlkq6Zh2shyiSKVwvfiQfctbiWlxZLRM25bSpaTNkpWYiN4d7BsGq63EBimIRaiOIAU9K43cCN1x1AbTt3kqjqNTi0+DwMM7zPeVjFivky+JfpEdoazHsIjrad9NLcNfYhzekx42hwWVp9RbBki9V3LjjJXlllqDDcboohSU7qSeJp+ZlkLmujZe9i33bVp5M2iz258m8T9KlMeoxRyV2mFvR7RSWOpOIYjM2orCLMyg6uLZa43XNtm7Zf0rjqtfWcXg4Y2q94NNMW58k7y1tllLwoSICDFVGyrqB9q5fQaf8AXClf1S1WDO3Ls8NEzcg/SAgICAgIKtf0R3rP4h6IdsPdQWSspRApH6CApEohytIMAp6+NsVS1xaw5mljyxzSRY/+KtabVZNPO9PdxzYa5IjmdKKMMa1jdjWNDWi97ACwVe0za0z8ulYiI2h51lJHMx0UzQ+N4s5jtoIXrHe2O3NWeqLxFo5Zfihw+KCEU8LAyFoIDBusbk+0r3bNa+Tnt3RFIrXlhhOTOkmp6zEoHskbECMpcwtaS2V7WkE77g+pbHFLVyYcdt+uyjo62pktE9n0VYGzSQiUWQQiSyjYLICbAgxGIbKyf79/FoW7pv1Qp39UtNgztysPDSxbkHogICAgICCniG5vf7lncR9MO+DuorJWUqUJUiUQm6kFIlSgQEBAU9+8oiBQkQQgWRJZQIsmwWTYLJsMRjAtWzdpYfFjVt6X9cKmT1O/gztysPDVQHYg9EBBKAgIIQU8R3N7ys3iPaHfB3UQspZfpSJUoFIlEJQFIIJUoEBAQEBAUgoEICJEGK0gFq2TtbGf6B8FsaX9arl7uvg7tytObWUx2BB7oCCUBAQQgpYkej6Vl8R7QsYO6istZSCpH6BUoFKEoJRApEhSClCVIICCQgICAghAQEGM0oFqy/GJh9ZHuWto/QrZfUu4Q/aFbc2vo3bAgthBKAgICCEFDEt7fSsriPss6dSWWspTdCQVO6EqRKlCQpQlSJXpCUBSJQEBAUgoBAQQgIMdpeLVMZ4xD1OK1NF6FfL3euFHaFdcmyoDsCC8EEoCAgICCrVwZ7G9rKnqdNOXbq6Y8nK507S3quqv8bMf7OvmHJqsY1f7Mn8Q+Cn+On5PHU3aTgfsXfzj4J/HT8nj/SPOsfwHfzj4J/HT8o8dHnb9gfzB8FP8fPyeMjzv+wP5g+Cn+P8AtHjHnh9gfzB8FPkPs8b6PPH/AI5/M/RT5D7R430jzy/45/M/RPIfZ4yfPI/R/wC5+inyP2eMeeJ+j/3f0TyP2eMjzyP0f+5+ieS+zxjzyd9H/ufonkvs8Y88XfR/7n6J5L7PGPPF/wBHH5h+CnyX2eMeeL/o4/MPwTyX2eMeeD/4A/MPwTyX2eMeeD/4A/MPwTyX2eKkaXSfwB+Yfgnkd/c8VQxGtdVPY8sDMjS2wcTe5urGHD4dXO1t3Qw5liF3eWtw/cEHRCCUBAQEBBBCDwmhBCDO4lQ3O5BynYZ2IPM4X2II8ldiD8+SuxA8k9iCPJPYgeSexA8k9iB5J7EE+SOxBIwjsQT5J7EE+SexA8k9iCfJPYgnyV2IAwvsQeseH26kFynpSCEGgoG2CC+EEoCAgIIQEBwQVpaYFB48yCBzEIHMQgcxCBzAIHMRwQOYBA5iOCBzEcEE8xHBA5kEE8yHBA5kOCBzIcEDmQ4II5kOCBzIcEDmQQfptIEFiOOyD1QEBAQEBAQEBBFkCyBZBNkCyBZBFkCyBZAsgWQLIFkCyBZAsgWQLIJQEBAQQgl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ttp://www.backupvergelijker.nl/wp-content/uploads/2012/10/tip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17078"/>
            <a:ext cx="2390625" cy="1926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30CD2-D868-4A64-AFD6-5D8F7C2EDDE8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9349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1134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Tips</a:t>
            </a:r>
            <a:endParaRPr lang="id-ID" sz="3600" dirty="0"/>
          </a:p>
        </p:txBody>
      </p:sp>
      <p:sp>
        <p:nvSpPr>
          <p:cNvPr id="2" name="AutoShape 2" descr="data:image/jpeg;base64,/9j/4AAQSkZJRgABAQAAAQABAAD/2wCEAAkGBw8PDw4NDRAPDw0NDxAPDQwNDA8NDg4OFBEWFhQRFRUYHCggGRolHxUVITIiJS0rLi4uFx8zODMsNygtLisBCgoKDg0OGxAQGiwkHiUsLCwsLCwsLCwsLCwsLCwsLCwsLCwsLCwsLCwsLCwsLCwsLCwsLCwsLCwsLCwsLCwsLP/AABEIAN8A4gMBEQACEQEDEQH/xAAbAAEAAwEBAQEAAAAAAAAAAAAAAQQGBQMHAv/EAEQQAAEDAgIFBwcJBwUBAAAAAAEAAgMEEQUSBhMhMVEHFDJBYXGRFRaBobHB0SIjVGJjcoKT4UNSU5Kio7IzQmRz8ML/xAAbAQEAAwEBAQEAAAAAAAAAAAAAAQQFAwIGB//EADARAQACAQIEBgICAgICAwAAAAABAgMEEQUSITETFDJBUWEiMxVxI0KBkaHwBiRy/9oADAMBAAIRAxEAPwD7gglAQEBAQEBBCCUEIJQQgIJQEBAQEBAQEBAQEBAQEEIJQEBAQEBAQEBAQEH5e8NBJIAAuSTYAd6jfaN0xEzO0OQNK8Oz6rnlNrL2trm2vwvuXjxafK1Og1MV5pxzt/TsAroqJQEBAQEBAQEBAQEBAQEBAQEBAQEBAQQgICAUHyzlWxGpfM2iizCBsbXyBv7Vzr2B7Bbd2rO1l7b8tez7H/45psEUnNfvv0+mCjwaVwJc0tYBtLhYWVOtJ7vpM2pxcu0dX2/QBsww2lbUX1jWkDN0tWHHJf8ADZbGHfkjd+c8Tikam/J23aJdVAQEBAQEEIF0EoCAgICAgICCEEoKtbM5gBbbaetU9XntirEw64aReeql5Qk+r4LOniGX6WPL1R5Qk+r4KP5DMny9UeUJfq+Cj+QzHl6nlGT6v8qfyGb6PL1PKMn1fBP5DN9J8vQ8oSdngn8jmPL0DiEn1fBP5HMeXo5OMUZqXNlzmKZgsJGNa7M391zTsIXjzuS07yt6e/g1msdYl8rxjFZ5Kx9LVy5oYZSw6kCIEbg/Z17bq3zzfaZfR6LHWMXNSvWYa/D+Ut0UgpK1gjdHZhqGnMx1hbOW22A+lTbPljtLI1HBazvfHPSeuzaQYw54Ba5pB2gixuOKrTr80d2TOmrHd7c/l4jwUfyGZHl6HP5eI8Ao/kMx5eh5Ql4jwCfyGY8vRHlCXiPAJ5/Mny9Dn8vEeATz+b5PL0OfS8R4BPP5vk8vRIrpOI8Ap89m+UeBRPPpOI8ApjW5pnujwKOrE+4B67C63Mc71iZUrRtMw/a9oSgICAgICCEFPE+iO/3LP4j+uHfT+pzFizK4KBCJQoBBChKEFTGJ3R01RKzpxwyPb3hhIXqkRzO2npF8taz2mYfIWYC4jXSTRxh13AyXLng7bi29aVY6dX105IraK44mdvhz5on1FQxt873ZY2G1rgbAo69odJx0x73lucFkkpQyEuuYxl9ANgFwzU2l8prrVnNM17NzRz52Byqz0U5WF5QIlCBdAugIP0F6r3eZdHD5bhfT4tuSGbb1S6AXR5SgICAgICCEFPE+iO9Z/EPRDvp/U5ixVxCgESgqAQRZElk2H5ljDmuY7a1wLSOII2pHTqmLTFomPZ8k0g0drKZ5YxjpqYE6l7SCWtJ6JbvBV2l62jrL6jBxWlq7z0n3eOARyQP1j4iJACQ59rtF7bB6V3pO3WFfWcQxcnLzbzLv4dE6R+Z29x2qtkv8vn95taZlvaKHIxoVSSXuoQi6JQgKEiAEH6C9V7vMrWDnf3n2r6jF6IZlu8uwF0eRAQEEoCAgIKeJdEd/uWfxD9cO+D1OYsVcQoBEiCLIFkCyBZB4VVMJBYomJcCp0eN7jb8F1rlmvYmsT3XcOwjV2Lurcudp3eu3Z2LLy8osgiyhJZBCgET1EEheq90S9sEdv7z7V9Rh9EMq3eXdC6ISgICAgICAgp4l0R3qhxD9cO2D1OaVirqLKBFkSJsCAgKEJTYQp2NxNgTZKFAhTEc3Y327o7lM47RG8xKIvWfcsvHfs9bosiXN0ixM0lNLUhucxgWYTYElwG3xVnR6eNRmim/dw1Obwsc2To9iRq6aKpLAzWZvkB2a1iRv9CnWafy+ace+5p8vi0izpAKtHd23MDdtP3j7V9Ph9EMy3eWhaujy/SAgICAgICCpiPRHeqHEP1w7YPU5qxlxFkCygVMSxKClYJKmRsTHODA597FxBNtncV2w4L5p2pG8vGTLXHG9pWY3hzQ5pBa4BzXA3BBFwQuVqzXpPd6iem8P1ZRsksg8K6o1UUsxFxFG+TLuvlaTb1Lripz5Ip8y8ZLctZlydENIPKEDpjHqix+QtD84OwG42dqs6/RRpbRXffeHHS6jxq77O7ZUZWSyJ3RZQPnemcr6nFKTDHvc2lfq87WHKXFxcST4AL6Ph+OmPS2zRG9mTqr2tnjHM9HbZonhlFasLXMFP8syPmlc0W6yL7VnzrtTn/xRt1+lry2HF+W/b7dzDMSgqmGSmkbIwHKXNBFncDcCyo5sGTDblvG0rGPNW8b1UtItI4KARGfOTMXBrWC5s213d20eK76XQ5NTvyezxn1NcO278aWw67Dqm3XDrB6BmHsXvQz4WqrE/LzqY58M7ObyYVGfDw3rhmkZ6DZ4/wA1Z45j21G/y48Nvvia1Y8R1hoK+Bu+U77zvavpsXohm27y0zDsXR5ftAQEBAQEBBUxHojvVHX/AK4dsHqc5Yy2w2hmN1MlfXUlVKX6syGJjg0ZQ2SxA2XtYtW5xDSY6aemWkd9t2bpc97ZrUtLcLCabK8pVDrsPkd/up3tmb6Ltd6nFavB8vJqIj5UdfTmxf0t6CVuvw+mcTdzGmJx7WG3ssuXFMXh6m1f+XvR5OfFDvqhtK1v8iTWY7wc0T2lWxKPNDMzqdFI3xaQuunnbLWfuHPLEckwxPJC/wCYqmfuzNPiwD3LZ47H50n6UOGz+Nv7K/T59NV1kE0TXRw5hCGXD3P+TlDidltpJPYpxcHrlw1vWe/dGTiE0yWrMP3znHXQOr80MbAzWMojDme6O1++9uq9158PQReME7zPynn1M18SOn0vYbpHVV1FraGOHnbH5ZopXnI0bw5vG+zfu2rhm0OLT5tss/jPZ1x6i+am9O/uxelFNWtraWSukYyefIGPpbtMTRJl2HiMxW3o74JwWjFXpHz7s7PXJ4kTk7y1WN6M83oK13OaqocYbkTzFzPkuBzZd19iydNr4y6isTWI/pey6bkxTMTMrfJlIHYbGBvZLKx3fmzexwXDjVZ8zMunDp/ww4nK+3ZRd84v+Wr3Af8AeFfif+stbgjucYdATt11KGnrJJZlKytRHh6yf/0u4p59PH9MtyQy2jq4T0mvjfl4fJLT7AtLjtd5pf6U+GTtzVfQl89HdrOfgjvlO++72r6XF6IZtu8tXEdi6IeiAgICAgICCpiHQHeqOv8A1w7YPU5yxpW3zXFiKTSGCXosnDHOO4EPa6N3rAX0uD/Nw6a+8MfL/j1cT7S3FXpBRQ31tTA0jqMrSfALDpos9+1ZaVtRjr3lwMb00wuSCaDXmQyxvYBHDI7aRYbbW32V3TcO1FMkWmNtvtWzavFakxHVz+SKs+Yqqdx/05BKOxrm2d62K1x3FvkrePdx4bf8Zh5xz1GN1U8bJn0+HUxykRGz5SSQLnrJsT2BTNMXD8UWmN7z8oib6m8xE7VhdxbRKGkhMtFVzUs7Bma6WrOrkt1OB2bVy0+uvmvtlpvWfp7yaeuOv4W2l7aE6Wc9jdT1GyrY07WtOWVluls2Arzr+H+XyRkp6Ze9NqfFrNbd4cvkmNn4gzg6M2/E8e5d+NR/jpP05cOn87R9udpjhwGNwA2Dal1O+5FxfNlOz8PrVrQZd9DPzG8OOpp/9iI+X1YjqXyvNO/M2tumz5toMOb4vX0jP9ItlNhuGSRuX1PIX0XEojJoqZJ7srRzy57Uh6crDcr6Cb91zxfucx3uXngk70yV+k8R6Wrb7bqtiE1PIwi4lhc23HMwrFxzNM8T8S0L/lj/AOGJ5Iqj5qqp3Gz2SNfkO8XblcfFq2OO03muSO0wocNt0mr88rz26ujZf5ZfK4D6ga0E+JC98ArbmtPsjikxtEe7v8nUubDKb6msZ4SOt6rLP4tXl1VlrQzvhiGb0FGrxfEYtwOtIHdKD/8AS0eJ/lo6W/pT0fTUWh9HXzkd4bDj4I75b/vu9q+kxeiGdbvLYQbl7Q9kBAQEBAQEFTEOgO8Kjr/1u2H1OcsZafNeVqBolopnXykOjftPRDgfRvcvpeCXmcd6sniNfzraezV0OiGHRhpbSxOuAQZBrT/UsnNxHUTMxzbLtNJhiN9nXgooY7auKJlt2SJjfYFVnUZZ72l2jFSO0Q+Z6O5o63GomXzGGqLbcQ82/wAl9NqdrYcNp+YZGHeMl4j7V9BKKuqIZYqOpjpotYDO4C89y0AbttrDivXEcunx2rbJWZnbp8POkpkvExWdmupOT+kBz1T56uTeX1Eptfu+JKyL8Wy26YqxWPpfroqR1vMytaNMwts9SzD8muADZwzOWgNJ3E7LX4Lxq7aq1azm7ez1grgi1op392b5Nfk4hibB0bE+ExHvWhxbrpsc/wDvZU0HTNaH75VojHLQ1jekwlm3ddrs7fenBLRel8Up4jHLNbwtDlHiNNmEbufOu1tK0OcM3+12a27rtvXGeDzGbrb8Pl08/E4+kfl8LugWj8lO2WsqwRWVZJe13SjZe9j2k7T6OC48T1dckxix+mr3o8E03vfvKvyqYfJLSxPiY55ilJcGNLiGuaRfZ6F74LmrTJaLTtvCOI47WpG0NTg0hfTU73tLXOhjLmOBBa7ILiyy9TERmtEdt1zDP+OGerdEHsqnV2HTinmffPE+PPE4u6W49e+23atHHxGtsXhZq7xHuqX0kxfxMc7SqP0HmqpJJsTqtbI6MsiELMrYj1OseHBdY4rTBWK4K7R7/bxOhtknmy26tDovgvMaYU2sMtnvfnLMnSN7WuVna3UxqcnPtst6fD4NOWCh0dp4aqaujz66cEPDnXaLkEkDq3BMuty5MUYp7QU09K3m8e7rqpHeHdwsGd84/wC+72lfSYvRDPnvLZUx2Be0LCAgICAgICCrX9Ad4VLX/rdcPqc5YsRK4xnKrTB1AJCPlRTR2PAOu0+0LZ4JeYz8vtMM7iMROKJ+3b0RnMmH0b3ElxgYCTvJaMvuVLiFIrqLRHbdZ0198UTLrqlCwx+jOjdRT19bVzasxz59WWuLiQ597EW2bLLY1eux5NPTHTvChg01qZZtYm0PlgqHVeFTtp3Pvnp5WF8D77xxA8bdSV4lTJjjHnrvt7+5bSTW/Pinb6edfg+NVYEM9TSwwOPzhphJnc3htHquF7x6nRYvypWZn23RfFqL9LT0+mhwHA4KGLVU7bXsXyHa+R3Fx9yz9Vq76m3Nb2WsOCmKNqwp4XovFTVk9bFJJecPDoTbIC5wcbHfvC7ZtfbLhrjtHb3c8elimSbw5fKtBmoGv/hzs/qBb71a4HfbPt8uHEa/494dnRMMkoaKYsZrDTRAvyDNmawNJv6FT11r1z3rvO28u+miJx1nZ2lRWhAQQiUogsiRAUx3RLO4QfnX/fd7V9Fi9EKFvVLaUh2Lo8rSAgICAgICCrX9Ed6pa70OuH1OfZY2y2pYxhcVXA+mnzauS1ywhrgQQQQbcQu2DPbBki9O7nlxxkry2Rg2GMpII6aMvcyIEB0hBcbknbYAdajUZ7Z8k3t7mLHGOsVhdsuDoKRCjcE3SKe8oEN1PGMKirIX004cY35ScrsrgWm4IPeF30+ovgvz07ueXFGSvLL9YThzKWCKmiLjHC3K0vdmcdt7k2UZ805bzee8px44x15Y7La4vaESICAgIkQFMd0Mzhh+dk/7He0r6LF6IULeqW1oTsC6PK4glAQEBAQEFau6PpVLXeh1w+pQWOtCCLKEoQfl7gBckAcSbBTWkzO0RuibRXupT4zSR/6lTTMPB1TED4XXaNJnn/Sf+nOc+OPdRm0ww1m+shP3XF/sC7V4dqJ7Un/pznV4o/2hXotNaOeZkEGvkdIcoeyB5YD2nqHavWThmXHSbW2/rdFNXS9tq7uYyvrBjzqcvm5mW3bGGnU5dUDe9v3utWpxYfIc0bc3/lw58vmdp9LbrG2aKCQNpNhxOxTWsz2hEzEdwG+0bR2KLRas9SJ3edROyJjpJXNZGwXe95DWtHEleqY7Xty1jqWtFY3mWWGnsD3ubTU1ZUsYbOlp4M7e/j42WnHCrVj87RE/anOuiZ/GJmPp18B0ipq4O5u454+nFI0se30KpqdFk08/n2+Yd8Oopl7OsqiwKAQFMIZagNppf+x/+RX0eH9cKFvVLa4edgXR5XwglAQEBBCCUFat6I71R1363XF6lGyyFiAolChKFI5+M4NT1sYhqWF7AcwAe9hDuPySu2DUXw23pLnkx1yRtZzqfQnDI+jSRn77nyf5Eqxbieot15nKujxR7MdhtDFT6QPptWwwSZwyNzAWtDos7bA9ot6VtZst8nD/ABN+sKGPHFNVs+nRxNaLMa1o4NaGj1L5mb2nvLXisR7MTpljdTTYjQRxylkEpZrGBrSHAyhrr3B6ls8P02PLprzMbzDP1WW9MtYhb5UJJGUGaN7oyJ4wSxxaSDfZcehcuEUrbUbWjd719pjHvEuFo1gVTikTJ8Rnl5qxrY4IWPymUNGUvd4b9pJvuV3WanDpbcmGsc3ur6fDfNHNeej8Y2x+B1cEtM+Q0M2x9M+R0gFrZwL99wd6nT8mvw2i8RFoMszpbxMT0dHlbdJzWnLCdSZfnQDYOOW7L+tV+DVrGW0T326OvEJtyRMdmq0e1HNoOahjYjExzWst1jr7Vm6yMs5bc+/db0/JFI5XMpNE2w4i7EIpSxsgfnpwwBpc4C+3hfb3rvk4h4mn8G1e3u510sVy+JEtGstdEBSFkGTpjaolH2j/AGr6LB+urPv6pbTDHbAury6gQEEoIQSgICCtW9Ed6o679cOuHupLIWEIlCgFIiyJEQ+a6ZjUY3QVPVIIr26yHlh9Tgvo9BPiaK9GVqo5NRWz6UvnGq+d8sUHzVJOOk2R8ebhduYf4r6Dgdt5tSfhmcRjpWzs6cgVGDyS7/m4JwfxNJ9RKq8P/wAetiP7dtTHNg3e3JzNnwyn+pnZ4PK58WrtqbPWhtvihwOV9we2igbtmdI8tYN5BAaPWVe4HG3PeeyvxHry1hqdIKuClos1czXRgRxviyB+d9gOv0m6zdNjyZc8+FO07reW9KY48Tq5GG6KYZVwx1UME0AmGdmWZ8TwOoix2Kxm12ow5Jx2nfZyx6fFkrzV6OW6sqsOxWnoG1EtTTTiM5KkiR7A8uFs1r7Mt1anFi1OltmmsRaPhxi98OaMcTvEvoll89LW3LKDdFkN02Q3Y0G1TOPtX+1fQ4P11Ub+qWwwh+wLs8O41BKAgICAgIKtd0R3qhr/AEQ64e6kslZFAICkLIJsiHzblfbkdQ1A3sc8ekFrh7F9Bwad6Xp9MziHSa2fR43ZmtcNzgD4hYeWu15j7aNJ3rDHcq9OXYdmAvqp43HsBzNv/UtTgtuXUbfMKfEK7491nD2iqwNrRY56J0f42tI9oXjJvh12/wBvVPz0+30xvJ9jlZBFKyOlkq6Zh2shyiSKVwvfiQfctbiWlxZLRM25bSpaTNkpWYiN4d7BsGq63EBimIRaiOIAU9K43cCN1x1AbTt3kqjqNTi0+DwMM7zPeVjFivky+JfpEdoazHsIjrad9NLcNfYhzekx42hwWVp9RbBki9V3LjjJXlllqDDcboohSU7qSeJp+ZlkLmujZe9i33bVp5M2iz258m8T9KlMeoxRyV2mFvR7RSWOpOIYjM2orCLMyg6uLZa43XNtm7Zf0rjqtfWcXg4Y2q94NNMW58k7y1tllLwoSICDFVGyrqB9q5fQaf8AXClf1S1WDO3Ls8NEzcg/SAgICAgIKtf0R3rP4h6IdsPdQWSspRApH6CApEohytIMAp6+NsVS1xaw5mljyxzSRY/+KtabVZNPO9PdxzYa5IjmdKKMMa1jdjWNDWi97ACwVe0za0z8ulYiI2h51lJHMx0UzQ+N4s5jtoIXrHe2O3NWeqLxFo5Zfihw+KCEU8LAyFoIDBusbk+0r3bNa+Tnt3RFIrXlhhOTOkmp6zEoHskbECMpcwtaS2V7WkE77g+pbHFLVyYcdt+uyjo62pktE9n0VYGzSQiUWQQiSyjYLICbAgxGIbKyf79/FoW7pv1Qp39UtNgztysPDSxbkHogICAgICCniG5vf7lncR9MO+DuorJWUqUJUiUQm6kFIlSgQEBAU9+8oiBQkQQgWRJZQIsmwWTYLJsMRjAtWzdpYfFjVt6X9cKmT1O/gztysPDVQHYg9EBBKAgIIQU8R3N7ys3iPaHfB3UQspZfpSJUoFIlEJQFIIJUoEBAQEBAUgoEICJEGK0gFq2TtbGf6B8FsaX9arl7uvg7tytObWUx2BB7oCCUBAQQgpYkej6Vl8R7QsYO6istZSCpH6BUoFKEoJRApEhSClCVIICCQgICAghAQEGM0oFqy/GJh9ZHuWto/QrZfUu4Q/aFbc2vo3bAgthBKAgICCEFDEt7fSsriPss6dSWWspTdCQVO6EqRKlCQpQlSJXpCUBSJQEBAUgoBAQQgIMdpeLVMZ4xD1OK1NF6FfL3euFHaFdcmyoDsCC8EEoCAgICCrVwZ7G9rKnqdNOXbq6Y8nK507S3quqv8bMf7OvmHJqsY1f7Mn8Q+Cn+On5PHU3aTgfsXfzj4J/HT8nj/SPOsfwHfzj4J/HT8o8dHnb9gfzB8FP8fPyeMjzv+wP5g+Cn+P8AtHjHnh9gfzB8FPkPs8b6PPH/AI5/M/RT5D7R430jzy/45/M/RPIfZ4yfPI/R/wC5+inyP2eMeeJ+j/3f0TyP2eMjzyP0f+5+ieS+zxjzyd9H/ufonkvs8Y88XfR/7n6J5L7PGPPF/wBHH5h+CnyX2eMeeL/o4/MPwTyX2eMeeD/4A/MPwTyX2eMeeD/4A/MPwTyX2eKkaXSfwB+Yfgnkd/c8VQxGtdVPY8sDMjS2wcTe5urGHD4dXO1t3Qw5liF3eWtw/cEHRCCUBAQEBBBCDwmhBCDO4lQ3O5BynYZ2IPM4X2II8ldiD8+SuxA8k9iCPJPYgeSexA8k9iB5J7EE+SOxBIwjsQT5J7EE+SexA8k9iCfJPYgnyV2IAwvsQeseH26kFynpSCEGgoG2CC+EEoCAgIIQEBwQVpaYFB48yCBzEIHMQgcxCBzAIHMRwQOYBA5iOCBzEcEE8xHBA5kEE8yHBA5kOCBzIcEDmQ4II5kOCBzIcEDmQQfptIEFiOOyD1QEBAQEBAQEBBFkCyBZBNkCyBZBFkCyBZAsgWQLIFkCyBZAsgWQLIJQEBAQQgl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ttp://www.backupvergelijker.nl/wp-content/uploads/2012/10/tip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17078"/>
            <a:ext cx="2390625" cy="1926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Mengutip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 lvl="1"/>
            <a:r>
              <a:rPr lang="en-US" dirty="0"/>
              <a:t>Quotations must be identical to the original, using a narrow segment of the source. They must match the source </a:t>
            </a:r>
            <a:r>
              <a:rPr lang="en-US" dirty="0" smtClean="0"/>
              <a:t>document word </a:t>
            </a:r>
            <a:r>
              <a:rPr lang="en-US" dirty="0"/>
              <a:t>for word and must be attributed to the original author</a:t>
            </a:r>
            <a:r>
              <a:rPr lang="en-US" dirty="0" smtClean="0"/>
              <a:t>.</a:t>
            </a:r>
          </a:p>
          <a:p>
            <a:pPr marL="457200" lvl="1" indent="0">
              <a:buNone/>
            </a:pPr>
            <a:r>
              <a:rPr lang="en-US" dirty="0" smtClean="0">
                <a:hlinkClick r:id="rId5"/>
              </a:rPr>
              <a:t>(https</a:t>
            </a:r>
            <a:r>
              <a:rPr lang="en-US" dirty="0">
                <a:hlinkClick r:id="rId5"/>
              </a:rPr>
              <a:t>://owl.english.purdue.edu/owl/resource/563/01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12811-82B6-4F00-9773-90A0A6E785E9}" type="datetime1">
              <a:rPr lang="id-ID" smtClean="0"/>
              <a:t>14/08/2015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21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2743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1134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Tips</a:t>
            </a:r>
            <a:endParaRPr lang="id-ID" sz="3600" dirty="0"/>
          </a:p>
        </p:txBody>
      </p:sp>
      <p:sp>
        <p:nvSpPr>
          <p:cNvPr id="2" name="AutoShape 2" descr="data:image/jpeg;base64,/9j/4AAQSkZJRgABAQAAAQABAAD/2wCEAAkGBw8PDw4NDRAPDw0NDxAPDQwNDA8NDg4OFBEWFhQRFRUYHCggGRolHxUVITIiJS0rLi4uFx8zODMsNygtLisBCgoKDg0OGxAQGiwkHiUsLCwsLCwsLCwsLCwsLCwsLCwsLCwsLCwsLCwsLCwsLCwsLCwsLCwsLCwsLCwsLCwsLP/AABEIAN8A4gMBEQACEQEDEQH/xAAbAAEAAwEBAQEAAAAAAAAAAAAAAQQGBQMHAv/EAEQQAAEDAgIFBwcJBwUBAAAAAAEAAgMEEQUSBhMhMVEHFDJBYXGRFRaBobHB0SIjVGJjcoKT4UNSU5Kio7IzQmRz8ML/xAAbAQEAAwEBAQEAAAAAAAAAAAAAAQQFAwIGB//EADARAQACAQIEBgICAgICAwAAAAABAgMEEQUSITETFDJBUWEiMxVxI0KBkaHwBiRy/9oADAMBAAIRAxEAPwD7gglAQEBAQEBBCCUEIJQQgIJQEBAQEBAQEBAQEBAQEEIJQEBAQEBAQEBAQEH5e8NBJIAAuSTYAd6jfaN0xEzO0OQNK8Oz6rnlNrL2trm2vwvuXjxafK1Og1MV5pxzt/TsAroqJQEBAQEBAQEBAQEBAQEBAQEBAQEBAQQgICAUHyzlWxGpfM2iizCBsbXyBv7Vzr2B7Bbd2rO1l7b8tez7H/45psEUnNfvv0+mCjwaVwJc0tYBtLhYWVOtJ7vpM2pxcu0dX2/QBsww2lbUX1jWkDN0tWHHJf8ADZbGHfkjd+c8Tikam/J23aJdVAQEBAQEEIF0EoCAgICAgICCEEoKtbM5gBbbaetU9XntirEw64aReeql5Qk+r4LOniGX6WPL1R5Qk+r4KP5DMny9UeUJfq+Cj+QzHl6nlGT6v8qfyGb6PL1PKMn1fBP5DN9J8vQ8oSdngn8jmPL0DiEn1fBP5HMeXo5OMUZqXNlzmKZgsJGNa7M391zTsIXjzuS07yt6e/g1msdYl8rxjFZ5Kx9LVy5oYZSw6kCIEbg/Z17bq3zzfaZfR6LHWMXNSvWYa/D+Ut0UgpK1gjdHZhqGnMx1hbOW22A+lTbPljtLI1HBazvfHPSeuzaQYw54Ba5pB2gixuOKrTr80d2TOmrHd7c/l4jwUfyGZHl6HP5eI8Ao/kMx5eh5Ql4jwCfyGY8vRHlCXiPAJ5/Mny9Dn8vEeATz+b5PL0OfS8R4BPP5vk8vRIrpOI8Ap89m+UeBRPPpOI8ApjW5pnujwKOrE+4B67C63Mc71iZUrRtMw/a9oSgICAgICCEFPE+iO/3LP4j+uHfT+pzFizK4KBCJQoBBChKEFTGJ3R01RKzpxwyPb3hhIXqkRzO2npF8taz2mYfIWYC4jXSTRxh13AyXLng7bi29aVY6dX105IraK44mdvhz5on1FQxt873ZY2G1rgbAo69odJx0x73lucFkkpQyEuuYxl9ANgFwzU2l8prrVnNM17NzRz52Byqz0U5WF5QIlCBdAugIP0F6r3eZdHD5bhfT4tuSGbb1S6AXR5SgICAgICCEFPE+iO9Z/EPRDvp/U5ixVxCgESgqAQRZElk2H5ljDmuY7a1wLSOII2pHTqmLTFomPZ8k0g0drKZ5YxjpqYE6l7SCWtJ6JbvBV2l62jrL6jBxWlq7z0n3eOARyQP1j4iJACQ59rtF7bB6V3pO3WFfWcQxcnLzbzLv4dE6R+Z29x2qtkv8vn95taZlvaKHIxoVSSXuoQi6JQgKEiAEH6C9V7vMrWDnf3n2r6jF6IZlu8uwF0eRAQEEoCAgIKeJdEd/uWfxD9cO+D1OYsVcQoBEiCLIFkCyBZB4VVMJBYomJcCp0eN7jb8F1rlmvYmsT3XcOwjV2Lurcudp3eu3Z2LLy8osgiyhJZBCgET1EEheq90S9sEdv7z7V9Rh9EMq3eXdC6ISgICAgICAgp4l0R3qhxD9cO2D1OaVirqLKBFkSJsCAgKEJTYQp2NxNgTZKFAhTEc3Y327o7lM47RG8xKIvWfcsvHfs9bosiXN0ixM0lNLUhucxgWYTYElwG3xVnR6eNRmim/dw1Obwsc2To9iRq6aKpLAzWZvkB2a1iRv9CnWafy+ace+5p8vi0izpAKtHd23MDdtP3j7V9Ph9EMy3eWhaujy/SAgICAgICCpiPRHeqHEP1w7YPU5qxlxFkCygVMSxKClYJKmRsTHODA597FxBNtncV2w4L5p2pG8vGTLXHG9pWY3hzQ5pBa4BzXA3BBFwQuVqzXpPd6iem8P1ZRsksg8K6o1UUsxFxFG+TLuvlaTb1Lripz5Ip8y8ZLctZlydENIPKEDpjHqix+QtD84OwG42dqs6/RRpbRXffeHHS6jxq77O7ZUZWSyJ3RZQPnemcr6nFKTDHvc2lfq87WHKXFxcST4AL6Ph+OmPS2zRG9mTqr2tnjHM9HbZonhlFasLXMFP8syPmlc0W6yL7VnzrtTn/xRt1+lry2HF+W/b7dzDMSgqmGSmkbIwHKXNBFncDcCyo5sGTDblvG0rGPNW8b1UtItI4KARGfOTMXBrWC5s213d20eK76XQ5NTvyezxn1NcO278aWw67Dqm3XDrB6BmHsXvQz4WqrE/LzqY58M7ObyYVGfDw3rhmkZ6DZ4/wA1Z45j21G/y48Nvvia1Y8R1hoK+Bu+U77zvavpsXohm27y0zDsXR5ftAQEBAQEBBUxHojvVHX/AK4dsHqc5Yy2w2hmN1MlfXUlVKX6syGJjg0ZQ2SxA2XtYtW5xDSY6aemWkd9t2bpc97ZrUtLcLCabK8pVDrsPkd/up3tmb6Ltd6nFavB8vJqIj5UdfTmxf0t6CVuvw+mcTdzGmJx7WG3ssuXFMXh6m1f+XvR5OfFDvqhtK1v8iTWY7wc0T2lWxKPNDMzqdFI3xaQuunnbLWfuHPLEckwxPJC/wCYqmfuzNPiwD3LZ47H50n6UOGz+Nv7K/T59NV1kE0TXRw5hCGXD3P+TlDidltpJPYpxcHrlw1vWe/dGTiE0yWrMP3znHXQOr80MbAzWMojDme6O1++9uq9158PQReME7zPynn1M18SOn0vYbpHVV1FraGOHnbH5ZopXnI0bw5vG+zfu2rhm0OLT5tss/jPZ1x6i+am9O/uxelFNWtraWSukYyefIGPpbtMTRJl2HiMxW3o74JwWjFXpHz7s7PXJ4kTk7y1WN6M83oK13OaqocYbkTzFzPkuBzZd19iydNr4y6isTWI/pey6bkxTMTMrfJlIHYbGBvZLKx3fmzexwXDjVZ8zMunDp/ww4nK+3ZRd84v+Wr3Af8AeFfif+stbgjucYdATt11KGnrJJZlKytRHh6yf/0u4p59PH9MtyQy2jq4T0mvjfl4fJLT7AtLjtd5pf6U+GTtzVfQl89HdrOfgjvlO++72r6XF6IZtu8tXEdi6IeiAgICAgICCpiHQHeqOv8A1w7YPU5yxpW3zXFiKTSGCXosnDHOO4EPa6N3rAX0uD/Nw6a+8MfL/j1cT7S3FXpBRQ31tTA0jqMrSfALDpos9+1ZaVtRjr3lwMb00wuSCaDXmQyxvYBHDI7aRYbbW32V3TcO1FMkWmNtvtWzavFakxHVz+SKs+Yqqdx/05BKOxrm2d62K1x3FvkrePdx4bf8Zh5xz1GN1U8bJn0+HUxykRGz5SSQLnrJsT2BTNMXD8UWmN7z8oib6m8xE7VhdxbRKGkhMtFVzUs7Bma6WrOrkt1OB2bVy0+uvmvtlpvWfp7yaeuOv4W2l7aE6Wc9jdT1GyrY07WtOWVluls2Arzr+H+XyRkp6Ze9NqfFrNbd4cvkmNn4gzg6M2/E8e5d+NR/jpP05cOn87R9udpjhwGNwA2Dal1O+5FxfNlOz8PrVrQZd9DPzG8OOpp/9iI+X1YjqXyvNO/M2tumz5toMOb4vX0jP9ItlNhuGSRuX1PIX0XEojJoqZJ7srRzy57Uh6crDcr6Cb91zxfucx3uXngk70yV+k8R6Wrb7bqtiE1PIwi4lhc23HMwrFxzNM8T8S0L/lj/AOGJ5Iqj5qqp3Gz2SNfkO8XblcfFq2OO03muSO0wocNt0mr88rz26ujZf5ZfK4D6ga0E+JC98ArbmtPsjikxtEe7v8nUubDKb6msZ4SOt6rLP4tXl1VlrQzvhiGb0FGrxfEYtwOtIHdKD/8AS0eJ/lo6W/pT0fTUWh9HXzkd4bDj4I75b/vu9q+kxeiGdbvLYQbl7Q9kBAQEBAQEFTEOgO8Kjr/1u2H1OcsZafNeVqBolopnXykOjftPRDgfRvcvpeCXmcd6sniNfzraezV0OiGHRhpbSxOuAQZBrT/UsnNxHUTMxzbLtNJhiN9nXgooY7auKJlt2SJjfYFVnUZZ72l2jFSO0Q+Z6O5o63GomXzGGqLbcQ82/wAl9NqdrYcNp+YZGHeMl4j7V9BKKuqIZYqOpjpotYDO4C89y0AbttrDivXEcunx2rbJWZnbp8POkpkvExWdmupOT+kBz1T56uTeX1Eptfu+JKyL8Wy26YqxWPpfroqR1vMytaNMwts9SzD8muADZwzOWgNJ3E7LX4Lxq7aq1azm7ez1grgi1op392b5Nfk4hibB0bE+ExHvWhxbrpsc/wDvZU0HTNaH75VojHLQ1jekwlm3ddrs7fenBLRel8Up4jHLNbwtDlHiNNmEbufOu1tK0OcM3+12a27rtvXGeDzGbrb8Pl08/E4+kfl8LugWj8lO2WsqwRWVZJe13SjZe9j2k7T6OC48T1dckxix+mr3o8E03vfvKvyqYfJLSxPiY55ilJcGNLiGuaRfZ6F74LmrTJaLTtvCOI47WpG0NTg0hfTU73tLXOhjLmOBBa7ILiyy9TERmtEdt1zDP+OGerdEHsqnV2HTinmffPE+PPE4u6W49e+23atHHxGtsXhZq7xHuqX0kxfxMc7SqP0HmqpJJsTqtbI6MsiELMrYj1OseHBdY4rTBWK4K7R7/bxOhtknmy26tDovgvMaYU2sMtnvfnLMnSN7WuVna3UxqcnPtst6fD4NOWCh0dp4aqaujz66cEPDnXaLkEkDq3BMuty5MUYp7QU09K3m8e7rqpHeHdwsGd84/wC+72lfSYvRDPnvLZUx2Be0LCAgICAgICCrX9Ad4VLX/rdcPqc5YsRK4xnKrTB1AJCPlRTR2PAOu0+0LZ4JeYz8vtMM7iMROKJ+3b0RnMmH0b3ElxgYCTvJaMvuVLiFIrqLRHbdZ0198UTLrqlCwx+jOjdRT19bVzasxz59WWuLiQ597EW2bLLY1eux5NPTHTvChg01qZZtYm0PlgqHVeFTtp3Pvnp5WF8D77xxA8bdSV4lTJjjHnrvt7+5bSTW/Pinb6edfg+NVYEM9TSwwOPzhphJnc3htHquF7x6nRYvypWZn23RfFqL9LT0+mhwHA4KGLVU7bXsXyHa+R3Fx9yz9Vq76m3Nb2WsOCmKNqwp4XovFTVk9bFJJecPDoTbIC5wcbHfvC7ZtfbLhrjtHb3c8elimSbw5fKtBmoGv/hzs/qBb71a4HfbPt8uHEa/494dnRMMkoaKYsZrDTRAvyDNmawNJv6FT11r1z3rvO28u+miJx1nZ2lRWhAQQiUogsiRAUx3RLO4QfnX/fd7V9Fi9EKFvVLaUh2Lo8rSAgICAgICCrX9Ed6pa70OuH1OfZY2y2pYxhcVXA+mnzauS1ywhrgQQQQbcQu2DPbBki9O7nlxxkry2Rg2GMpII6aMvcyIEB0hBcbknbYAdajUZ7Z8k3t7mLHGOsVhdsuDoKRCjcE3SKe8oEN1PGMKirIX004cY35ScrsrgWm4IPeF30+ovgvz07ueXFGSvLL9YThzKWCKmiLjHC3K0vdmcdt7k2UZ805bzee8px44x15Y7La4vaESICAgIkQFMd0Mzhh+dk/7He0r6LF6IULeqW1oTsC6PK4glAQEBAQEFau6PpVLXeh1w+pQWOtCCLKEoQfl7gBckAcSbBTWkzO0RuibRXupT4zSR/6lTTMPB1TED4XXaNJnn/Sf+nOc+OPdRm0ww1m+shP3XF/sC7V4dqJ7Un/pznV4o/2hXotNaOeZkEGvkdIcoeyB5YD2nqHavWThmXHSbW2/rdFNXS9tq7uYyvrBjzqcvm5mW3bGGnU5dUDe9v3utWpxYfIc0bc3/lw58vmdp9LbrG2aKCQNpNhxOxTWsz2hEzEdwG+0bR2KLRas9SJ3edROyJjpJXNZGwXe95DWtHEleqY7Xty1jqWtFY3mWWGnsD3ubTU1ZUsYbOlp4M7e/j42WnHCrVj87RE/anOuiZ/GJmPp18B0ipq4O5u454+nFI0se30KpqdFk08/n2+Yd8Oopl7OsqiwKAQFMIZagNppf+x/+RX0eH9cKFvVLa4edgXR5XwglAQEBBCCUFat6I71R1363XF6lGyyFiAolChKFI5+M4NT1sYhqWF7AcwAe9hDuPySu2DUXw23pLnkx1yRtZzqfQnDI+jSRn77nyf5Eqxbieot15nKujxR7MdhtDFT6QPptWwwSZwyNzAWtDos7bA9ot6VtZst8nD/ABN+sKGPHFNVs+nRxNaLMa1o4NaGj1L5mb2nvLXisR7MTpljdTTYjQRxylkEpZrGBrSHAyhrr3B6ls8P02PLprzMbzDP1WW9MtYhb5UJJGUGaN7oyJ4wSxxaSDfZcehcuEUrbUbWjd719pjHvEuFo1gVTikTJ8Rnl5qxrY4IWPymUNGUvd4b9pJvuV3WanDpbcmGsc3ur6fDfNHNeej8Y2x+B1cEtM+Q0M2x9M+R0gFrZwL99wd6nT8mvw2i8RFoMszpbxMT0dHlbdJzWnLCdSZfnQDYOOW7L+tV+DVrGW0T326OvEJtyRMdmq0e1HNoOahjYjExzWst1jr7Vm6yMs5bc+/db0/JFI5XMpNE2w4i7EIpSxsgfnpwwBpc4C+3hfb3rvk4h4mn8G1e3u510sVy+JEtGstdEBSFkGTpjaolH2j/AGr6LB+urPv6pbTDHbAury6gQEEoIQSgICCtW9Ed6o679cOuHupLIWEIlCgFIiyJEQ+a6ZjUY3QVPVIIr26yHlh9Tgvo9BPiaK9GVqo5NRWz6UvnGq+d8sUHzVJOOk2R8ebhduYf4r6Dgdt5tSfhmcRjpWzs6cgVGDyS7/m4JwfxNJ9RKq8P/wAetiP7dtTHNg3e3JzNnwyn+pnZ4PK58WrtqbPWhtvihwOV9we2igbtmdI8tYN5BAaPWVe4HG3PeeyvxHry1hqdIKuClos1czXRgRxviyB+d9gOv0m6zdNjyZc8+FO07reW9KY48Tq5GG6KYZVwx1UME0AmGdmWZ8TwOoix2Kxm12ow5Jx2nfZyx6fFkrzV6OW6sqsOxWnoG1EtTTTiM5KkiR7A8uFs1r7Mt1anFi1OltmmsRaPhxi98OaMcTvEvoll89LW3LKDdFkN02Q3Y0G1TOPtX+1fQ4P11Ub+qWwwh+wLs8O41BKAgICAgIKtd0R3qhr/AEQ64e6kslZFAICkLIJsiHzblfbkdQ1A3sc8ekFrh7F9Bwad6Xp9MziHSa2fR43ZmtcNzgD4hYeWu15j7aNJ3rDHcq9OXYdmAvqp43HsBzNv/UtTgtuXUbfMKfEK7491nD2iqwNrRY56J0f42tI9oXjJvh12/wBvVPz0+30xvJ9jlZBFKyOlkq6Zh2shyiSKVwvfiQfctbiWlxZLRM25bSpaTNkpWYiN4d7BsGq63EBimIRaiOIAU9K43cCN1x1AbTt3kqjqNTi0+DwMM7zPeVjFivky+JfpEdoazHsIjrad9NLcNfYhzekx42hwWVp9RbBki9V3LjjJXlllqDDcboohSU7qSeJp+ZlkLmujZe9i33bVp5M2iz258m8T9KlMeoxRyV2mFvR7RSWOpOIYjM2orCLMyg6uLZa43XNtm7Zf0rjqtfWcXg4Y2q94NNMW58k7y1tllLwoSICDFVGyrqB9q5fQaf8AXClf1S1WDO3Ls8NEzcg/SAgICAgIKtf0R3rP4h6IdsPdQWSspRApH6CApEohytIMAp6+NsVS1xaw5mljyxzSRY/+KtabVZNPO9PdxzYa5IjmdKKMMa1jdjWNDWi97ACwVe0za0z8ulYiI2h51lJHMx0UzQ+N4s5jtoIXrHe2O3NWeqLxFo5Zfihw+KCEU8LAyFoIDBusbk+0r3bNa+Tnt3RFIrXlhhOTOkmp6zEoHskbECMpcwtaS2V7WkE77g+pbHFLVyYcdt+uyjo62pktE9n0VYGzSQiUWQQiSyjYLICbAgxGIbKyf79/FoW7pv1Qp39UtNgztysPDSxbkHogICAgICCniG5vf7lncR9MO+DuorJWUqUJUiUQm6kFIlSgQEBAU9+8oiBQkQQgWRJZQIsmwWTYLJsMRjAtWzdpYfFjVt6X9cKmT1O/gztysPDVQHYg9EBBKAgIIQU8R3N7ys3iPaHfB3UQspZfpSJUoFIlEJQFIIJUoEBAQEBAUgoEICJEGK0gFq2TtbGf6B8FsaX9arl7uvg7tytObWUx2BB7oCCUBAQQgpYkej6Vl8R7QsYO6istZSCpH6BUoFKEoJRApEhSClCVIICCQgICAghAQEGM0oFqy/GJh9ZHuWto/QrZfUu4Q/aFbc2vo3bAgthBKAgICCEFDEt7fSsriPss6dSWWspTdCQVO6EqRKlCQpQlSJXpCUBSJQEBAUgoBAQQgIMdpeLVMZ4xD1OK1NF6FfL3euFHaFdcmyoDsCC8EEoCAgICCrVwZ7G9rKnqdNOXbq6Y8nK507S3quqv8bMf7OvmHJqsY1f7Mn8Q+Cn+On5PHU3aTgfsXfzj4J/HT8nj/SPOsfwHfzj4J/HT8o8dHnb9gfzB8FP8fPyeMjzv+wP5g+Cn+P8AtHjHnh9gfzB8FPkPs8b6PPH/AI5/M/RT5D7R430jzy/45/M/RPIfZ4yfPI/R/wC5+inyP2eMeeJ+j/3f0TyP2eMjzyP0f+5+ieS+zxjzyd9H/ufonkvs8Y88XfR/7n6J5L7PGPPF/wBHH5h+CnyX2eMeeL/o4/MPwTyX2eMeeD/4A/MPwTyX2eMeeD/4A/MPwTyX2eKkaXSfwB+Yfgnkd/c8VQxGtdVPY8sDMjS2wcTe5urGHD4dXO1t3Qw5liF3eWtw/cEHRCCUBAQEBBBCDwmhBCDO4lQ3O5BynYZ2IPM4X2II8ldiD8+SuxA8k9iCPJPYgeSexA8k9iB5J7EE+SOxBIwjsQT5J7EE+SexA8k9iCfJPYgnyV2IAwvsQeseH26kFynpSCEGgoG2CC+EEoCAgIIQEBwQVpaYFB48yCBzEIHMQgcxCBzAIHMRwQOYBA5iOCBzEcEE8xHBA5kEE8yHBA5kOCBzIcEDmQ4II5kOCBzIcEDmQQfptIEFiOOyD1QEBAQEBAQEBBFkCyBZBNkCyBZBFkCyBZAsgWQLIFkCyBZAsgWQLIJQEBAQQgl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ttp://www.backupvergelijker.nl/wp-content/uploads/2012/10/tip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17078"/>
            <a:ext cx="2390625" cy="1926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Mengutip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langsung</a:t>
            </a:r>
            <a:endParaRPr lang="en-US" dirty="0" smtClean="0"/>
          </a:p>
          <a:p>
            <a:pPr lvl="1"/>
            <a:r>
              <a:rPr lang="en-US" dirty="0"/>
              <a:t>Paraphrasing involves putting a passage from source material into your own words. </a:t>
            </a:r>
            <a:endParaRPr lang="en-US" dirty="0" smtClean="0"/>
          </a:p>
          <a:p>
            <a:pPr lvl="1"/>
            <a:r>
              <a:rPr lang="en-US" dirty="0" smtClean="0"/>
              <a:t>A </a:t>
            </a:r>
            <a:r>
              <a:rPr lang="en-US" dirty="0"/>
              <a:t>paraphrase must also </a:t>
            </a:r>
            <a:r>
              <a:rPr lang="en-US" dirty="0" smtClean="0"/>
              <a:t>be attributed </a:t>
            </a:r>
            <a:r>
              <a:rPr lang="en-US" dirty="0"/>
              <a:t>to the original source. </a:t>
            </a:r>
            <a:endParaRPr lang="en-US" dirty="0" smtClean="0"/>
          </a:p>
          <a:p>
            <a:pPr lvl="1"/>
            <a:r>
              <a:rPr lang="en-US" dirty="0" smtClean="0"/>
              <a:t>Paraphrased </a:t>
            </a:r>
            <a:r>
              <a:rPr lang="en-US" dirty="0"/>
              <a:t>material is usually shorter than the original passage, taking a </a:t>
            </a:r>
            <a:r>
              <a:rPr lang="en-US" dirty="0" smtClean="0"/>
              <a:t>somewhat broader </a:t>
            </a:r>
            <a:r>
              <a:rPr lang="en-US" dirty="0"/>
              <a:t>segment of the source and condensing it slightly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(https</a:t>
            </a:r>
            <a:r>
              <a:rPr lang="en-US" dirty="0">
                <a:hlinkClick r:id="rId5"/>
              </a:rPr>
              <a:t>://owl.english.purdue.edu/owl/resource/563/01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87C57-F962-405F-8780-CBFA9F6DF294}" type="datetime1">
              <a:rPr lang="id-ID" smtClean="0"/>
              <a:t>14/08/2015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22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72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1134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Tips</a:t>
            </a:r>
            <a:endParaRPr lang="id-ID" sz="3600" dirty="0"/>
          </a:p>
        </p:txBody>
      </p:sp>
      <p:sp>
        <p:nvSpPr>
          <p:cNvPr id="2" name="AutoShape 2" descr="data:image/jpeg;base64,/9j/4AAQSkZJRgABAQAAAQABAAD/2wCEAAkGBw8PDw4NDRAPDw0NDxAPDQwNDA8NDg4OFBEWFhQRFRUYHCggGRolHxUVITIiJS0rLi4uFx8zODMsNygtLisBCgoKDg0OGxAQGiwkHiUsLCwsLCwsLCwsLCwsLCwsLCwsLCwsLCwsLCwsLCwsLCwsLCwsLCwsLCwsLCwsLCwsLP/AABEIAN8A4gMBEQACEQEDEQH/xAAbAAEAAwEBAQEAAAAAAAAAAAAAAQQGBQMHAv/EAEQQAAEDAgIFBwcJBwUBAAAAAAEAAgMEEQUSBhMhMVEHFDJBYXGRFRaBobHB0SIjVGJjcoKT4UNSU5Kio7IzQmRz8ML/xAAbAQEAAwEBAQEAAAAAAAAAAAAAAQQFAwIGB//EADARAQACAQIEBgICAgICAwAAAAABAgMEEQUSITETFDJBUWEiMxVxI0KBkaHwBiRy/9oADAMBAAIRAxEAPwD7gglAQEBAQEBBCCUEIJQQgIJQEBAQEBAQEBAQEBAQEEIJQEBAQEBAQEBAQEH5e8NBJIAAuSTYAd6jfaN0xEzO0OQNK8Oz6rnlNrL2trm2vwvuXjxafK1Og1MV5pxzt/TsAroqJQEBAQEBAQEBAQEBAQEBAQEBAQEBAQQgICAUHyzlWxGpfM2iizCBsbXyBv7Vzr2B7Bbd2rO1l7b8tez7H/45psEUnNfvv0+mCjwaVwJc0tYBtLhYWVOtJ7vpM2pxcu0dX2/QBsww2lbUX1jWkDN0tWHHJf8ADZbGHfkjd+c8Tikam/J23aJdVAQEBAQEEIF0EoCAgICAgICCEEoKtbM5gBbbaetU9XntirEw64aReeql5Qk+r4LOniGX6WPL1R5Qk+r4KP5DMny9UeUJfq+Cj+QzHl6nlGT6v8qfyGb6PL1PKMn1fBP5DN9J8vQ8oSdngn8jmPL0DiEn1fBP5HMeXo5OMUZqXNlzmKZgsJGNa7M391zTsIXjzuS07yt6e/g1msdYl8rxjFZ5Kx9LVy5oYZSw6kCIEbg/Z17bq3zzfaZfR6LHWMXNSvWYa/D+Ut0UgpK1gjdHZhqGnMx1hbOW22A+lTbPljtLI1HBazvfHPSeuzaQYw54Ba5pB2gixuOKrTr80d2TOmrHd7c/l4jwUfyGZHl6HP5eI8Ao/kMx5eh5Ql4jwCfyGY8vRHlCXiPAJ5/Mny9Dn8vEeATz+b5PL0OfS8R4BPP5vk8vRIrpOI8Ap89m+UeBRPPpOI8ApjW5pnujwKOrE+4B67C63Mc71iZUrRtMw/a9oSgICAgICCEFPE+iO/3LP4j+uHfT+pzFizK4KBCJQoBBChKEFTGJ3R01RKzpxwyPb3hhIXqkRzO2npF8taz2mYfIWYC4jXSTRxh13AyXLng7bi29aVY6dX105IraK44mdvhz5on1FQxt873ZY2G1rgbAo69odJx0x73lucFkkpQyEuuYxl9ANgFwzU2l8prrVnNM17NzRz52Byqz0U5WF5QIlCBdAugIP0F6r3eZdHD5bhfT4tuSGbb1S6AXR5SgICAgICCEFPE+iO9Z/EPRDvp/U5ixVxCgESgqAQRZElk2H5ljDmuY7a1wLSOII2pHTqmLTFomPZ8k0g0drKZ5YxjpqYE6l7SCWtJ6JbvBV2l62jrL6jBxWlq7z0n3eOARyQP1j4iJACQ59rtF7bB6V3pO3WFfWcQxcnLzbzLv4dE6R+Z29x2qtkv8vn95taZlvaKHIxoVSSXuoQi6JQgKEiAEH6C9V7vMrWDnf3n2r6jF6IZlu8uwF0eRAQEEoCAgIKeJdEd/uWfxD9cO+D1OYsVcQoBEiCLIFkCyBZB4VVMJBYomJcCp0eN7jb8F1rlmvYmsT3XcOwjV2Lurcudp3eu3Z2LLy8osgiyhJZBCgET1EEheq90S9sEdv7z7V9Rh9EMq3eXdC6ISgICAgICAgp4l0R3qhxD9cO2D1OaVirqLKBFkSJsCAgKEJTYQp2NxNgTZKFAhTEc3Y327o7lM47RG8xKIvWfcsvHfs9bosiXN0ixM0lNLUhucxgWYTYElwG3xVnR6eNRmim/dw1Obwsc2To9iRq6aKpLAzWZvkB2a1iRv9CnWafy+ace+5p8vi0izpAKtHd23MDdtP3j7V9Ph9EMy3eWhaujy/SAgICAgICCpiPRHeqHEP1w7YPU5qxlxFkCygVMSxKClYJKmRsTHODA597FxBNtncV2w4L5p2pG8vGTLXHG9pWY3hzQ5pBa4BzXA3BBFwQuVqzXpPd6iem8P1ZRsksg8K6o1UUsxFxFG+TLuvlaTb1Lripz5Ip8y8ZLctZlydENIPKEDpjHqix+QtD84OwG42dqs6/RRpbRXffeHHS6jxq77O7ZUZWSyJ3RZQPnemcr6nFKTDHvc2lfq87WHKXFxcST4AL6Ph+OmPS2zRG9mTqr2tnjHM9HbZonhlFasLXMFP8syPmlc0W6yL7VnzrtTn/xRt1+lry2HF+W/b7dzDMSgqmGSmkbIwHKXNBFncDcCyo5sGTDblvG0rGPNW8b1UtItI4KARGfOTMXBrWC5s213d20eK76XQ5NTvyezxn1NcO278aWw67Dqm3XDrB6BmHsXvQz4WqrE/LzqY58M7ObyYVGfDw3rhmkZ6DZ4/wA1Z45j21G/y48Nvvia1Y8R1hoK+Bu+U77zvavpsXohm27y0zDsXR5ftAQEBAQEBBUxHojvVHX/AK4dsHqc5Yy2w2hmN1MlfXUlVKX6syGJjg0ZQ2SxA2XtYtW5xDSY6aemWkd9t2bpc97ZrUtLcLCabK8pVDrsPkd/up3tmb6Ltd6nFavB8vJqIj5UdfTmxf0t6CVuvw+mcTdzGmJx7WG3ssuXFMXh6m1f+XvR5OfFDvqhtK1v8iTWY7wc0T2lWxKPNDMzqdFI3xaQuunnbLWfuHPLEckwxPJC/wCYqmfuzNPiwD3LZ47H50n6UOGz+Nv7K/T59NV1kE0TXRw5hCGXD3P+TlDidltpJPYpxcHrlw1vWe/dGTiE0yWrMP3znHXQOr80MbAzWMojDme6O1++9uq9158PQReME7zPynn1M18SOn0vYbpHVV1FraGOHnbH5ZopXnI0bw5vG+zfu2rhm0OLT5tss/jPZ1x6i+am9O/uxelFNWtraWSukYyefIGPpbtMTRJl2HiMxW3o74JwWjFXpHz7s7PXJ4kTk7y1WN6M83oK13OaqocYbkTzFzPkuBzZd19iydNr4y6isTWI/pey6bkxTMTMrfJlIHYbGBvZLKx3fmzexwXDjVZ8zMunDp/ww4nK+3ZRd84v+Wr3Af8AeFfif+stbgjucYdATt11KGnrJJZlKytRHh6yf/0u4p59PH9MtyQy2jq4T0mvjfl4fJLT7AtLjtd5pf6U+GTtzVfQl89HdrOfgjvlO++72r6XF6IZtu8tXEdi6IeiAgICAgICCpiHQHeqOv8A1w7YPU5yxpW3zXFiKTSGCXosnDHOO4EPa6N3rAX0uD/Nw6a+8MfL/j1cT7S3FXpBRQ31tTA0jqMrSfALDpos9+1ZaVtRjr3lwMb00wuSCaDXmQyxvYBHDI7aRYbbW32V3TcO1FMkWmNtvtWzavFakxHVz+SKs+Yqqdx/05BKOxrm2d62K1x3FvkrePdx4bf8Zh5xz1GN1U8bJn0+HUxykRGz5SSQLnrJsT2BTNMXD8UWmN7z8oib6m8xE7VhdxbRKGkhMtFVzUs7Bma6WrOrkt1OB2bVy0+uvmvtlpvWfp7yaeuOv4W2l7aE6Wc9jdT1GyrY07WtOWVluls2Arzr+H+XyRkp6Ze9NqfFrNbd4cvkmNn4gzg6M2/E8e5d+NR/jpP05cOn87R9udpjhwGNwA2Dal1O+5FxfNlOz8PrVrQZd9DPzG8OOpp/9iI+X1YjqXyvNO/M2tumz5toMOb4vX0jP9ItlNhuGSRuX1PIX0XEojJoqZJ7srRzy57Uh6crDcr6Cb91zxfucx3uXngk70yV+k8R6Wrb7bqtiE1PIwi4lhc23HMwrFxzNM8T8S0L/lj/AOGJ5Iqj5qqp3Gz2SNfkO8XblcfFq2OO03muSO0wocNt0mr88rz26ujZf5ZfK4D6ga0E+JC98ArbmtPsjikxtEe7v8nUubDKb6msZ4SOt6rLP4tXl1VlrQzvhiGb0FGrxfEYtwOtIHdKD/8AS0eJ/lo6W/pT0fTUWh9HXzkd4bDj4I75b/vu9q+kxeiGdbvLYQbl7Q9kBAQEBAQEFTEOgO8Kjr/1u2H1OcsZafNeVqBolopnXykOjftPRDgfRvcvpeCXmcd6sniNfzraezV0OiGHRhpbSxOuAQZBrT/UsnNxHUTMxzbLtNJhiN9nXgooY7auKJlt2SJjfYFVnUZZ72l2jFSO0Q+Z6O5o63GomXzGGqLbcQ82/wAl9NqdrYcNp+YZGHeMl4j7V9BKKuqIZYqOpjpotYDO4C89y0AbttrDivXEcunx2rbJWZnbp8POkpkvExWdmupOT+kBz1T56uTeX1Eptfu+JKyL8Wy26YqxWPpfroqR1vMytaNMwts9SzD8muADZwzOWgNJ3E7LX4Lxq7aq1azm7ez1grgi1op392b5Nfk4hibB0bE+ExHvWhxbrpsc/wDvZU0HTNaH75VojHLQ1jekwlm3ddrs7fenBLRel8Up4jHLNbwtDlHiNNmEbufOu1tK0OcM3+12a27rtvXGeDzGbrb8Pl08/E4+kfl8LugWj8lO2WsqwRWVZJe13SjZe9j2k7T6OC48T1dckxix+mr3o8E03vfvKvyqYfJLSxPiY55ilJcGNLiGuaRfZ6F74LmrTJaLTtvCOI47WpG0NTg0hfTU73tLXOhjLmOBBa7ILiyy9TERmtEdt1zDP+OGerdEHsqnV2HTinmffPE+PPE4u6W49e+23atHHxGtsXhZq7xHuqX0kxfxMc7SqP0HmqpJJsTqtbI6MsiELMrYj1OseHBdY4rTBWK4K7R7/bxOhtknmy26tDovgvMaYU2sMtnvfnLMnSN7WuVna3UxqcnPtst6fD4NOWCh0dp4aqaujz66cEPDnXaLkEkDq3BMuty5MUYp7QU09K3m8e7rqpHeHdwsGd84/wC+72lfSYvRDPnvLZUx2Be0LCAgICAgICCrX9Ad4VLX/rdcPqc5YsRK4xnKrTB1AJCPlRTR2PAOu0+0LZ4JeYz8vtMM7iMROKJ+3b0RnMmH0b3ElxgYCTvJaMvuVLiFIrqLRHbdZ0198UTLrqlCwx+jOjdRT19bVzasxz59WWuLiQ597EW2bLLY1eux5NPTHTvChg01qZZtYm0PlgqHVeFTtp3Pvnp5WF8D77xxA8bdSV4lTJjjHnrvt7+5bSTW/Pinb6edfg+NVYEM9TSwwOPzhphJnc3htHquF7x6nRYvypWZn23RfFqL9LT0+mhwHA4KGLVU7bXsXyHa+R3Fx9yz9Vq76m3Nb2WsOCmKNqwp4XovFTVk9bFJJecPDoTbIC5wcbHfvC7ZtfbLhrjtHb3c8elimSbw5fKtBmoGv/hzs/qBb71a4HfbPt8uHEa/494dnRMMkoaKYsZrDTRAvyDNmawNJv6FT11r1z3rvO28u+miJx1nZ2lRWhAQQiUogsiRAUx3RLO4QfnX/fd7V9Fi9EKFvVLaUh2Lo8rSAgICAgICCrX9Ed6pa70OuH1OfZY2y2pYxhcVXA+mnzauS1ywhrgQQQQbcQu2DPbBki9O7nlxxkry2Rg2GMpII6aMvcyIEB0hBcbknbYAdajUZ7Z8k3t7mLHGOsVhdsuDoKRCjcE3SKe8oEN1PGMKirIX004cY35ScrsrgWm4IPeF30+ovgvz07ueXFGSvLL9YThzKWCKmiLjHC3K0vdmcdt7k2UZ805bzee8px44x15Y7La4vaESICAgIkQFMd0Mzhh+dk/7He0r6LF6IULeqW1oTsC6PK4glAQEBAQEFau6PpVLXeh1w+pQWOtCCLKEoQfl7gBckAcSbBTWkzO0RuibRXupT4zSR/6lTTMPB1TED4XXaNJnn/Sf+nOc+OPdRm0ww1m+shP3XF/sC7V4dqJ7Un/pznV4o/2hXotNaOeZkEGvkdIcoeyB5YD2nqHavWThmXHSbW2/rdFNXS9tq7uYyvrBjzqcvm5mW3bGGnU5dUDe9v3utWpxYfIc0bc3/lw58vmdp9LbrG2aKCQNpNhxOxTWsz2hEzEdwG+0bR2KLRas9SJ3edROyJjpJXNZGwXe95DWtHEleqY7Xty1jqWtFY3mWWGnsD3ubTU1ZUsYbOlp4M7e/j42WnHCrVj87RE/anOuiZ/GJmPp18B0ipq4O5u454+nFI0se30KpqdFk08/n2+Yd8Oopl7OsqiwKAQFMIZagNppf+x/+RX0eH9cKFvVLa4edgXR5XwglAQEBBCCUFat6I71R1363XF6lGyyFiAolChKFI5+M4NT1sYhqWF7AcwAe9hDuPySu2DUXw23pLnkx1yRtZzqfQnDI+jSRn77nyf5Eqxbieot15nKujxR7MdhtDFT6QPptWwwSZwyNzAWtDos7bA9ot6VtZst8nD/ABN+sKGPHFNVs+nRxNaLMa1o4NaGj1L5mb2nvLXisR7MTpljdTTYjQRxylkEpZrGBrSHAyhrr3B6ls8P02PLprzMbzDP1WW9MtYhb5UJJGUGaN7oyJ4wSxxaSDfZcehcuEUrbUbWjd719pjHvEuFo1gVTikTJ8Rnl5qxrY4IWPymUNGUvd4b9pJvuV3WanDpbcmGsc3ur6fDfNHNeej8Y2x+B1cEtM+Q0M2x9M+R0gFrZwL99wd6nT8mvw2i8RFoMszpbxMT0dHlbdJzWnLCdSZfnQDYOOW7L+tV+DVrGW0T326OvEJtyRMdmq0e1HNoOahjYjExzWst1jr7Vm6yMs5bc+/db0/JFI5XMpNE2w4i7EIpSxsgfnpwwBpc4C+3hfb3rvk4h4mn8G1e3u510sVy+JEtGstdEBSFkGTpjaolH2j/AGr6LB+urPv6pbTDHbAury6gQEEoIQSgICCtW9Ed6o679cOuHupLIWEIlCgFIiyJEQ+a6ZjUY3QVPVIIr26yHlh9Tgvo9BPiaK9GVqo5NRWz6UvnGq+d8sUHzVJOOk2R8ebhduYf4r6Dgdt5tSfhmcRjpWzs6cgVGDyS7/m4JwfxNJ9RKq8P/wAetiP7dtTHNg3e3JzNnwyn+pnZ4PK58WrtqbPWhtvihwOV9we2igbtmdI8tYN5BAaPWVe4HG3PeeyvxHry1hqdIKuClos1czXRgRxviyB+d9gOv0m6zdNjyZc8+FO07reW9KY48Tq5GG6KYZVwx1UME0AmGdmWZ8TwOoix2Kxm12ow5Jx2nfZyx6fFkrzV6OW6sqsOxWnoG1EtTTTiM5KkiR7A8uFs1r7Mt1anFi1OltmmsRaPhxi98OaMcTvEvoll89LW3LKDdFkN02Q3Y0G1TOPtX+1fQ4P11Ub+qWwwh+wLs8O41BKAgICAgIKtd0R3qhr/AEQ64e6kslZFAICkLIJsiHzblfbkdQ1A3sc8ekFrh7F9Bwad6Xp9MziHSa2fR43ZmtcNzgD4hYeWu15j7aNJ3rDHcq9OXYdmAvqp43HsBzNv/UtTgtuXUbfMKfEK7491nD2iqwNrRY56J0f42tI9oXjJvh12/wBvVPz0+30xvJ9jlZBFKyOlkq6Zh2shyiSKVwvfiQfctbiWlxZLRM25bSpaTNkpWYiN4d7BsGq63EBimIRaiOIAU9K43cCN1x1AbTt3kqjqNTi0+DwMM7zPeVjFivky+JfpEdoazHsIjrad9NLcNfYhzekx42hwWVp9RbBki9V3LjjJXlllqDDcboohSU7qSeJp+ZlkLmujZe9i33bVp5M2iz258m8T9KlMeoxRyV2mFvR7RSWOpOIYjM2orCLMyg6uLZa43XNtm7Zf0rjqtfWcXg4Y2q94NNMW58k7y1tllLwoSICDFVGyrqB9q5fQaf8AXClf1S1WDO3Ls8NEzcg/SAgICAgIKtf0R3rP4h6IdsPdQWSspRApH6CApEohytIMAp6+NsVS1xaw5mljyxzSRY/+KtabVZNPO9PdxzYa5IjmdKKMMa1jdjWNDWi97ACwVe0za0z8ulYiI2h51lJHMx0UzQ+N4s5jtoIXrHe2O3NWeqLxFo5Zfihw+KCEU8LAyFoIDBusbk+0r3bNa+Tnt3RFIrXlhhOTOkmp6zEoHskbECMpcwtaS2V7WkE77g+pbHFLVyYcdt+uyjo62pktE9n0VYGzSQiUWQQiSyjYLICbAgxGIbKyf79/FoW7pv1Qp39UtNgztysPDSxbkHogICAgICCniG5vf7lncR9MO+DuorJWUqUJUiUQm6kFIlSgQEBAU9+8oiBQkQQgWRJZQIsmwWTYLJsMRjAtWzdpYfFjVt6X9cKmT1O/gztysPDVQHYg9EBBKAgIIQU8R3N7ys3iPaHfB3UQspZfpSJUoFIlEJQFIIJUoEBAQEBAUgoEICJEGK0gFq2TtbGf6B8FsaX9arl7uvg7tytObWUx2BB7oCCUBAQQgpYkej6Vl8R7QsYO6istZSCpH6BUoFKEoJRApEhSClCVIICCQgICAghAQEGM0oFqy/GJh9ZHuWto/QrZfUu4Q/aFbc2vo3bAgthBKAgICCEFDEt7fSsriPss6dSWWspTdCQVO6EqRKlCQpQlSJXpCUBSJQEBAUgoBAQQgIMdpeLVMZ4xD1OK1NF6FfL3euFHaFdcmyoDsCC8EEoCAgICCrVwZ7G9rKnqdNOXbq6Y8nK507S3quqv8bMf7OvmHJqsY1f7Mn8Q+Cn+On5PHU3aTgfsXfzj4J/HT8nj/SPOsfwHfzj4J/HT8o8dHnb9gfzB8FP8fPyeMjzv+wP5g+Cn+P8AtHjHnh9gfzB8FPkPs8b6PPH/AI5/M/RT5D7R430jzy/45/M/RPIfZ4yfPI/R/wC5+inyP2eMeeJ+j/3f0TyP2eMjzyP0f+5+ieS+zxjzyd9H/ufonkvs8Y88XfR/7n6J5L7PGPPF/wBHH5h+CnyX2eMeeL/o4/MPwTyX2eMeeD/4A/MPwTyX2eMeeD/4A/MPwTyX2eKkaXSfwB+Yfgnkd/c8VQxGtdVPY8sDMjS2wcTe5urGHD4dXO1t3Qw5liF3eWtw/cEHRCCUBAQEBBBCDwmhBCDO4lQ3O5BynYZ2IPM4X2II8ldiD8+SuxA8k9iCPJPYgeSexA8k9iB5J7EE+SOxBIwjsQT5J7EE+SexA8k9iCfJPYgnyV2IAwvsQeseH26kFynpSCEGgoG2CC+EEoCAgIIQEBwQVpaYFB48yCBzEIHMQgcxCBzAIHMRwQOYBA5iOCBzEcEE8xHBA5kEE8yHBA5kOCBzIcEDmQ4II5kOCBzIcEDmQQfptIEFiOOyD1QEBAQEBAQEBBFkCyBZBNkCyBZBFkCyBZAsgWQLIFkCyBZAsgWQLIJQEBAQQgl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ttp://www.backupvergelijker.nl/wp-content/uploads/2012/10/tip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17078"/>
            <a:ext cx="2390625" cy="1926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651"/>
            <a:ext cx="8229600" cy="410956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mengutip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The </a:t>
            </a:r>
            <a:r>
              <a:rPr lang="en-US" sz="2800" dirty="0"/>
              <a:t>original passage:</a:t>
            </a:r>
          </a:p>
          <a:p>
            <a:pPr lvl="1"/>
            <a:r>
              <a:rPr lang="en-US" sz="2400" dirty="0"/>
              <a:t>Students frequently overuse direct quotation in taking notes, and as a result they overuse quotations in </a:t>
            </a:r>
            <a:r>
              <a:rPr lang="en-US" sz="2400" dirty="0" smtClean="0"/>
              <a:t>the final </a:t>
            </a:r>
            <a:r>
              <a:rPr lang="en-US" sz="2400" dirty="0"/>
              <a:t>[research] paper. Probably only about 10% of your final manuscript should appear as </a:t>
            </a:r>
            <a:r>
              <a:rPr lang="en-US" sz="2400" dirty="0" smtClean="0"/>
              <a:t>directly quoted </a:t>
            </a:r>
            <a:r>
              <a:rPr lang="en-US" sz="2400" dirty="0"/>
              <a:t>matter. Therefore, you should strive to limit the amount of exact transcribing of source </a:t>
            </a:r>
            <a:r>
              <a:rPr lang="en-US" sz="2400" dirty="0" smtClean="0"/>
              <a:t>materials while </a:t>
            </a:r>
            <a:r>
              <a:rPr lang="en-US" sz="2400" dirty="0"/>
              <a:t>taking notes. </a:t>
            </a:r>
            <a:endParaRPr lang="en-US" sz="2400" dirty="0" smtClean="0"/>
          </a:p>
          <a:p>
            <a:pPr marL="457200" lvl="1" indent="0">
              <a:buNone/>
            </a:pPr>
            <a:r>
              <a:rPr lang="en-US" sz="2400" dirty="0" smtClean="0"/>
              <a:t>     (Lester</a:t>
            </a:r>
            <a:r>
              <a:rPr lang="en-US" sz="2400" dirty="0"/>
              <a:t>, James D. Writing Research Papers. 2nd ed. (1976): 4647</a:t>
            </a:r>
            <a:r>
              <a:rPr lang="en-US" sz="2400" dirty="0" smtClean="0"/>
              <a:t>.)</a:t>
            </a:r>
            <a:endParaRPr lang="en-US" sz="2400" dirty="0"/>
          </a:p>
          <a:p>
            <a:pPr marL="457200" lvl="1" indent="0">
              <a:buNone/>
            </a:pPr>
            <a:r>
              <a:rPr lang="en-US" sz="2800" dirty="0" smtClean="0">
                <a:hlinkClick r:id="rId5"/>
              </a:rPr>
              <a:t>https</a:t>
            </a:r>
            <a:r>
              <a:rPr lang="en-US" sz="2800" dirty="0">
                <a:hlinkClick r:id="rId5"/>
              </a:rPr>
              <a:t>://owl.english.purdue.edu/owl/resource/563/01</a:t>
            </a:r>
            <a:r>
              <a:rPr lang="en-US" sz="2800" dirty="0" smtClean="0">
                <a:hlinkClick r:id="rId5"/>
              </a:rPr>
              <a:t>/)</a:t>
            </a:r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D2C20-D397-4916-867A-2CB4806A807D}" type="datetime1">
              <a:rPr lang="id-ID" smtClean="0"/>
              <a:t>14/08/2015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23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553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-21134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Tips</a:t>
            </a:r>
            <a:endParaRPr lang="id-ID" sz="3600" dirty="0"/>
          </a:p>
        </p:txBody>
      </p:sp>
      <p:sp>
        <p:nvSpPr>
          <p:cNvPr id="2" name="AutoShape 2" descr="data:image/jpeg;base64,/9j/4AAQSkZJRgABAQAAAQABAAD/2wCEAAkGBw8PDw4NDRAPDw0NDxAPDQwNDA8NDg4OFBEWFhQRFRUYHCggGRolHxUVITIiJS0rLi4uFx8zODMsNygtLisBCgoKDg0OGxAQGiwkHiUsLCwsLCwsLCwsLCwsLCwsLCwsLCwsLCwsLCwsLCwsLCwsLCwsLCwsLCwsLCwsLCwsLP/AABEIAN8A4gMBEQACEQEDEQH/xAAbAAEAAwEBAQEAAAAAAAAAAAAAAQQGBQMHAv/EAEQQAAEDAgIFBwcJBwUBAAAAAAEAAgMEEQUSBhMhMVEHFDJBYXGRFRaBobHB0SIjVGJjcoKT4UNSU5Kio7IzQmRz8ML/xAAbAQEAAwEBAQEAAAAAAAAAAAAAAQQFAwIGB//EADARAQACAQIEBgICAgICAwAAAAABAgMEEQUSITETFDJBUWEiMxVxI0KBkaHwBiRy/9oADAMBAAIRAxEAPwD7gglAQEBAQEBBCCUEIJQQgIJQEBAQEBAQEBAQEBAQEEIJQEBAQEBAQEBAQEH5e8NBJIAAuSTYAd6jfaN0xEzO0OQNK8Oz6rnlNrL2trm2vwvuXjxafK1Og1MV5pxzt/TsAroqJQEBAQEBAQEBAQEBAQEBAQEBAQEBAQQgICAUHyzlWxGpfM2iizCBsbXyBv7Vzr2B7Bbd2rO1l7b8tez7H/45psEUnNfvv0+mCjwaVwJc0tYBtLhYWVOtJ7vpM2pxcu0dX2/QBsww2lbUX1jWkDN0tWHHJf8ADZbGHfkjd+c8Tikam/J23aJdVAQEBAQEEIF0EoCAgICAgICCEEoKtbM5gBbbaetU9XntirEw64aReeql5Qk+r4LOniGX6WPL1R5Qk+r4KP5DMny9UeUJfq+Cj+QzHl6nlGT6v8qfyGb6PL1PKMn1fBP5DN9J8vQ8oSdngn8jmPL0DiEn1fBP5HMeXo5OMUZqXNlzmKZgsJGNa7M391zTsIXjzuS07yt6e/g1msdYl8rxjFZ5Kx9LVy5oYZSw6kCIEbg/Z17bq3zzfaZfR6LHWMXNSvWYa/D+Ut0UgpK1gjdHZhqGnMx1hbOW22A+lTbPljtLI1HBazvfHPSeuzaQYw54Ba5pB2gixuOKrTr80d2TOmrHd7c/l4jwUfyGZHl6HP5eI8Ao/kMx5eh5Ql4jwCfyGY8vRHlCXiPAJ5/Mny9Dn8vEeATz+b5PL0OfS8R4BPP5vk8vRIrpOI8Ap89m+UeBRPPpOI8ApjW5pnujwKOrE+4B67C63Mc71iZUrRtMw/a9oSgICAgICCEFPE+iO/3LP4j+uHfT+pzFizK4KBCJQoBBChKEFTGJ3R01RKzpxwyPb3hhIXqkRzO2npF8taz2mYfIWYC4jXSTRxh13AyXLng7bi29aVY6dX105IraK44mdvhz5on1FQxt873ZY2G1rgbAo69odJx0x73lucFkkpQyEuuYxl9ANgFwzU2l8prrVnNM17NzRz52Byqz0U5WF5QIlCBdAugIP0F6r3eZdHD5bhfT4tuSGbb1S6AXR5SgICAgICCEFPE+iO9Z/EPRDvp/U5ixVxCgESgqAQRZElk2H5ljDmuY7a1wLSOII2pHTqmLTFomPZ8k0g0drKZ5YxjpqYE6l7SCWtJ6JbvBV2l62jrL6jBxWlq7z0n3eOARyQP1j4iJACQ59rtF7bB6V3pO3WFfWcQxcnLzbzLv4dE6R+Z29x2qtkv8vn95taZlvaKHIxoVSSXuoQi6JQgKEiAEH6C9V7vMrWDnf3n2r6jF6IZlu8uwF0eRAQEEoCAgIKeJdEd/uWfxD9cO+D1OYsVcQoBEiCLIFkCyBZB4VVMJBYomJcCp0eN7jb8F1rlmvYmsT3XcOwjV2Lurcudp3eu3Z2LLy8osgiyhJZBCgET1EEheq90S9sEdv7z7V9Rh9EMq3eXdC6ISgICAgICAgp4l0R3qhxD9cO2D1OaVirqLKBFkSJsCAgKEJTYQp2NxNgTZKFAhTEc3Y327o7lM47RG8xKIvWfcsvHfs9bosiXN0ixM0lNLUhucxgWYTYElwG3xVnR6eNRmim/dw1Obwsc2To9iRq6aKpLAzWZvkB2a1iRv9CnWafy+ace+5p8vi0izpAKtHd23MDdtP3j7V9Ph9EMy3eWhaujy/SAgICAgICCpiPRHeqHEP1w7YPU5qxlxFkCygVMSxKClYJKmRsTHODA597FxBNtncV2w4L5p2pG8vGTLXHG9pWY3hzQ5pBa4BzXA3BBFwQuVqzXpPd6iem8P1ZRsksg8K6o1UUsxFxFG+TLuvlaTb1Lripz5Ip8y8ZLctZlydENIPKEDpjHqix+QtD84OwG42dqs6/RRpbRXffeHHS6jxq77O7ZUZWSyJ3RZQPnemcr6nFKTDHvc2lfq87WHKXFxcST4AL6Ph+OmPS2zRG9mTqr2tnjHM9HbZonhlFasLXMFP8syPmlc0W6yL7VnzrtTn/xRt1+lry2HF+W/b7dzDMSgqmGSmkbIwHKXNBFncDcCyo5sGTDblvG0rGPNW8b1UtItI4KARGfOTMXBrWC5s213d20eK76XQ5NTvyezxn1NcO278aWw67Dqm3XDrB6BmHsXvQz4WqrE/LzqY58M7ObyYVGfDw3rhmkZ6DZ4/wA1Z45j21G/y48Nvvia1Y8R1hoK+Bu+U77zvavpsXohm27y0zDsXR5ftAQEBAQEBBUxHojvVHX/AK4dsHqc5Yy2w2hmN1MlfXUlVKX6syGJjg0ZQ2SxA2XtYtW5xDSY6aemWkd9t2bpc97ZrUtLcLCabK8pVDrsPkd/up3tmb6Ltd6nFavB8vJqIj5UdfTmxf0t6CVuvw+mcTdzGmJx7WG3ssuXFMXh6m1f+XvR5OfFDvqhtK1v8iTWY7wc0T2lWxKPNDMzqdFI3xaQuunnbLWfuHPLEckwxPJC/wCYqmfuzNPiwD3LZ47H50n6UOGz+Nv7K/T59NV1kE0TXRw5hCGXD3P+TlDidltpJPYpxcHrlw1vWe/dGTiE0yWrMP3znHXQOr80MbAzWMojDme6O1++9uq9158PQReME7zPynn1M18SOn0vYbpHVV1FraGOHnbH5ZopXnI0bw5vG+zfu2rhm0OLT5tss/jPZ1x6i+am9O/uxelFNWtraWSukYyefIGPpbtMTRJl2HiMxW3o74JwWjFXpHz7s7PXJ4kTk7y1WN6M83oK13OaqocYbkTzFzPkuBzZd19iydNr4y6isTWI/pey6bkxTMTMrfJlIHYbGBvZLKx3fmzexwXDjVZ8zMunDp/ww4nK+3ZRd84v+Wr3Af8AeFfif+stbgjucYdATt11KGnrJJZlKytRHh6yf/0u4p59PH9MtyQy2jq4T0mvjfl4fJLT7AtLjtd5pf6U+GTtzVfQl89HdrOfgjvlO++72r6XF6IZtu8tXEdi6IeiAgICAgICCpiHQHeqOv8A1w7YPU5yxpW3zXFiKTSGCXosnDHOO4EPa6N3rAX0uD/Nw6a+8MfL/j1cT7S3FXpBRQ31tTA0jqMrSfALDpos9+1ZaVtRjr3lwMb00wuSCaDXmQyxvYBHDI7aRYbbW32V3TcO1FMkWmNtvtWzavFakxHVz+SKs+Yqqdx/05BKOxrm2d62K1x3FvkrePdx4bf8Zh5xz1GN1U8bJn0+HUxykRGz5SSQLnrJsT2BTNMXD8UWmN7z8oib6m8xE7VhdxbRKGkhMtFVzUs7Bma6WrOrkt1OB2bVy0+uvmvtlpvWfp7yaeuOv4W2l7aE6Wc9jdT1GyrY07WtOWVluls2Arzr+H+XyRkp6Ze9NqfFrNbd4cvkmNn4gzg6M2/E8e5d+NR/jpP05cOn87R9udpjhwGNwA2Dal1O+5FxfNlOz8PrVrQZd9DPzG8OOpp/9iI+X1YjqXyvNO/M2tumz5toMOb4vX0jP9ItlNhuGSRuX1PIX0XEojJoqZJ7srRzy57Uh6crDcr6Cb91zxfucx3uXngk70yV+k8R6Wrb7bqtiE1PIwi4lhc23HMwrFxzNM8T8S0L/lj/AOGJ5Iqj5qqp3Gz2SNfkO8XblcfFq2OO03muSO0wocNt0mr88rz26ujZf5ZfK4D6ga0E+JC98ArbmtPsjikxtEe7v8nUubDKb6msZ4SOt6rLP4tXl1VlrQzvhiGb0FGrxfEYtwOtIHdKD/8AS0eJ/lo6W/pT0fTUWh9HXzkd4bDj4I75b/vu9q+kxeiGdbvLYQbl7Q9kBAQEBAQEFTEOgO8Kjr/1u2H1OcsZafNeVqBolopnXykOjftPRDgfRvcvpeCXmcd6sniNfzraezV0OiGHRhpbSxOuAQZBrT/UsnNxHUTMxzbLtNJhiN9nXgooY7auKJlt2SJjfYFVnUZZ72l2jFSO0Q+Z6O5o63GomXzGGqLbcQ82/wAl9NqdrYcNp+YZGHeMl4j7V9BKKuqIZYqOpjpotYDO4C89y0AbttrDivXEcunx2rbJWZnbp8POkpkvExWdmupOT+kBz1T56uTeX1Eptfu+JKyL8Wy26YqxWPpfroqR1vMytaNMwts9SzD8muADZwzOWgNJ3E7LX4Lxq7aq1azm7ez1grgi1op392b5Nfk4hibB0bE+ExHvWhxbrpsc/wDvZU0HTNaH75VojHLQ1jekwlm3ddrs7fenBLRel8Up4jHLNbwtDlHiNNmEbufOu1tK0OcM3+12a27rtvXGeDzGbrb8Pl08/E4+kfl8LugWj8lO2WsqwRWVZJe13SjZe9j2k7T6OC48T1dckxix+mr3o8E03vfvKvyqYfJLSxPiY55ilJcGNLiGuaRfZ6F74LmrTJaLTtvCOI47WpG0NTg0hfTU73tLXOhjLmOBBa7ILiyy9TERmtEdt1zDP+OGerdEHsqnV2HTinmffPE+PPE4u6W49e+23atHHxGtsXhZq7xHuqX0kxfxMc7SqP0HmqpJJsTqtbI6MsiELMrYj1OseHBdY4rTBWK4K7R7/bxOhtknmy26tDovgvMaYU2sMtnvfnLMnSN7WuVna3UxqcnPtst6fD4NOWCh0dp4aqaujz66cEPDnXaLkEkDq3BMuty5MUYp7QU09K3m8e7rqpHeHdwsGd84/wC+72lfSYvRDPnvLZUx2Be0LCAgICAgICCrX9Ad4VLX/rdcPqc5YsRK4xnKrTB1AJCPlRTR2PAOu0+0LZ4JeYz8vtMM7iMROKJ+3b0RnMmH0b3ElxgYCTvJaMvuVLiFIrqLRHbdZ0198UTLrqlCwx+jOjdRT19bVzasxz59WWuLiQ597EW2bLLY1eux5NPTHTvChg01qZZtYm0PlgqHVeFTtp3Pvnp5WF8D77xxA8bdSV4lTJjjHnrvt7+5bSTW/Pinb6edfg+NVYEM9TSwwOPzhphJnc3htHquF7x6nRYvypWZn23RfFqL9LT0+mhwHA4KGLVU7bXsXyHa+R3Fx9yz9Vq76m3Nb2WsOCmKNqwp4XovFTVk9bFJJecPDoTbIC5wcbHfvC7ZtfbLhrjtHb3c8elimSbw5fKtBmoGv/hzs/qBb71a4HfbPt8uHEa/494dnRMMkoaKYsZrDTRAvyDNmawNJv6FT11r1z3rvO28u+miJx1nZ2lRWhAQQiUogsiRAUx3RLO4QfnX/fd7V9Fi9EKFvVLaUh2Lo8rSAgICAgICCrX9Ed6pa70OuH1OfZY2y2pYxhcVXA+mnzauS1ywhrgQQQQbcQu2DPbBki9O7nlxxkry2Rg2GMpII6aMvcyIEB0hBcbknbYAdajUZ7Z8k3t7mLHGOsVhdsuDoKRCjcE3SKe8oEN1PGMKirIX004cY35ScrsrgWm4IPeF30+ovgvz07ueXFGSvLL9YThzKWCKmiLjHC3K0vdmcdt7k2UZ805bzee8px44x15Y7La4vaESICAgIkQFMd0Mzhh+dk/7He0r6LF6IULeqW1oTsC6PK4glAQEBAQEFau6PpVLXeh1w+pQWOtCCLKEoQfl7gBckAcSbBTWkzO0RuibRXupT4zSR/6lTTMPB1TED4XXaNJnn/Sf+nOc+OPdRm0ww1m+shP3XF/sC7V4dqJ7Un/pznV4o/2hXotNaOeZkEGvkdIcoeyB5YD2nqHavWThmXHSbW2/rdFNXS9tq7uYyvrBjzqcvm5mW3bGGnU5dUDe9v3utWpxYfIc0bc3/lw58vmdp9LbrG2aKCQNpNhxOxTWsz2hEzEdwG+0bR2KLRas9SJ3edROyJjpJXNZGwXe95DWtHEleqY7Xty1jqWtFY3mWWGnsD3ubTU1ZUsYbOlp4M7e/j42WnHCrVj87RE/anOuiZ/GJmPp18B0ipq4O5u454+nFI0se30KpqdFk08/n2+Yd8Oopl7OsqiwKAQFMIZagNppf+x/+RX0eH9cKFvVLa4edgXR5XwglAQEBBCCUFat6I71R1363XF6lGyyFiAolChKFI5+M4NT1sYhqWF7AcwAe9hDuPySu2DUXw23pLnkx1yRtZzqfQnDI+jSRn77nyf5Eqxbieot15nKujxR7MdhtDFT6QPptWwwSZwyNzAWtDos7bA9ot6VtZst8nD/ABN+sKGPHFNVs+nRxNaLMa1o4NaGj1L5mb2nvLXisR7MTpljdTTYjQRxylkEpZrGBrSHAyhrr3B6ls8P02PLprzMbzDP1WW9MtYhb5UJJGUGaN7oyJ4wSxxaSDfZcehcuEUrbUbWjd719pjHvEuFo1gVTikTJ8Rnl5qxrY4IWPymUNGUvd4b9pJvuV3WanDpbcmGsc3ur6fDfNHNeej8Y2x+B1cEtM+Q0M2x9M+R0gFrZwL99wd6nT8mvw2i8RFoMszpbxMT0dHlbdJzWnLCdSZfnQDYOOW7L+tV+DVrGW0T326OvEJtyRMdmq0e1HNoOahjYjExzWst1jr7Vm6yMs5bc+/db0/JFI5XMpNE2w4i7EIpSxsgfnpwwBpc4C+3hfb3rvk4h4mn8G1e3u510sVy+JEtGstdEBSFkGTpjaolH2j/AGr6LB+urPv6pbTDHbAury6gQEEoIQSgICCtW9Ed6o679cOuHupLIWEIlCgFIiyJEQ+a6ZjUY3QVPVIIr26yHlh9Tgvo9BPiaK9GVqo5NRWz6UvnGq+d8sUHzVJOOk2R8ebhduYf4r6Dgdt5tSfhmcRjpWzs6cgVGDyS7/m4JwfxNJ9RKq8P/wAetiP7dtTHNg3e3JzNnwyn+pnZ4PK58WrtqbPWhtvihwOV9we2igbtmdI8tYN5BAaPWVe4HG3PeeyvxHry1hqdIKuClos1czXRgRxviyB+d9gOv0m6zdNjyZc8+FO07reW9KY48Tq5GG6KYZVwx1UME0AmGdmWZ8TwOoix2Kxm12ow5Jx2nfZyx6fFkrzV6OW6sqsOxWnoG1EtTTTiM5KkiR7A8uFs1r7Mt1anFi1OltmmsRaPhxi98OaMcTvEvoll89LW3LKDdFkN02Q3Y0G1TOPtX+1fQ4P11Ub+qWwwh+wLs8O41BKAgICAgIKtd0R3qhr/AEQ64e6kslZFAICkLIJsiHzblfbkdQ1A3sc8ekFrh7F9Bwad6Xp9MziHSa2fR43ZmtcNzgD4hYeWu15j7aNJ3rDHcq9OXYdmAvqp43HsBzNv/UtTgtuXUbfMKfEK7491nD2iqwNrRY56J0f42tI9oXjJvh12/wBvVPz0+30xvJ9jlZBFKyOlkq6Zh2shyiSKVwvfiQfctbiWlxZLRM25bSpaTNkpWYiN4d7BsGq63EBimIRaiOIAU9K43cCN1x1AbTt3kqjqNTi0+DwMM7zPeVjFivky+JfpEdoazHsIjrad9NLcNfYhzekx42hwWVp9RbBki9V3LjjJXlllqDDcboohSU7qSeJp+ZlkLmujZe9i33bVp5M2iz258m8T9KlMeoxRyV2mFvR7RSWOpOIYjM2orCLMyg6uLZa43XNtm7Zf0rjqtfWcXg4Y2q94NNMW58k7y1tllLwoSICDFVGyrqB9q5fQaf8AXClf1S1WDO3Ls8NEzcg/SAgICAgIKtf0R3rP4h6IdsPdQWSspRApH6CApEohytIMAp6+NsVS1xaw5mljyxzSRY/+KtabVZNPO9PdxzYa5IjmdKKMMa1jdjWNDWi97ACwVe0za0z8ulYiI2h51lJHMx0UzQ+N4s5jtoIXrHe2O3NWeqLxFo5Zfihw+KCEU8LAyFoIDBusbk+0r3bNa+Tnt3RFIrXlhhOTOkmp6zEoHskbECMpcwtaS2V7WkE77g+pbHFLVyYcdt+uyjo62pktE9n0VYGzSQiUWQQiSyjYLICbAgxGIbKyf79/FoW7pv1Qp39UtNgztysPDSxbkHogICAgICCniG5vf7lncR9MO+DuorJWUqUJUiUQm6kFIlSgQEBAU9+8oiBQkQQgWRJZQIsmwWTYLJsMRjAtWzdpYfFjVt6X9cKmT1O/gztysPDVQHYg9EBBKAgIIQU8R3N7ys3iPaHfB3UQspZfpSJUoFIlEJQFIIJUoEBAQEBAUgoEICJEGK0gFq2TtbGf6B8FsaX9arl7uvg7tytObWUx2BB7oCCUBAQQgpYkej6Vl8R7QsYO6istZSCpH6BUoFKEoJRApEhSClCVIICCQgICAghAQEGM0oFqy/GJh9ZHuWto/QrZfUu4Q/aFbc2vo3bAgthBKAgICCEFDEt7fSsriPss6dSWWspTdCQVO6EqRKlCQpQlSJXpCUBSJQEBAUgoBAQQgIMdpeLVMZ4xD1OK1NF6FfL3euFHaFdcmyoDsCC8EEoCAgICCrVwZ7G9rKnqdNOXbq6Y8nK507S3quqv8bMf7OvmHJqsY1f7Mn8Q+Cn+On5PHU3aTgfsXfzj4J/HT8nj/SPOsfwHfzj4J/HT8o8dHnb9gfzB8FP8fPyeMjzv+wP5g+Cn+P8AtHjHnh9gfzB8FPkPs8b6PPH/AI5/M/RT5D7R430jzy/45/M/RPIfZ4yfPI/R/wC5+inyP2eMeeJ+j/3f0TyP2eMjzyP0f+5+ieS+zxjzyd9H/ufonkvs8Y88XfR/7n6J5L7PGPPF/wBHH5h+CnyX2eMeeL/o4/MPwTyX2eMeeD/4A/MPwTyX2eMeeD/4A/MPwTyX2eKkaXSfwB+Yfgnkd/c8VQxGtdVPY8sDMjS2wcTe5urGHD4dXO1t3Qw5liF3eWtw/cEHRCCUBAQEBBBCDwmhBCDO4lQ3O5BynYZ2IPM4X2II8ldiD8+SuxA8k9iCPJPYgeSexA8k9iB5J7EE+SOxBIwjsQT5J7EE+SexA8k9iCfJPYgnyV2IAwvsQeseH26kFynpSCEGgoG2CC+EEoCAgIIQEBwQVpaYFB48yCBzEIHMQgcxCBzAIHMRwQOYBA5iOCBzEcEE8xHBA5kEE8yHBA5kOCBzIcEDmQ4II5kOCBzIcEDmQQfptIEFiOOyD1QEBAQEBAQEBBFkCyBZBNkCyBZBFkCyBZAsgWQLIFkCyBZAsgWQLIJQEBAQQglAQEBAQEBAQEBAQEBAQEBAQEBAQEBAQEBAQEBA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ttp://www.backupvergelijker.nl/wp-content/uploads/2012/10/tip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17078"/>
            <a:ext cx="2390625" cy="192643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3650"/>
            <a:ext cx="8435280" cy="4525963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Contoh</a:t>
            </a:r>
            <a:r>
              <a:rPr lang="en-US" sz="2800" dirty="0" smtClean="0"/>
              <a:t> </a:t>
            </a:r>
            <a:r>
              <a:rPr lang="en-US" sz="2800" dirty="0" err="1" smtClean="0"/>
              <a:t>mengutip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langsung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	</a:t>
            </a:r>
            <a:r>
              <a:rPr lang="en-US" sz="2800" dirty="0" smtClean="0"/>
              <a:t>A </a:t>
            </a:r>
            <a:r>
              <a:rPr lang="en-US" sz="2800" dirty="0"/>
              <a:t>legitimate paraphrase:</a:t>
            </a:r>
          </a:p>
          <a:p>
            <a:pPr lvl="1"/>
            <a:r>
              <a:rPr lang="en-US" sz="2400" dirty="0"/>
              <a:t>In research papers students often quote excessively, failing to keep quoted material down to a </a:t>
            </a:r>
            <a:r>
              <a:rPr lang="en-US" sz="2400" dirty="0" smtClean="0"/>
              <a:t>desirable level</a:t>
            </a:r>
            <a:r>
              <a:rPr lang="en-US" sz="2400" dirty="0"/>
              <a:t>. Since the problem usually originates during note taking, it is essential to minimize the </a:t>
            </a:r>
            <a:r>
              <a:rPr lang="en-US" sz="2400" dirty="0" smtClean="0"/>
              <a:t>material recorded </a:t>
            </a:r>
            <a:r>
              <a:rPr lang="en-US" sz="2400" dirty="0"/>
              <a:t>verbatim (Lester 4647).</a:t>
            </a:r>
            <a:endParaRPr lang="en-US" sz="2400" dirty="0" smtClean="0">
              <a:hlinkClick r:id="rId5"/>
            </a:endParaRPr>
          </a:p>
          <a:p>
            <a:pPr marL="0" indent="0">
              <a:buNone/>
            </a:pPr>
            <a:r>
              <a:rPr lang="en-US" sz="2800" dirty="0" smtClean="0"/>
              <a:t>          (</a:t>
            </a:r>
            <a:r>
              <a:rPr lang="en-US" sz="2800" dirty="0" smtClean="0">
                <a:hlinkClick r:id="rId5"/>
              </a:rPr>
              <a:t>https</a:t>
            </a:r>
            <a:r>
              <a:rPr lang="en-US" sz="2800" dirty="0">
                <a:hlinkClick r:id="rId5"/>
              </a:rPr>
              <a:t>://owl.english.purdue.edu/owl/resource/563/01</a:t>
            </a:r>
            <a:r>
              <a:rPr lang="en-US" sz="2800" dirty="0" smtClean="0">
                <a:hlinkClick r:id="rId5"/>
              </a:rPr>
              <a:t>/)</a:t>
            </a:r>
            <a:endParaRPr lang="en-US" sz="2800" dirty="0"/>
          </a:p>
          <a:p>
            <a:pPr marL="457200" lvl="1" indent="0">
              <a:buNone/>
            </a:pP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E9818-1ECE-4C7F-9DC7-EB419F64F1A6}" type="datetime1">
              <a:rPr lang="id-ID" smtClean="0"/>
              <a:t>14/08/2015</a:t>
            </a:fld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24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867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Tips </a:t>
            </a:r>
            <a:r>
              <a:rPr lang="en-US" sz="3600" dirty="0" err="1" smtClean="0"/>
              <a:t>bagi</a:t>
            </a:r>
            <a:r>
              <a:rPr lang="en-US" sz="3600" dirty="0" smtClean="0"/>
              <a:t> Reviewer</a:t>
            </a:r>
            <a:endParaRPr lang="id-ID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690887"/>
            <a:ext cx="8471283" cy="518457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800" dirty="0" smtClean="0"/>
              <a:t>Cara </a:t>
            </a:r>
            <a:r>
              <a:rPr lang="en-US" sz="2800" dirty="0" err="1" smtClean="0"/>
              <a:t>menentukan</a:t>
            </a:r>
            <a:r>
              <a:rPr lang="en-US" sz="2800" dirty="0" smtClean="0"/>
              <a:t> </a:t>
            </a:r>
            <a:r>
              <a:rPr lang="en-US" sz="2800" dirty="0" err="1" smtClean="0"/>
              <a:t>kebaruan</a:t>
            </a:r>
            <a:r>
              <a:rPr lang="en-US" sz="2800" dirty="0" smtClean="0"/>
              <a:t> </a:t>
            </a:r>
            <a:r>
              <a:rPr lang="en-US" sz="2800" dirty="0" err="1" smtClean="0"/>
              <a:t>penelitian</a:t>
            </a:r>
            <a:r>
              <a:rPr lang="en-US" sz="2800" dirty="0" smtClean="0"/>
              <a:t>:</a:t>
            </a:r>
          </a:p>
          <a:p>
            <a:pPr lvl="1">
              <a:buFontTx/>
              <a:buChar char="-"/>
            </a:pPr>
            <a:r>
              <a:rPr lang="en-US" dirty="0" err="1" smtClean="0"/>
              <a:t>Cek</a:t>
            </a:r>
            <a:r>
              <a:rPr lang="en-US" dirty="0" smtClean="0"/>
              <a:t> </a:t>
            </a:r>
            <a:r>
              <a:rPr lang="en-US" dirty="0" err="1" smtClean="0"/>
              <a:t>daftar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Bila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jurnal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rujukan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ada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kebaruan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karena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artikel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tidak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ditulis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berdasarkan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penelitian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terkini</a:t>
            </a:r>
            <a:endParaRPr lang="en-US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5" name="Picture 4" descr="http://www.backupvergelijker.nl/wp-content/uploads/2012/10/tip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-117078"/>
            <a:ext cx="2390625" cy="192643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50D15-12C6-4025-9C2F-6B90DED1C79C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25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65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Questions?</a:t>
            </a:r>
            <a:endParaRPr lang="id-ID" sz="3600" dirty="0"/>
          </a:p>
        </p:txBody>
      </p:sp>
      <p:sp>
        <p:nvSpPr>
          <p:cNvPr id="2" name="AutoShape 2" descr="Image result for terima kasi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http://eprofitsmaster.club/wp-content/uploads/2014/10/thank-you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1991271"/>
            <a:ext cx="3888432" cy="287545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FA4B8-6A63-4B7C-9FCA-7DBDD1DAE61A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26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4823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Peranan</a:t>
            </a:r>
            <a:r>
              <a:rPr lang="en-US" dirty="0" smtClean="0"/>
              <a:t> </a:t>
            </a:r>
            <a:r>
              <a:rPr lang="en-US" dirty="0" err="1" smtClean="0"/>
              <a:t>Riset</a:t>
            </a:r>
            <a:r>
              <a:rPr lang="en-US" dirty="0" smtClean="0"/>
              <a:t> di PT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8776" y="2071899"/>
            <a:ext cx="8229600" cy="517971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dirty="0" err="1" smtClean="0"/>
              <a:t>Contoh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(Prof. Dr. </a:t>
            </a:r>
            <a:r>
              <a:rPr lang="en-US" dirty="0" err="1" smtClean="0"/>
              <a:t>Supriadi</a:t>
            </a:r>
            <a:r>
              <a:rPr lang="en-US" dirty="0" smtClean="0"/>
              <a:t> </a:t>
            </a:r>
            <a:r>
              <a:rPr lang="en-US" dirty="0" err="1" smtClean="0"/>
              <a:t>Rustad</a:t>
            </a:r>
            <a:r>
              <a:rPr lang="en-US" dirty="0" smtClean="0"/>
              <a:t>)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239159" y="3429000"/>
            <a:ext cx="1008112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ttp://kopi-indonesia.com/wp-content/uploads/upload%20ok2/frappuccino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40" y="2708920"/>
            <a:ext cx="2088232" cy="2592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kopi-nikma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477" y="2839842"/>
            <a:ext cx="2946114" cy="196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2331" y="1402589"/>
            <a:ext cx="7493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-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hal</a:t>
            </a:r>
            <a:r>
              <a:rPr lang="en-US" sz="2800" dirty="0" smtClean="0"/>
              <a:t> </a:t>
            </a:r>
            <a:r>
              <a:rPr lang="en-US" sz="2800" dirty="0" err="1" smtClean="0"/>
              <a:t>menghasilkan</a:t>
            </a:r>
            <a:r>
              <a:rPr lang="en-US" sz="2800" dirty="0" smtClean="0"/>
              <a:t> </a:t>
            </a:r>
            <a:r>
              <a:rPr lang="en-US" sz="2800" dirty="0" err="1" smtClean="0"/>
              <a:t>inovasi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7A09B-35B4-4924-9C75-92E8D3787141}" type="datetime1">
              <a:rPr lang="id-ID" smtClean="0"/>
              <a:t>14/08/2015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8340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Publikasi</a:t>
            </a:r>
            <a:endParaRPr lang="id-ID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62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budaya</a:t>
            </a:r>
            <a:r>
              <a:rPr lang="en-US" dirty="0" smtClean="0"/>
              <a:t> </a:t>
            </a:r>
            <a:r>
              <a:rPr lang="en-US" dirty="0" err="1" smtClean="0"/>
              <a:t>akademik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, ide, </a:t>
            </a:r>
            <a:r>
              <a:rPr lang="en-US" dirty="0" err="1" smtClean="0"/>
              <a:t>gagasan</a:t>
            </a:r>
            <a:endParaRPr lang="en-US" dirty="0" smtClean="0"/>
          </a:p>
          <a:p>
            <a:r>
              <a:rPr lang="en-US" dirty="0" err="1" smtClean="0"/>
              <a:t>Melindungi</a:t>
            </a:r>
            <a:r>
              <a:rPr lang="en-US" dirty="0" smtClean="0"/>
              <a:t> </a:t>
            </a:r>
            <a:r>
              <a:rPr lang="en-US" dirty="0" err="1" smtClean="0"/>
              <a:t>khasanah</a:t>
            </a:r>
            <a:r>
              <a:rPr lang="en-US" dirty="0" smtClean="0"/>
              <a:t> </a:t>
            </a:r>
            <a:r>
              <a:rPr lang="en-US" dirty="0" err="1" smtClean="0"/>
              <a:t>keilmuan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anak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Bila</a:t>
            </a:r>
            <a:r>
              <a:rPr lang="en-US" dirty="0" smtClean="0"/>
              <a:t> batik, </a:t>
            </a:r>
            <a:r>
              <a:rPr lang="en-US" dirty="0" err="1" smtClean="0"/>
              <a:t>tarian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, </a:t>
            </a:r>
            <a:r>
              <a:rPr lang="en-US" dirty="0" err="1" smtClean="0"/>
              <a:t>lagu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musik</a:t>
            </a:r>
            <a:r>
              <a:rPr lang="en-US" dirty="0" smtClean="0"/>
              <a:t> </a:t>
            </a:r>
            <a:r>
              <a:rPr lang="en-US" dirty="0" err="1" smtClean="0"/>
              <a:t>tradisional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yang </a:t>
            </a:r>
            <a:r>
              <a:rPr lang="en-US" dirty="0" err="1" smtClean="0"/>
              <a:t>mempublikasikan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</a:t>
            </a:r>
            <a:r>
              <a:rPr lang="en-US" dirty="0" err="1" smtClean="0"/>
              <a:t>bangsa</a:t>
            </a:r>
            <a:r>
              <a:rPr lang="en-US" dirty="0" smtClean="0"/>
              <a:t> Indonesia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diklaim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Negara lain</a:t>
            </a:r>
            <a:endParaRPr lang="en-US" dirty="0" smtClean="0"/>
          </a:p>
          <a:p>
            <a:r>
              <a:rPr lang="en-US" dirty="0" err="1" smtClean="0"/>
              <a:t>Mengembangkan</a:t>
            </a:r>
            <a:r>
              <a:rPr lang="en-US" dirty="0" smtClean="0"/>
              <a:t> IPTEKS</a:t>
            </a:r>
          </a:p>
          <a:p>
            <a:pPr lvl="1"/>
            <a:r>
              <a:rPr lang="en-US" dirty="0" err="1" smtClean="0"/>
              <a:t>inovasi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7" name="Picture 6" descr="https://encrypted-tbn2.gstatic.com/images?q=tbn:ANd9GcQAcYSJTp65NcnNH5vPAyP_72hJ_rmGcriZY-t8rqbU0L8FIXiv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8012"/>
            <a:ext cx="2195735" cy="14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7EF63-DD79-4941-B270-84D583DF261A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160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</a:t>
            </a:r>
            <a:r>
              <a:rPr lang="en-US" dirty="0" err="1" smtClean="0"/>
              <a:t>Contoh</a:t>
            </a:r>
            <a:r>
              <a:rPr lang="en-US" dirty="0" smtClean="0"/>
              <a:t> </a:t>
            </a:r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endParaRPr lang="id-ID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91" y="1196752"/>
            <a:ext cx="7859216" cy="4865870"/>
          </a:xfrm>
        </p:spPr>
      </p:pic>
      <p:sp>
        <p:nvSpPr>
          <p:cNvPr id="10" name="TextBox 9"/>
          <p:cNvSpPr txBox="1"/>
          <p:nvPr/>
        </p:nvSpPr>
        <p:spPr>
          <a:xfrm>
            <a:off x="899592" y="6094629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Kemristekdikti</a:t>
            </a:r>
            <a:r>
              <a:rPr lang="en-US" dirty="0" smtClean="0"/>
              <a:t>, 2015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85A55-36FA-455E-86A2-63BFEAB28F97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08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Etika</a:t>
            </a:r>
            <a:r>
              <a:rPr lang="en-US" dirty="0" smtClean="0"/>
              <a:t> </a:t>
            </a:r>
            <a:r>
              <a:rPr lang="en-US" dirty="0" err="1" smtClean="0"/>
              <a:t>Publikasi</a:t>
            </a:r>
            <a:endParaRPr lang="id-ID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00523"/>
            <a:ext cx="8229600" cy="518457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en-US" dirty="0" err="1" smtClean="0"/>
              <a:t>Kejujuran</a:t>
            </a:r>
            <a:endParaRPr lang="en-US" dirty="0" smtClean="0"/>
          </a:p>
          <a:p>
            <a:pPr lvl="0">
              <a:buFontTx/>
              <a:buChar char="-"/>
            </a:pPr>
            <a:r>
              <a:rPr lang="en-US" dirty="0" err="1" smtClean="0"/>
              <a:t>Objektivitas</a:t>
            </a:r>
            <a:endParaRPr lang="en-US" dirty="0" smtClean="0"/>
          </a:p>
          <a:p>
            <a:pPr lvl="0">
              <a:buFontTx/>
              <a:buChar char="-"/>
            </a:pPr>
            <a:r>
              <a:rPr lang="en-US" dirty="0" err="1" smtClean="0"/>
              <a:t>Integritas</a:t>
            </a:r>
            <a:endParaRPr lang="en-US" dirty="0" smtClean="0"/>
          </a:p>
          <a:p>
            <a:pPr lvl="0">
              <a:buFontTx/>
              <a:buChar char="-"/>
            </a:pPr>
            <a:r>
              <a:rPr lang="en-US" dirty="0" err="1" smtClean="0"/>
              <a:t>Kecermatan</a:t>
            </a:r>
            <a:endParaRPr lang="en-US" dirty="0" smtClean="0"/>
          </a:p>
          <a:p>
            <a:pPr lvl="0">
              <a:buFontTx/>
              <a:buChar char="-"/>
            </a:pPr>
            <a:r>
              <a:rPr lang="en-US" dirty="0" err="1" smtClean="0"/>
              <a:t>Keterbukaan</a:t>
            </a:r>
            <a:endParaRPr lang="en-US" dirty="0" smtClean="0"/>
          </a:p>
          <a:p>
            <a:pPr lvl="0">
              <a:buFontTx/>
              <a:buChar char="-"/>
            </a:pPr>
            <a:r>
              <a:rPr lang="en-US" dirty="0" err="1" smtClean="0"/>
              <a:t>Penghargaan</a:t>
            </a:r>
            <a:r>
              <a:rPr lang="en-US" dirty="0" smtClean="0"/>
              <a:t> </a:t>
            </a:r>
            <a:r>
              <a:rPr lang="en-US" dirty="0" err="1" smtClean="0"/>
              <a:t>karya</a:t>
            </a:r>
            <a:r>
              <a:rPr lang="en-US" dirty="0" smtClean="0"/>
              <a:t> orang lain</a:t>
            </a:r>
          </a:p>
          <a:p>
            <a:pPr lvl="0">
              <a:buFontTx/>
              <a:buChar char="-"/>
            </a:pPr>
            <a:r>
              <a:rPr lang="en-US" dirty="0" err="1" smtClean="0"/>
              <a:t>Kerahasiaan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Kemristekdikti</a:t>
            </a:r>
            <a:r>
              <a:rPr lang="en-US" dirty="0" smtClean="0"/>
              <a:t>, 2015)</a:t>
            </a:r>
          </a:p>
        </p:txBody>
      </p:sp>
      <p:pic>
        <p:nvPicPr>
          <p:cNvPr id="5" name="Picture 4" descr="https://encrypted-tbn2.gstatic.com/images?q=tbn:ANd9GcR2kYEk3KTcrSV0ogfQq-pUtgsIL45hOOXmddUsw1Qupet2ICB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95426"/>
            <a:ext cx="3528392" cy="23540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FF478-EE0B-42FE-B84D-1F9995BEB59D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263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Pelanggaran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Etika</a:t>
            </a:r>
            <a:r>
              <a:rPr lang="en-US" sz="3200" dirty="0" smtClean="0"/>
              <a:t> </a:t>
            </a:r>
            <a:r>
              <a:rPr lang="en-US" sz="3200" dirty="0" err="1" smtClean="0"/>
              <a:t>Publikasi</a:t>
            </a:r>
            <a:endParaRPr lang="id-ID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5707"/>
            <a:ext cx="8435280" cy="518457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en-US" sz="2800" dirty="0" err="1" smtClean="0"/>
              <a:t>Fabrikasi</a:t>
            </a:r>
            <a:endParaRPr lang="en-US" sz="2800" dirty="0" smtClean="0"/>
          </a:p>
          <a:p>
            <a:pPr lvl="1">
              <a:buFontTx/>
              <a:buChar char="-"/>
            </a:pPr>
            <a:r>
              <a:rPr lang="en-US" sz="2400" dirty="0" err="1" smtClean="0"/>
              <a:t>Mengarang</a:t>
            </a:r>
            <a:r>
              <a:rPr lang="en-US" sz="2400" dirty="0" smtClean="0"/>
              <a:t>, </a:t>
            </a:r>
            <a:r>
              <a:rPr lang="en-US" sz="2400" dirty="0" err="1" smtClean="0"/>
              <a:t>membuat</a:t>
            </a:r>
            <a:r>
              <a:rPr lang="en-US" sz="2400" dirty="0" smtClean="0"/>
              <a:t>, </a:t>
            </a:r>
            <a:r>
              <a:rPr lang="en-US" sz="2400" dirty="0" err="1" smtClean="0"/>
              <a:t>mempercantik</a:t>
            </a:r>
            <a:r>
              <a:rPr lang="en-US" sz="2400" dirty="0" smtClean="0"/>
              <a:t> data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adanya</a:t>
            </a:r>
            <a:r>
              <a:rPr lang="en-US" sz="2400" dirty="0" smtClean="0"/>
              <a:t> proses </a:t>
            </a:r>
            <a:r>
              <a:rPr lang="en-US" sz="2400" dirty="0" err="1" smtClean="0"/>
              <a:t>ilmiah</a:t>
            </a:r>
            <a:r>
              <a:rPr lang="en-US" sz="2400" dirty="0" smtClean="0"/>
              <a:t>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dilaporkan</a:t>
            </a:r>
            <a:r>
              <a:rPr lang="en-US" sz="2400" dirty="0" smtClean="0"/>
              <a:t>/</a:t>
            </a:r>
            <a:r>
              <a:rPr lang="en-US" sz="2400" dirty="0" err="1" smtClean="0"/>
              <a:t>dipublikasikan</a:t>
            </a:r>
            <a:endParaRPr lang="en-US" sz="2400" dirty="0" smtClean="0"/>
          </a:p>
          <a:p>
            <a:pPr lvl="0">
              <a:buFontTx/>
              <a:buChar char="-"/>
            </a:pPr>
            <a:r>
              <a:rPr lang="en-US" sz="2800" dirty="0" err="1" smtClean="0"/>
              <a:t>Falsifikasi</a:t>
            </a:r>
            <a:r>
              <a:rPr lang="en-US" sz="2800" dirty="0" smtClean="0"/>
              <a:t>/</a:t>
            </a:r>
            <a:r>
              <a:rPr lang="en-US" sz="2800" dirty="0" err="1" smtClean="0"/>
              <a:t>pemalsuan</a:t>
            </a:r>
            <a:endParaRPr lang="en-US" sz="2800" dirty="0" smtClean="0"/>
          </a:p>
          <a:p>
            <a:pPr lvl="1">
              <a:buFontTx/>
              <a:buChar char="-"/>
            </a:pPr>
            <a:r>
              <a:rPr lang="en-US" sz="2400" dirty="0" err="1" smtClean="0"/>
              <a:t>Memalsukan</a:t>
            </a:r>
            <a:r>
              <a:rPr lang="en-US" sz="2400" dirty="0" smtClean="0"/>
              <a:t>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memanipulasi</a:t>
            </a:r>
            <a:r>
              <a:rPr lang="en-US" sz="2400" dirty="0" smtClean="0"/>
              <a:t> </a:t>
            </a:r>
            <a:r>
              <a:rPr lang="en-US" sz="2400" dirty="0" err="1" smtClean="0"/>
              <a:t>hal-hal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berkaitan</a:t>
            </a:r>
            <a:r>
              <a:rPr lang="en-US" sz="2400" dirty="0" smtClean="0"/>
              <a:t> </a:t>
            </a:r>
            <a:r>
              <a:rPr lang="en-US" sz="2400" dirty="0" err="1" smtClean="0"/>
              <a:t>dengan</a:t>
            </a:r>
            <a:r>
              <a:rPr lang="en-US" sz="2400" dirty="0" smtClean="0"/>
              <a:t> </a:t>
            </a:r>
            <a:r>
              <a:rPr lang="en-US" sz="2400" dirty="0" err="1" smtClean="0"/>
              <a:t>pelaksanaan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/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hasil</a:t>
            </a:r>
            <a:r>
              <a:rPr lang="en-US" sz="2400" dirty="0" smtClean="0"/>
              <a:t> </a:t>
            </a:r>
            <a:r>
              <a:rPr lang="en-US" sz="2400" dirty="0" err="1" smtClean="0"/>
              <a:t>penelitian</a:t>
            </a:r>
            <a:endParaRPr lang="en-US" sz="2400" dirty="0" smtClean="0"/>
          </a:p>
          <a:p>
            <a:pPr lvl="1">
              <a:buFontTx/>
              <a:buChar char="-"/>
            </a:pPr>
            <a:r>
              <a:rPr lang="en-US" sz="2400" dirty="0" err="1" smtClean="0"/>
              <a:t>Menyampaikan</a:t>
            </a:r>
            <a:r>
              <a:rPr lang="en-US" sz="2400" dirty="0" smtClean="0"/>
              <a:t> </a:t>
            </a:r>
            <a:r>
              <a:rPr lang="en-US" sz="2400" dirty="0" err="1" smtClean="0"/>
              <a:t>bahan</a:t>
            </a:r>
            <a:r>
              <a:rPr lang="en-US" sz="2400" dirty="0" smtClean="0"/>
              <a:t>, </a:t>
            </a:r>
            <a:r>
              <a:rPr lang="en-US" sz="2400" dirty="0" err="1" smtClean="0"/>
              <a:t>peralatan</a:t>
            </a:r>
            <a:r>
              <a:rPr lang="en-US" sz="2400" dirty="0" smtClean="0"/>
              <a:t>, proses </a:t>
            </a:r>
            <a:r>
              <a:rPr lang="en-US" sz="2400" dirty="0" err="1" smtClean="0"/>
              <a:t>penelitian</a:t>
            </a:r>
            <a:r>
              <a:rPr lang="en-US" sz="2400" dirty="0" smtClean="0"/>
              <a:t>, </a:t>
            </a:r>
            <a:r>
              <a:rPr lang="en-US" sz="2400" dirty="0" err="1" smtClean="0"/>
              <a:t>atau</a:t>
            </a:r>
            <a:r>
              <a:rPr lang="en-US" sz="2400" dirty="0" smtClean="0"/>
              <a:t> </a:t>
            </a:r>
            <a:r>
              <a:rPr lang="en-US" sz="2400" dirty="0" err="1" smtClean="0"/>
              <a:t>hal</a:t>
            </a:r>
            <a:r>
              <a:rPr lang="en-US" sz="2400" dirty="0" smtClean="0"/>
              <a:t> lain yang </a:t>
            </a:r>
            <a:r>
              <a:rPr lang="en-US" sz="2400" dirty="0" err="1" smtClean="0"/>
              <a:t>sebenarnya</a:t>
            </a:r>
            <a:r>
              <a:rPr lang="en-US" sz="2400" dirty="0" smtClean="0"/>
              <a:t> </a:t>
            </a:r>
            <a:r>
              <a:rPr lang="en-US" sz="2400" dirty="0" err="1" smtClean="0"/>
              <a:t>tidak</a:t>
            </a:r>
            <a:r>
              <a:rPr lang="en-US" sz="2400" dirty="0" smtClean="0"/>
              <a:t> </a:t>
            </a:r>
            <a:r>
              <a:rPr lang="en-US" sz="2400" dirty="0" err="1" smtClean="0"/>
              <a:t>digunakan</a:t>
            </a:r>
            <a:endParaRPr lang="en-US" sz="2400" dirty="0" smtClean="0"/>
          </a:p>
          <a:p>
            <a:pPr marL="457200" lvl="1" indent="0" algn="r">
              <a:buNone/>
            </a:pPr>
            <a:r>
              <a:rPr lang="en-US" sz="2400" dirty="0" smtClean="0"/>
              <a:t>(</a:t>
            </a:r>
            <a:r>
              <a:rPr lang="en-US" sz="2400" dirty="0" err="1" smtClean="0"/>
              <a:t>Kemristekdikti</a:t>
            </a:r>
            <a:r>
              <a:rPr lang="en-US" sz="2400" dirty="0" smtClean="0"/>
              <a:t>, 2015)</a:t>
            </a:r>
          </a:p>
        </p:txBody>
      </p:sp>
      <p:pic>
        <p:nvPicPr>
          <p:cNvPr id="8" name="Picture 7" descr="https://encrypted-tbn1.gstatic.com/images?q=tbn:ANd9GcS52qYRiKm9WXGBU2UB9-dX45P5uEkkCNISNXNx4hvrI_muBCJ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01" y="10865"/>
            <a:ext cx="1963761" cy="1977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929808" y="958806"/>
            <a:ext cx="127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Informal Roman" panose="030604020304060B0204" pitchFamily="66" charset="0"/>
              </a:rPr>
              <a:t>Ilmiah</a:t>
            </a:r>
            <a:endParaRPr lang="en-US" sz="3600" b="1" dirty="0">
              <a:solidFill>
                <a:srgbClr val="FF0000"/>
              </a:solidFill>
              <a:latin typeface="Informal Roman" panose="030604020304060B0204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F2013-06FE-4941-82B3-C187CB9E2A62}" type="datetime1">
              <a:rPr lang="id-ID" smtClean="0"/>
              <a:t>14/08/2015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3712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Pelanggaran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Etika</a:t>
            </a:r>
            <a:r>
              <a:rPr lang="en-US" sz="3200" dirty="0" smtClean="0"/>
              <a:t> </a:t>
            </a:r>
            <a:r>
              <a:rPr lang="en-US" sz="3200" dirty="0" err="1" smtClean="0"/>
              <a:t>Publikasi</a:t>
            </a:r>
            <a:endParaRPr lang="id-ID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80118"/>
            <a:ext cx="8435280" cy="518457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en-US" dirty="0" err="1" smtClean="0"/>
              <a:t>Falsifikasi</a:t>
            </a:r>
            <a:r>
              <a:rPr lang="en-US" dirty="0" smtClean="0"/>
              <a:t>/</a:t>
            </a:r>
            <a:r>
              <a:rPr lang="en-US" dirty="0" err="1" smtClean="0"/>
              <a:t>pemalsuan</a:t>
            </a:r>
            <a:r>
              <a:rPr lang="en-US" dirty="0" smtClean="0"/>
              <a:t> (</a:t>
            </a:r>
            <a:r>
              <a:rPr lang="en-US" dirty="0" err="1" smtClean="0"/>
              <a:t>lanjutan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r>
              <a:rPr lang="en-US" dirty="0" err="1" smtClean="0"/>
              <a:t>Menghilangkan</a:t>
            </a:r>
            <a:r>
              <a:rPr lang="en-US" dirty="0" smtClean="0"/>
              <a:t>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sebagian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</a:t>
            </a:r>
            <a:r>
              <a:rPr lang="en-US" dirty="0" err="1" smtClean="0"/>
              <a:t>penelitian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</a:t>
            </a:r>
            <a:r>
              <a:rPr lang="en-US" dirty="0" err="1" smtClean="0"/>
              <a:t>justifikasi</a:t>
            </a:r>
            <a:r>
              <a:rPr lang="en-US" dirty="0" smtClean="0"/>
              <a:t> </a:t>
            </a:r>
            <a:r>
              <a:rPr lang="en-US" dirty="0" err="1" smtClean="0"/>
              <a:t>ilmiah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mendapatkan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baik</a:t>
            </a:r>
            <a:r>
              <a:rPr lang="en-US" dirty="0" smtClean="0"/>
              <a:t>,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akurat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err="1" smtClean="0"/>
              <a:t>Plagiat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err="1" smtClean="0"/>
              <a:t>Mengambil</a:t>
            </a:r>
            <a:r>
              <a:rPr lang="en-US" dirty="0" smtClean="0"/>
              <a:t> </a:t>
            </a:r>
            <a:r>
              <a:rPr lang="en-US" dirty="0" err="1" smtClean="0"/>
              <a:t>hak</a:t>
            </a:r>
            <a:r>
              <a:rPr lang="en-US" dirty="0" smtClean="0"/>
              <a:t> </a:t>
            </a:r>
            <a:r>
              <a:rPr lang="en-US" dirty="0" err="1" smtClean="0"/>
              <a:t>kekayaan</a:t>
            </a:r>
            <a:r>
              <a:rPr lang="en-US" dirty="0" smtClean="0"/>
              <a:t> </a:t>
            </a:r>
            <a:r>
              <a:rPr lang="en-US" dirty="0" err="1" smtClean="0"/>
              <a:t>intelektual</a:t>
            </a:r>
            <a:r>
              <a:rPr lang="en-US" dirty="0" smtClean="0"/>
              <a:t> orang lain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miliknya</a:t>
            </a:r>
            <a:endParaRPr lang="en-US" dirty="0" smtClean="0"/>
          </a:p>
          <a:p>
            <a:pPr marL="457200" lvl="1" indent="0" algn="r">
              <a:buNone/>
            </a:pPr>
            <a:r>
              <a:rPr lang="en-US" dirty="0" smtClean="0"/>
              <a:t>(</a:t>
            </a:r>
            <a:r>
              <a:rPr lang="en-US" dirty="0" err="1"/>
              <a:t>Kemristekdikti</a:t>
            </a:r>
            <a:r>
              <a:rPr lang="en-US" dirty="0"/>
              <a:t>, 2015)</a:t>
            </a: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881191" y="933787"/>
            <a:ext cx="127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Informal Roman" panose="030604020304060B0204" pitchFamily="66" charset="0"/>
              </a:rPr>
              <a:t>Ilmiah</a:t>
            </a:r>
            <a:endParaRPr lang="en-US" sz="3600" b="1" dirty="0">
              <a:solidFill>
                <a:srgbClr val="FF0000"/>
              </a:solidFill>
              <a:latin typeface="Informal Roman" panose="030604020304060B0204" pitchFamily="66" charset="0"/>
            </a:endParaRPr>
          </a:p>
        </p:txBody>
      </p:sp>
      <p:pic>
        <p:nvPicPr>
          <p:cNvPr id="8" name="Picture 7" descr="https://encrypted-tbn1.gstatic.com/images?q=tbn:ANd9GcS52qYRiKm9WXGBU2UB9-dX45P5uEkkCNISNXNx4hvrI_muBCJ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865"/>
            <a:ext cx="1928266" cy="21219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EBB8-197E-4259-AA78-A363D6F49753}" type="datetime1">
              <a:rPr lang="id-ID" smtClean="0"/>
              <a:t>14/08/2015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5951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2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err="1" smtClean="0"/>
              <a:t>Pelanggaran</a:t>
            </a:r>
            <a:r>
              <a:rPr lang="en-US" sz="3200" dirty="0" smtClean="0"/>
              <a:t> </a:t>
            </a:r>
            <a:r>
              <a:rPr lang="en-US" sz="3200" dirty="0" err="1" smtClean="0"/>
              <a:t>Etika</a:t>
            </a:r>
            <a:r>
              <a:rPr lang="en-US" sz="3200" dirty="0" smtClean="0"/>
              <a:t> </a:t>
            </a:r>
            <a:r>
              <a:rPr lang="en-US" sz="3200" dirty="0" err="1" smtClean="0"/>
              <a:t>Publikasi</a:t>
            </a:r>
            <a:endParaRPr lang="id-ID" sz="3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580118"/>
            <a:ext cx="8435280" cy="518457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en-US" sz="3600" dirty="0" err="1" smtClean="0"/>
              <a:t>Pengiriman</a:t>
            </a:r>
            <a:r>
              <a:rPr lang="en-US" sz="3600" dirty="0" smtClean="0"/>
              <a:t> </a:t>
            </a:r>
            <a:r>
              <a:rPr lang="en-US" sz="3600" dirty="0" err="1" smtClean="0"/>
              <a:t>ganda</a:t>
            </a:r>
            <a:endParaRPr lang="en-US" sz="3600" dirty="0" smtClean="0"/>
          </a:p>
          <a:p>
            <a:pPr lvl="1">
              <a:buFontTx/>
              <a:buChar char="-"/>
            </a:pPr>
            <a:r>
              <a:rPr lang="en-US" sz="3200" dirty="0" err="1" smtClean="0"/>
              <a:t>Penyampaian</a:t>
            </a:r>
            <a:r>
              <a:rPr lang="en-US" sz="3200" dirty="0" smtClean="0"/>
              <a:t> proposal </a:t>
            </a:r>
            <a:r>
              <a:rPr lang="en-US" sz="3200" dirty="0" err="1" smtClean="0"/>
              <a:t>penelitian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sama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pihak</a:t>
            </a:r>
            <a:r>
              <a:rPr lang="en-US" sz="3200" dirty="0" smtClean="0"/>
              <a:t> </a:t>
            </a:r>
            <a:r>
              <a:rPr lang="en-US" sz="3200" dirty="0" err="1" smtClean="0"/>
              <a:t>penyandang</a:t>
            </a:r>
            <a:r>
              <a:rPr lang="en-US" sz="3200" dirty="0" smtClean="0"/>
              <a:t> </a:t>
            </a:r>
            <a:r>
              <a:rPr lang="en-US" sz="3200" dirty="0" err="1" smtClean="0"/>
              <a:t>dana</a:t>
            </a:r>
            <a:r>
              <a:rPr lang="en-US" sz="3200" dirty="0" smtClean="0"/>
              <a:t>  </a:t>
            </a:r>
            <a:r>
              <a:rPr lang="en-US" sz="3200" dirty="0" err="1" smtClean="0"/>
              <a:t>atau</a:t>
            </a:r>
            <a:r>
              <a:rPr lang="en-US" sz="3200" dirty="0" smtClean="0"/>
              <a:t> </a:t>
            </a:r>
            <a:r>
              <a:rPr lang="en-US" sz="3200" dirty="0" err="1" smtClean="0"/>
              <a:t>pengajuan</a:t>
            </a:r>
            <a:r>
              <a:rPr lang="en-US" sz="3200" dirty="0" smtClean="0"/>
              <a:t> </a:t>
            </a:r>
            <a:r>
              <a:rPr lang="en-US" sz="3200" dirty="0" err="1" smtClean="0"/>
              <a:t>makalah</a:t>
            </a:r>
            <a:r>
              <a:rPr lang="en-US" sz="3200" dirty="0" smtClean="0"/>
              <a:t> yang </a:t>
            </a:r>
            <a:r>
              <a:rPr lang="en-US" sz="3200" dirty="0" err="1" smtClean="0"/>
              <a:t>sama</a:t>
            </a:r>
            <a:r>
              <a:rPr lang="en-US" sz="3200" dirty="0" smtClean="0"/>
              <a:t> </a:t>
            </a:r>
            <a:r>
              <a:rPr lang="en-US" sz="3200" dirty="0" err="1" smtClean="0"/>
              <a:t>kepada</a:t>
            </a:r>
            <a:r>
              <a:rPr lang="en-US" sz="3200" dirty="0" smtClean="0"/>
              <a:t> </a:t>
            </a:r>
            <a:r>
              <a:rPr lang="en-US" sz="3200" dirty="0" err="1" smtClean="0"/>
              <a:t>lebih</a:t>
            </a:r>
            <a:r>
              <a:rPr lang="en-US" sz="3200" dirty="0" smtClean="0"/>
              <a:t> </a:t>
            </a:r>
            <a:r>
              <a:rPr lang="en-US" sz="3200" dirty="0" err="1" smtClean="0"/>
              <a:t>dari</a:t>
            </a:r>
            <a:r>
              <a:rPr lang="en-US" sz="3200" dirty="0" smtClean="0"/>
              <a:t> </a:t>
            </a:r>
            <a:r>
              <a:rPr lang="en-US" sz="3200" dirty="0" err="1" smtClean="0"/>
              <a:t>satu</a:t>
            </a:r>
            <a:r>
              <a:rPr lang="en-US" sz="3200" dirty="0" smtClean="0"/>
              <a:t> </a:t>
            </a:r>
            <a:r>
              <a:rPr lang="en-US" sz="3200" dirty="0" err="1" smtClean="0"/>
              <a:t>jurnal</a:t>
            </a:r>
            <a:r>
              <a:rPr lang="en-US" sz="3200" dirty="0" smtClean="0"/>
              <a:t> </a:t>
            </a:r>
            <a:r>
              <a:rPr lang="en-US" sz="3200" dirty="0" err="1" smtClean="0"/>
              <a:t>tanpa</a:t>
            </a:r>
            <a:r>
              <a:rPr lang="en-US" sz="3200" dirty="0" smtClean="0"/>
              <a:t> </a:t>
            </a:r>
            <a:r>
              <a:rPr lang="en-US" sz="3200" dirty="0" err="1" smtClean="0"/>
              <a:t>adanya</a:t>
            </a:r>
            <a:r>
              <a:rPr lang="en-US" sz="3200" dirty="0" smtClean="0"/>
              <a:t> </a:t>
            </a:r>
            <a:r>
              <a:rPr lang="en-US" sz="3200" dirty="0" err="1" smtClean="0"/>
              <a:t>perbedaan</a:t>
            </a:r>
            <a:r>
              <a:rPr lang="en-US" sz="3200" dirty="0" smtClean="0"/>
              <a:t> yang </a:t>
            </a:r>
            <a:r>
              <a:rPr lang="en-US" sz="3200" dirty="0" err="1" smtClean="0"/>
              <a:t>signifikan</a:t>
            </a:r>
            <a:endParaRPr lang="en-US" sz="3200" dirty="0" smtClean="0"/>
          </a:p>
          <a:p>
            <a:pPr marL="0" indent="0">
              <a:buNone/>
            </a:pPr>
            <a:endParaRPr lang="en-US" sz="36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881191" y="933787"/>
            <a:ext cx="127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Informal Roman" panose="030604020304060B0204" pitchFamily="66" charset="0"/>
              </a:rPr>
              <a:t>Ilmiah</a:t>
            </a:r>
            <a:endParaRPr lang="en-US" sz="3600" b="1" dirty="0">
              <a:solidFill>
                <a:srgbClr val="FF0000"/>
              </a:solidFill>
              <a:latin typeface="Informal Roman" panose="030604020304060B0204" pitchFamily="66" charset="0"/>
            </a:endParaRPr>
          </a:p>
        </p:txBody>
      </p:sp>
      <p:pic>
        <p:nvPicPr>
          <p:cNvPr id="8" name="Picture 7" descr="https://encrypted-tbn1.gstatic.com/images?q=tbn:ANd9GcS52qYRiKm9WXGBU2UB9-dX45P5uEkkCNISNXNx4hvrI_muBCJ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0865"/>
            <a:ext cx="1928266" cy="21219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083338" y="5157192"/>
            <a:ext cx="38376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r"/>
            <a:r>
              <a:rPr lang="en-US" sz="2800" dirty="0"/>
              <a:t>(</a:t>
            </a:r>
            <a:r>
              <a:rPr lang="en-US" sz="2800" dirty="0" err="1"/>
              <a:t>Kemristekdikti</a:t>
            </a:r>
            <a:r>
              <a:rPr lang="en-US" sz="2800" dirty="0"/>
              <a:t>, 2015)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11096-0AA0-4345-8C71-6239BB035050}" type="datetime1">
              <a:rPr lang="id-ID" smtClean="0"/>
              <a:t>14/08/2015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d-ID" smtClean="0"/>
              <a:t>-kap-</a:t>
            </a:r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D1C24E-8A42-4635-B250-5DFE56105936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728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1104</Words>
  <Application>Microsoft Office PowerPoint</Application>
  <PresentationFormat>On-screen Show (4:3)</PresentationFormat>
  <Paragraphs>241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Courier New</vt:lpstr>
      <vt:lpstr>Informal Roman</vt:lpstr>
      <vt:lpstr>Lucida Sans Unicode</vt:lpstr>
      <vt:lpstr>Wingdings</vt:lpstr>
      <vt:lpstr>Office Theme</vt:lpstr>
      <vt:lpstr>Publikasi dan Plagiarisme</vt:lpstr>
      <vt:lpstr>Peranan Riset di PT</vt:lpstr>
      <vt:lpstr>Peranan Riset di PT</vt:lpstr>
      <vt:lpstr>Publikasi</vt:lpstr>
      <vt:lpstr>  Contoh Manfaat Publikasi</vt:lpstr>
      <vt:lpstr>Etika Publikasi</vt:lpstr>
      <vt:lpstr>Pelanggaran Etika Publikasi</vt:lpstr>
      <vt:lpstr>Pelanggaran Etika Publikasi</vt:lpstr>
      <vt:lpstr>Pelanggaran Etika Publikasi</vt:lpstr>
      <vt:lpstr>Pelanggaran Etika Publikasi</vt:lpstr>
      <vt:lpstr>Pelanggaran Etika Publikasi</vt:lpstr>
      <vt:lpstr>PowerPoint Presentation</vt:lpstr>
      <vt:lpstr>  Plagiat</vt:lpstr>
      <vt:lpstr>  Plagiat</vt:lpstr>
      <vt:lpstr>   Plagiat</vt:lpstr>
      <vt:lpstr>PowerPoint Presentation</vt:lpstr>
      <vt:lpstr>Plagiat</vt:lpstr>
      <vt:lpstr>  Sanksi bagi Dosen/Peneliti</vt:lpstr>
      <vt:lpstr>Tips</vt:lpstr>
      <vt:lpstr>Tips</vt:lpstr>
      <vt:lpstr>Tips</vt:lpstr>
      <vt:lpstr>Tips</vt:lpstr>
      <vt:lpstr>Tips</vt:lpstr>
      <vt:lpstr>Tips</vt:lpstr>
      <vt:lpstr>Tips bagi Reviewer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Survei Kepentingan Layanan UT dan Kepuasan Mahasiswa</dc:title>
  <dc:creator>Fujitsu</dc:creator>
  <cp:lastModifiedBy>Kristanti Puspitasari</cp:lastModifiedBy>
  <cp:revision>85</cp:revision>
  <dcterms:created xsi:type="dcterms:W3CDTF">2015-01-12T01:56:19Z</dcterms:created>
  <dcterms:modified xsi:type="dcterms:W3CDTF">2015-08-14T07:21:10Z</dcterms:modified>
</cp:coreProperties>
</file>