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4" r:id="rId2"/>
    <p:sldId id="293" r:id="rId3"/>
    <p:sldId id="257" r:id="rId4"/>
    <p:sldId id="295" r:id="rId5"/>
    <p:sldId id="260" r:id="rId6"/>
    <p:sldId id="275" r:id="rId7"/>
    <p:sldId id="280" r:id="rId8"/>
    <p:sldId id="278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2490" autoAdjust="0"/>
  </p:normalViewPr>
  <p:slideViewPr>
    <p:cSldViewPr>
      <p:cViewPr varScale="1">
        <p:scale>
          <a:sx n="49" d="100"/>
          <a:sy n="49" d="100"/>
        </p:scale>
        <p:origin x="48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77777-F9FE-4C86-8552-DC6A7C17DA1D}" type="datetimeFigureOut">
              <a:rPr lang="id-ID" smtClean="0"/>
              <a:pPr/>
              <a:t>23/05/2017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E7A12-2AB0-4AC6-973A-C8F22A0A6DC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2627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1CF4C-C26B-4105-A60A-60A464AE4160}" type="slidenum">
              <a:rPr lang="id-ID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4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Penjelasan</a:t>
            </a:r>
            <a:r>
              <a:rPr lang="id-ID" baseline="0" dirty="0" smtClean="0"/>
              <a:t> :</a:t>
            </a:r>
          </a:p>
          <a:p>
            <a:r>
              <a:rPr lang="id-ID" baseline="0" dirty="0" smtClean="0"/>
              <a:t>Point 2 : Industri besar seperti electronik (Sony, apple, Samsung) dan automotif ( mercedes, toyota) umumnya Memiliki peta jalan mulai dari R&amp;D, peta jalan teknologi dan berakhir pada peta jalan produk.</a:t>
            </a:r>
          </a:p>
          <a:p>
            <a:r>
              <a:rPr lang="id-ID" baseline="0" dirty="0" smtClean="0"/>
              <a:t>Presenter : </a:t>
            </a:r>
          </a:p>
          <a:p>
            <a:r>
              <a:rPr lang="id-ID" baseline="0" dirty="0" smtClean="0"/>
              <a:t>dapat memberikan contoh seuai bidang kepakaran masing-masing.</a:t>
            </a:r>
          </a:p>
          <a:p>
            <a:r>
              <a:rPr lang="id-ID" baseline="0" dirty="0" smtClean="0"/>
              <a:t>Ditekan kembali kesalahan yang sering dilakukan pengusul, menggambar peta jalan sebagai alur penelitian/metoda atau kegiatan tahun penelitian yang diusulkan.</a:t>
            </a:r>
          </a:p>
          <a:p>
            <a:endParaRPr lang="id-ID" baseline="0" dirty="0" smtClean="0"/>
          </a:p>
          <a:p>
            <a:endParaRPr lang="id-ID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7A12-2AB0-4AC6-973A-C8F22A0A6DCD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42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Penjelasan</a:t>
            </a:r>
            <a:r>
              <a:rPr lang="id-ID" baseline="0" dirty="0" smtClean="0"/>
              <a:t> :</a:t>
            </a:r>
          </a:p>
          <a:p>
            <a:pPr marL="228600" indent="-228600">
              <a:buFont typeface="+mj-lt"/>
              <a:buAutoNum type="arabicPeriod"/>
            </a:pPr>
            <a:r>
              <a:rPr lang="id-ID" dirty="0" smtClean="0"/>
              <a:t>Model I : peta jalan yang mulai dari riset dasar, riset terapan dan berakhir pada riset pengembangan,</a:t>
            </a:r>
            <a:r>
              <a:rPr lang="id-ID" baseline="0" dirty="0" smtClean="0"/>
              <a:t> peta jalan ini dicirikan adanya kesinambungan dari tahun ketahun </a:t>
            </a:r>
            <a:endParaRPr lang="id-ID" dirty="0" smtClean="0"/>
          </a:p>
          <a:p>
            <a:pPr marL="228600" indent="-228600">
              <a:buFont typeface="+mj-lt"/>
              <a:buAutoNum type="arabicPeriod"/>
            </a:pPr>
            <a:r>
              <a:rPr lang="id-ID" dirty="0" smtClean="0"/>
              <a:t>Model</a:t>
            </a:r>
            <a:r>
              <a:rPr lang="id-ID" baseline="0" dirty="0" smtClean="0"/>
              <a:t> 2 : peta jalan dimana riset dasar sudah tersedia/ sudah ada kemudian dilanjutkan pada tahap riset terapan dan berakhir pada riset pengembangan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Model 3: hampir sama degan model 2, tetapi masih membutuhkan waktu yang lama pada riset terapan dan riset pengembangan.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Model 4: peta jalan yang hanya fokus pada riset dasar. 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Model 5: peta jalan yang hanya fokus pada riset terapan (teknologi).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Model 6: peta jalan yang hanya fokus pada riset pengembangan (produk)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Luaran (outcome) masing-masing model dapat berbeda  antara lain HKI, teknologi, prototype, produk.</a:t>
            </a:r>
          </a:p>
          <a:p>
            <a:pPr marL="228600" indent="-228600">
              <a:buFont typeface="+mj-lt"/>
              <a:buAutoNum type="arabicPeriod"/>
            </a:pPr>
            <a:r>
              <a:rPr lang="id-ID" baseline="0" dirty="0" smtClean="0"/>
              <a:t>Peneliti tidak harus melakukan mulai riset dasar, riset terapan dan riset pengembangan (produk) secara berkelanjut/ berkesinambungan. Hal ini disesuaikan kepakaran peneliti. </a:t>
            </a:r>
          </a:p>
          <a:p>
            <a:pPr marL="228600" indent="-228600">
              <a:buFont typeface="+mj-lt"/>
              <a:buAutoNum type="arabicPeriod"/>
            </a:pPr>
            <a:r>
              <a:rPr lang="id-ID" dirty="0" smtClean="0"/>
              <a:t>Silahkan memberikan contoh.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7A12-2AB0-4AC6-973A-C8F22A0A6DCD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9665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Penjelasan :</a:t>
            </a:r>
          </a:p>
          <a:p>
            <a:r>
              <a:rPr lang="id-ID" dirty="0" smtClean="0"/>
              <a:t>Bentuk fishbone untuk menggambarkan peta jalan penelitian. 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E7A12-2AB0-4AC6-973A-C8F22A0A6DCD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1807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075549-2216-4FF3-BC7B-7C0649476954}" type="slidenum">
              <a:rPr lang="en-US" altLang="id-ID"/>
              <a:pPr/>
              <a:t>5</a:t>
            </a:fld>
            <a:endParaRPr lang="en-US" altLang="id-ID"/>
          </a:p>
        </p:txBody>
      </p:sp>
      <p:sp>
        <p:nvSpPr>
          <p:cNvPr id="45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 altLang="id-ID"/>
          </a:p>
        </p:txBody>
      </p:sp>
    </p:spTree>
    <p:extLst>
      <p:ext uri="{BB962C8B-B14F-4D97-AF65-F5344CB8AC3E}">
        <p14:creationId xmlns:p14="http://schemas.microsoft.com/office/powerpoint/2010/main" val="382298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D46CA-FFC9-4D41-82EF-5F7E6C3B41C2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4551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06B95-098C-4547-AAC6-623968D4EB0A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5422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76901-E333-49B2-B6E6-303A67AB3AE6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007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3EDC-A39C-4137-AB0D-27408797B873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956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5949-4195-4C0D-84BD-4BA0ABA83C33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962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6118-0786-4016-8B61-6FB3908903AA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381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D2A5-8077-4EDF-8C00-05229D1F52A9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36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A5079-FEF4-49EC-BB40-D9E50B009E40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218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D3F6C-A37B-475B-A265-3600541F8AE4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154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D8399-0B76-42E1-B254-A946393347CA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968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AEEFB-634D-484B-9195-3F30F9B54D38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894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63602-9B98-42A6-8F8E-9C66D86553F9}" type="datetime1">
              <a:rPr lang="id-ID" smtClean="0"/>
              <a:pPr/>
              <a:t>23/05/2017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AC06D-A548-4FDE-906E-3311364CCB8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194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361456"/>
            <a:ext cx="9144000" cy="1865487"/>
          </a:xfrm>
          <a:prstGeom prst="rect">
            <a:avLst/>
          </a:prstGeom>
          <a:solidFill>
            <a:srgbClr val="00206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tIns="108000" anchor="ctr"/>
          <a:lstStyle/>
          <a:p>
            <a:pPr algn="ctr">
              <a:defRPr/>
            </a:pPr>
            <a:endParaRPr lang="id-ID" sz="14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665" y="2466685"/>
            <a:ext cx="74199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id-ID" sz="3200" dirty="0" smtClean="0">
              <a:solidFill>
                <a:schemeClr val="bg1"/>
              </a:solidFill>
              <a:latin typeface="Arial Rounded MT Bold" pitchFamily="34" charset="0"/>
            </a:endParaRPr>
          </a:p>
          <a:p>
            <a:pPr algn="ctr">
              <a:defRPr/>
            </a:pPr>
            <a:r>
              <a:rPr lang="id-ID" sz="3200" dirty="0" smtClean="0">
                <a:solidFill>
                  <a:schemeClr val="bg1"/>
                </a:solidFill>
                <a:latin typeface="Arial Rounded MT Bold" pitchFamily="34" charset="0"/>
              </a:rPr>
              <a:t>PETA JALAN PENELITIAN</a:t>
            </a:r>
            <a:endParaRPr lang="en-US" sz="32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3A4D18-D6DB-45F2-8CA2-9A85E0156FB4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id-ID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65225" y="6357938"/>
            <a:ext cx="160735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43000" y="4388081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DRPM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Ditjen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Penguatan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Riset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dan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Pengembangan</a:t>
            </a:r>
            <a:endParaRPr lang="id-ID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1" y="5635283"/>
            <a:ext cx="685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id-ID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itchFamily="34" charset="0"/>
              </a:rPr>
              <a:t>2017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4859" y="238990"/>
            <a:ext cx="1545189" cy="191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8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Apa itu Peta Jalan Penelitian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d-ID" sz="2000" dirty="0" smtClean="0"/>
              <a:t>Mile stones kegiatan penelitian dalam ruang </a:t>
            </a:r>
            <a:r>
              <a:rPr lang="id-ID" sz="2000" b="1" dirty="0" smtClean="0"/>
              <a:t>waktu tertentu (5-20 tahun)</a:t>
            </a:r>
            <a:r>
              <a:rPr lang="id-ID" sz="2000" dirty="0" smtClean="0"/>
              <a:t> yang dilakukan oleh peneliti (monodisiplin) dan atau kelompok peneliti baik secara multidispliner atau intra/inter disiplin atau industri R&amp;D . </a:t>
            </a:r>
          </a:p>
          <a:p>
            <a:pPr algn="just"/>
            <a:r>
              <a:rPr lang="id-ID" sz="2000" dirty="0" smtClean="0"/>
              <a:t>peta jalan dapat berupa : peta jalan R&amp;D (Research &amp; pengembangan), peta jalan teknologi dan peta jalan produk. </a:t>
            </a:r>
            <a:endParaRPr lang="id-ID" sz="2000" dirty="0"/>
          </a:p>
          <a:p>
            <a:pPr algn="just"/>
            <a:r>
              <a:rPr lang="id-ID" sz="2000" dirty="0" smtClean="0"/>
              <a:t>Satu peta jalan penelitian </a:t>
            </a:r>
            <a:r>
              <a:rPr lang="id-ID" sz="2000" b="1" dirty="0" smtClean="0"/>
              <a:t>dapat </a:t>
            </a:r>
            <a:r>
              <a:rPr lang="id-ID" sz="2000" dirty="0" smtClean="0"/>
              <a:t>mencakup 3 bagian sekaligus : riset dasar (R&amp;D), riset terapan (Teknologi) dan riset pengembangan (produk). </a:t>
            </a:r>
          </a:p>
          <a:p>
            <a:pPr algn="just"/>
            <a:r>
              <a:rPr lang="id-ID" sz="2000" dirty="0" smtClean="0"/>
              <a:t>peta jalan sebaiknya ditampilkan sebagai </a:t>
            </a:r>
            <a:r>
              <a:rPr lang="id-ID" sz="2000" b="1" dirty="0" smtClean="0"/>
              <a:t>bentuk grafik </a:t>
            </a:r>
            <a:r>
              <a:rPr lang="id-ID" sz="2000" dirty="0" smtClean="0"/>
              <a:t>(sumbu x sebagai waktu, dan sumbu y (sumbu kegiatan penelitian) atau </a:t>
            </a:r>
            <a:r>
              <a:rPr lang="id-ID" sz="2000" b="1" dirty="0" smtClean="0"/>
              <a:t>diagram fishbone</a:t>
            </a:r>
            <a:r>
              <a:rPr lang="id-ID" sz="2000" dirty="0" smtClean="0"/>
              <a:t>. Atau </a:t>
            </a:r>
            <a:r>
              <a:rPr lang="id-ID" sz="2000" b="1" dirty="0" smtClean="0"/>
              <a:t>bentuk lain diagram</a:t>
            </a:r>
            <a:r>
              <a:rPr lang="id-ID" sz="2000" dirty="0" smtClean="0"/>
              <a:t>, dengan tujuan untuk memudahkan dalam visualisasi peta jalan</a:t>
            </a:r>
          </a:p>
          <a:p>
            <a:r>
              <a:rPr lang="id-ID" sz="2000" dirty="0" smtClean="0"/>
              <a:t>peta jalan penelitian </a:t>
            </a:r>
            <a:r>
              <a:rPr lang="id-ID" sz="2000" b="1" dirty="0" smtClean="0"/>
              <a:t>bukan </a:t>
            </a:r>
            <a:r>
              <a:rPr lang="id-ID" sz="2000" dirty="0" smtClean="0"/>
              <a:t>alur penelitian atau metoda</a:t>
            </a:r>
          </a:p>
          <a:p>
            <a:r>
              <a:rPr lang="id-ID" sz="2000" dirty="0" smtClean="0"/>
              <a:t>Luaran (outcome)  peta jalan dapat berupa hak Kekayaan intelektual (HKI)</a:t>
            </a:r>
          </a:p>
          <a:p>
            <a:pPr marL="0" indent="0">
              <a:buNone/>
            </a:pPr>
            <a:endParaRPr lang="id-ID" sz="2000" dirty="0" smtClean="0"/>
          </a:p>
          <a:p>
            <a:endParaRPr lang="id-ID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573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>
            <a:off x="1661593" y="4647169"/>
            <a:ext cx="962168" cy="655092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Model peta jalan Penelitian</a:t>
            </a:r>
            <a:endParaRPr lang="id-ID" b="1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97722" y="1654630"/>
            <a:ext cx="10886" cy="423817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08608" y="5892800"/>
            <a:ext cx="831702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3165" y="2082800"/>
            <a:ext cx="8240585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97722" y="3367314"/>
            <a:ext cx="8246028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97721" y="4796971"/>
            <a:ext cx="8327915" cy="0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-240858" y="5063384"/>
            <a:ext cx="111760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d-ID" sz="1600" b="1" dirty="0" smtClean="0">
                <a:solidFill>
                  <a:srgbClr val="002060"/>
                </a:solidFill>
              </a:rPr>
              <a:t>Riset </a:t>
            </a:r>
          </a:p>
          <a:p>
            <a:pPr algn="ctr"/>
            <a:r>
              <a:rPr lang="id-ID" sz="1600" b="1" dirty="0" smtClean="0">
                <a:solidFill>
                  <a:srgbClr val="002060"/>
                </a:solidFill>
              </a:rPr>
              <a:t>Dasar </a:t>
            </a:r>
            <a:endParaRPr lang="id-ID" sz="1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355068" y="3829597"/>
            <a:ext cx="128841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002060"/>
                </a:solidFill>
              </a:rPr>
              <a:t>Riset </a:t>
            </a:r>
          </a:p>
          <a:p>
            <a:pPr algn="ctr"/>
            <a:r>
              <a:rPr lang="id-ID" b="1" dirty="0" smtClean="0">
                <a:solidFill>
                  <a:srgbClr val="002060"/>
                </a:solidFill>
              </a:rPr>
              <a:t>Terapan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772905" y="2023276"/>
            <a:ext cx="209980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002060"/>
                </a:solidFill>
              </a:rPr>
              <a:t>Riset </a:t>
            </a:r>
          </a:p>
          <a:p>
            <a:pPr algn="ctr"/>
            <a:r>
              <a:rPr lang="id-ID" b="1" dirty="0" smtClean="0">
                <a:solidFill>
                  <a:srgbClr val="002060"/>
                </a:solidFill>
              </a:rPr>
              <a:t>Pengembangan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677" y="5913543"/>
            <a:ext cx="52124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0000"/>
                </a:solidFill>
              </a:rPr>
              <a:t>TAHUN (Multi Tahun)</a:t>
            </a:r>
            <a:endParaRPr lang="id-ID" sz="40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870026" y="5159828"/>
            <a:ext cx="962168" cy="65509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Oval 16"/>
          <p:cNvSpPr/>
          <p:nvPr/>
        </p:nvSpPr>
        <p:spPr>
          <a:xfrm>
            <a:off x="1670126" y="4984682"/>
            <a:ext cx="962168" cy="65509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" name="Oval 17"/>
          <p:cNvSpPr/>
          <p:nvPr/>
        </p:nvSpPr>
        <p:spPr>
          <a:xfrm>
            <a:off x="2478756" y="4699053"/>
            <a:ext cx="962168" cy="65509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Rectangle 22"/>
          <p:cNvSpPr/>
          <p:nvPr/>
        </p:nvSpPr>
        <p:spPr>
          <a:xfrm>
            <a:off x="3562049" y="3396345"/>
            <a:ext cx="655092" cy="6683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" name="Rectangle 23"/>
          <p:cNvSpPr/>
          <p:nvPr/>
        </p:nvSpPr>
        <p:spPr>
          <a:xfrm>
            <a:off x="3029786" y="4011356"/>
            <a:ext cx="655092" cy="6683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Isosceles Triangle 24"/>
          <p:cNvSpPr/>
          <p:nvPr/>
        </p:nvSpPr>
        <p:spPr>
          <a:xfrm>
            <a:off x="4217140" y="2548612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Isosceles Triangle 25"/>
          <p:cNvSpPr/>
          <p:nvPr/>
        </p:nvSpPr>
        <p:spPr>
          <a:xfrm>
            <a:off x="4649617" y="1978926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Isosceles Triangle 26"/>
          <p:cNvSpPr/>
          <p:nvPr/>
        </p:nvSpPr>
        <p:spPr>
          <a:xfrm>
            <a:off x="5130700" y="1509672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ectangle 27"/>
          <p:cNvSpPr/>
          <p:nvPr/>
        </p:nvSpPr>
        <p:spPr>
          <a:xfrm>
            <a:off x="2151209" y="3773714"/>
            <a:ext cx="655092" cy="668307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Isosceles Triangle 28"/>
          <p:cNvSpPr/>
          <p:nvPr/>
        </p:nvSpPr>
        <p:spPr>
          <a:xfrm>
            <a:off x="2705929" y="2577642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0" name="Isosceles Triangle 29"/>
          <p:cNvSpPr/>
          <p:nvPr/>
        </p:nvSpPr>
        <p:spPr>
          <a:xfrm>
            <a:off x="3426763" y="1758939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5" name="Freeform 34"/>
          <p:cNvSpPr/>
          <p:nvPr/>
        </p:nvSpPr>
        <p:spPr>
          <a:xfrm>
            <a:off x="777905" y="2006222"/>
            <a:ext cx="5117911" cy="3712191"/>
          </a:xfrm>
          <a:custGeom>
            <a:avLst/>
            <a:gdLst>
              <a:gd name="connsiteX0" fmla="*/ 0 w 6823881"/>
              <a:gd name="connsiteY0" fmla="*/ 3712191 h 3712191"/>
              <a:gd name="connsiteX1" fmla="*/ 2988860 w 6823881"/>
              <a:gd name="connsiteY1" fmla="*/ 2893325 h 3712191"/>
              <a:gd name="connsiteX2" fmla="*/ 4449170 w 6823881"/>
              <a:gd name="connsiteY2" fmla="*/ 1323833 h 3712191"/>
              <a:gd name="connsiteX3" fmla="*/ 5404514 w 6823881"/>
              <a:gd name="connsiteY3" fmla="*/ 286603 h 3712191"/>
              <a:gd name="connsiteX4" fmla="*/ 6823881 w 6823881"/>
              <a:gd name="connsiteY4" fmla="*/ 0 h 3712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3881" h="3712191">
                <a:moveTo>
                  <a:pt x="0" y="3712191"/>
                </a:moveTo>
                <a:cubicBezTo>
                  <a:pt x="1123666" y="3501788"/>
                  <a:pt x="2247332" y="3291385"/>
                  <a:pt x="2988860" y="2893325"/>
                </a:cubicBezTo>
                <a:cubicBezTo>
                  <a:pt x="3730388" y="2495265"/>
                  <a:pt x="4449170" y="1323833"/>
                  <a:pt x="4449170" y="1323833"/>
                </a:cubicBezTo>
                <a:cubicBezTo>
                  <a:pt x="4851779" y="889379"/>
                  <a:pt x="5008729" y="507242"/>
                  <a:pt x="5404514" y="286603"/>
                </a:cubicBezTo>
                <a:cubicBezTo>
                  <a:pt x="5800299" y="65964"/>
                  <a:pt x="6312090" y="32982"/>
                  <a:pt x="6823881" y="0"/>
                </a:cubicBezTo>
              </a:path>
            </a:pathLst>
          </a:custGeom>
          <a:noFill/>
          <a:ln w="7620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3" name="Isosceles Triangle 42"/>
          <p:cNvSpPr/>
          <p:nvPr/>
        </p:nvSpPr>
        <p:spPr>
          <a:xfrm>
            <a:off x="3115222" y="2168290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4" name="Freeform 43"/>
          <p:cNvSpPr/>
          <p:nvPr/>
        </p:nvSpPr>
        <p:spPr>
          <a:xfrm>
            <a:off x="818848" y="2047164"/>
            <a:ext cx="3091218" cy="3562066"/>
          </a:xfrm>
          <a:custGeom>
            <a:avLst/>
            <a:gdLst>
              <a:gd name="connsiteX0" fmla="*/ 0 w 4121624"/>
              <a:gd name="connsiteY0" fmla="*/ 3562066 h 3562066"/>
              <a:gd name="connsiteX1" fmla="*/ 1978926 w 4121624"/>
              <a:gd name="connsiteY1" fmla="*/ 2893326 h 3562066"/>
              <a:gd name="connsiteX2" fmla="*/ 2756848 w 4121624"/>
              <a:gd name="connsiteY2" fmla="*/ 1282890 h 3562066"/>
              <a:gd name="connsiteX3" fmla="*/ 4121624 w 4121624"/>
              <a:gd name="connsiteY3" fmla="*/ 0 h 3562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21624" h="3562066">
                <a:moveTo>
                  <a:pt x="0" y="3562066"/>
                </a:moveTo>
                <a:cubicBezTo>
                  <a:pt x="759725" y="3417627"/>
                  <a:pt x="1519451" y="3273189"/>
                  <a:pt x="1978926" y="2893326"/>
                </a:cubicBezTo>
                <a:cubicBezTo>
                  <a:pt x="2438401" y="2513463"/>
                  <a:pt x="2399732" y="1765111"/>
                  <a:pt x="2756848" y="1282890"/>
                </a:cubicBezTo>
                <a:cubicBezTo>
                  <a:pt x="3113964" y="800669"/>
                  <a:pt x="3617794" y="400334"/>
                  <a:pt x="4121624" y="0"/>
                </a:cubicBezTo>
              </a:path>
            </a:pathLst>
          </a:custGeom>
          <a:noFill/>
          <a:ln w="7620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6" name="Rectangle 45"/>
          <p:cNvSpPr/>
          <p:nvPr/>
        </p:nvSpPr>
        <p:spPr>
          <a:xfrm>
            <a:off x="4261494" y="4316376"/>
            <a:ext cx="655092" cy="66830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7" name="Rectangle 46"/>
          <p:cNvSpPr/>
          <p:nvPr/>
        </p:nvSpPr>
        <p:spPr>
          <a:xfrm>
            <a:off x="4729659" y="3742626"/>
            <a:ext cx="655092" cy="66830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8" name="Rectangle 47"/>
          <p:cNvSpPr/>
          <p:nvPr/>
        </p:nvSpPr>
        <p:spPr>
          <a:xfrm>
            <a:off x="5231215" y="3408471"/>
            <a:ext cx="655092" cy="66830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9" name="Isosceles Triangle 48"/>
          <p:cNvSpPr/>
          <p:nvPr/>
        </p:nvSpPr>
        <p:spPr>
          <a:xfrm>
            <a:off x="5772457" y="2548612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0" name="Isosceles Triangle 49"/>
          <p:cNvSpPr/>
          <p:nvPr/>
        </p:nvSpPr>
        <p:spPr>
          <a:xfrm>
            <a:off x="6495390" y="1645106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1" name="Isosceles Triangle 50"/>
          <p:cNvSpPr/>
          <p:nvPr/>
        </p:nvSpPr>
        <p:spPr>
          <a:xfrm>
            <a:off x="6538160" y="1673449"/>
            <a:ext cx="651404" cy="818703"/>
          </a:xfrm>
          <a:prstGeom prst="triangle">
            <a:avLst>
              <a:gd name="adj" fmla="val 48429"/>
            </a:avLst>
          </a:prstGeom>
          <a:solidFill>
            <a:srgbClr val="FFC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2" name="Freeform 51"/>
          <p:cNvSpPr/>
          <p:nvPr/>
        </p:nvSpPr>
        <p:spPr>
          <a:xfrm>
            <a:off x="4309263" y="2074460"/>
            <a:ext cx="2743200" cy="2702256"/>
          </a:xfrm>
          <a:custGeom>
            <a:avLst/>
            <a:gdLst>
              <a:gd name="connsiteX0" fmla="*/ 0 w 3657600"/>
              <a:gd name="connsiteY0" fmla="*/ 2702256 h 2702256"/>
              <a:gd name="connsiteX1" fmla="*/ 1419367 w 3657600"/>
              <a:gd name="connsiteY1" fmla="*/ 2238233 h 2702256"/>
              <a:gd name="connsiteX2" fmla="*/ 2347415 w 3657600"/>
              <a:gd name="connsiteY2" fmla="*/ 709683 h 2702256"/>
              <a:gd name="connsiteX3" fmla="*/ 3657600 w 3657600"/>
              <a:gd name="connsiteY3" fmla="*/ 0 h 2702256"/>
              <a:gd name="connsiteX4" fmla="*/ 3657600 w 3657600"/>
              <a:gd name="connsiteY4" fmla="*/ 0 h 270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2702256">
                <a:moveTo>
                  <a:pt x="0" y="2702256"/>
                </a:moveTo>
                <a:cubicBezTo>
                  <a:pt x="514065" y="2636292"/>
                  <a:pt x="1028131" y="2570328"/>
                  <a:pt x="1419367" y="2238233"/>
                </a:cubicBezTo>
                <a:cubicBezTo>
                  <a:pt x="1810603" y="1906138"/>
                  <a:pt x="1974376" y="1082722"/>
                  <a:pt x="2347415" y="709683"/>
                </a:cubicBezTo>
                <a:cubicBezTo>
                  <a:pt x="2720454" y="336644"/>
                  <a:pt x="3657600" y="0"/>
                  <a:pt x="3657600" y="0"/>
                </a:cubicBezTo>
                <a:lnTo>
                  <a:pt x="3657600" y="0"/>
                </a:lnTo>
              </a:path>
            </a:pathLst>
          </a:custGeom>
          <a:noFill/>
          <a:ln w="7620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4" name="TextBox 53"/>
          <p:cNvSpPr txBox="1"/>
          <p:nvPr/>
        </p:nvSpPr>
        <p:spPr>
          <a:xfrm>
            <a:off x="5558761" y="1469963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1</a:t>
            </a:r>
            <a:endParaRPr lang="id-ID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6856181" y="1609593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3</a:t>
            </a:r>
            <a:endParaRPr lang="id-ID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3718210" y="1609593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2</a:t>
            </a:r>
            <a:endParaRPr lang="id-ID" b="1" dirty="0"/>
          </a:p>
        </p:txBody>
      </p:sp>
      <p:sp>
        <p:nvSpPr>
          <p:cNvPr id="61" name="Isosceles Triangle 60"/>
          <p:cNvSpPr/>
          <p:nvPr/>
        </p:nvSpPr>
        <p:spPr>
          <a:xfrm>
            <a:off x="7189564" y="2592909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62" name="Isosceles Triangle 61"/>
          <p:cNvSpPr/>
          <p:nvPr/>
        </p:nvSpPr>
        <p:spPr>
          <a:xfrm>
            <a:off x="7515265" y="1901607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63" name="Isosceles Triangle 62"/>
          <p:cNvSpPr/>
          <p:nvPr/>
        </p:nvSpPr>
        <p:spPr>
          <a:xfrm>
            <a:off x="7966795" y="1794260"/>
            <a:ext cx="651404" cy="818703"/>
          </a:xfrm>
          <a:prstGeom prst="triangle">
            <a:avLst>
              <a:gd name="adj" fmla="val 48429"/>
            </a:avLst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64" name="Oval 63"/>
          <p:cNvSpPr/>
          <p:nvPr/>
        </p:nvSpPr>
        <p:spPr>
          <a:xfrm>
            <a:off x="3796493" y="5270527"/>
            <a:ext cx="962168" cy="655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5" name="Oval 64"/>
          <p:cNvSpPr/>
          <p:nvPr/>
        </p:nvSpPr>
        <p:spPr>
          <a:xfrm>
            <a:off x="4596593" y="5095381"/>
            <a:ext cx="962168" cy="655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6" name="Oval 65"/>
          <p:cNvSpPr/>
          <p:nvPr/>
        </p:nvSpPr>
        <p:spPr>
          <a:xfrm>
            <a:off x="5231215" y="4832282"/>
            <a:ext cx="962168" cy="655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7" name="Rectangle 66"/>
          <p:cNvSpPr/>
          <p:nvPr/>
        </p:nvSpPr>
        <p:spPr>
          <a:xfrm>
            <a:off x="6351083" y="4470616"/>
            <a:ext cx="655092" cy="66830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8" name="Rectangle 67"/>
          <p:cNvSpPr/>
          <p:nvPr/>
        </p:nvSpPr>
        <p:spPr>
          <a:xfrm>
            <a:off x="6819248" y="3896866"/>
            <a:ext cx="655092" cy="66830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Rectangle 68"/>
          <p:cNvSpPr/>
          <p:nvPr/>
        </p:nvSpPr>
        <p:spPr>
          <a:xfrm>
            <a:off x="7320804" y="3562712"/>
            <a:ext cx="655092" cy="66830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TextBox 69"/>
          <p:cNvSpPr txBox="1"/>
          <p:nvPr/>
        </p:nvSpPr>
        <p:spPr>
          <a:xfrm>
            <a:off x="5518146" y="4479519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4</a:t>
            </a:r>
            <a:endParaRPr lang="id-ID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7966796" y="3323888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5</a:t>
            </a:r>
            <a:endParaRPr lang="id-ID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8100392" y="1488782"/>
            <a:ext cx="99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/>
              <a:t>Model 6</a:t>
            </a:r>
            <a:endParaRPr lang="id-ID" b="1" dirty="0"/>
          </a:p>
        </p:txBody>
      </p:sp>
      <p:sp>
        <p:nvSpPr>
          <p:cNvPr id="73" name="Freeform 72"/>
          <p:cNvSpPr/>
          <p:nvPr/>
        </p:nvSpPr>
        <p:spPr>
          <a:xfrm>
            <a:off x="3817962" y="4817660"/>
            <a:ext cx="2364475" cy="791570"/>
          </a:xfrm>
          <a:custGeom>
            <a:avLst/>
            <a:gdLst>
              <a:gd name="connsiteX0" fmla="*/ 0 w 3152633"/>
              <a:gd name="connsiteY0" fmla="*/ 791570 h 791570"/>
              <a:gd name="connsiteX1" fmla="*/ 2361063 w 3152633"/>
              <a:gd name="connsiteY1" fmla="*/ 450376 h 791570"/>
              <a:gd name="connsiteX2" fmla="*/ 3152633 w 3152633"/>
              <a:gd name="connsiteY2" fmla="*/ 0 h 791570"/>
              <a:gd name="connsiteX3" fmla="*/ 3152633 w 3152633"/>
              <a:gd name="connsiteY3" fmla="*/ 0 h 791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52633" h="791570">
                <a:moveTo>
                  <a:pt x="0" y="791570"/>
                </a:moveTo>
                <a:cubicBezTo>
                  <a:pt x="917812" y="686937"/>
                  <a:pt x="1835624" y="582304"/>
                  <a:pt x="2361063" y="450376"/>
                </a:cubicBezTo>
                <a:cubicBezTo>
                  <a:pt x="2886502" y="318448"/>
                  <a:pt x="3152633" y="0"/>
                  <a:pt x="3152633" y="0"/>
                </a:cubicBezTo>
                <a:lnTo>
                  <a:pt x="3152633" y="0"/>
                </a:lnTo>
              </a:path>
            </a:pathLst>
          </a:custGeom>
          <a:noFill/>
          <a:ln w="76200">
            <a:solidFill>
              <a:srgbClr val="FFC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4" name="Freeform 73"/>
          <p:cNvSpPr/>
          <p:nvPr/>
        </p:nvSpPr>
        <p:spPr>
          <a:xfrm>
            <a:off x="6438331" y="3507475"/>
            <a:ext cx="1433015" cy="1487606"/>
          </a:xfrm>
          <a:custGeom>
            <a:avLst/>
            <a:gdLst>
              <a:gd name="connsiteX0" fmla="*/ 0 w 1910686"/>
              <a:gd name="connsiteY0" fmla="*/ 1487606 h 1487606"/>
              <a:gd name="connsiteX1" fmla="*/ 968991 w 1910686"/>
              <a:gd name="connsiteY1" fmla="*/ 559558 h 1487606"/>
              <a:gd name="connsiteX2" fmla="*/ 1910686 w 1910686"/>
              <a:gd name="connsiteY2" fmla="*/ 0 h 1487606"/>
              <a:gd name="connsiteX3" fmla="*/ 1910686 w 1910686"/>
              <a:gd name="connsiteY3" fmla="*/ 0 h 1487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10686" h="1487606">
                <a:moveTo>
                  <a:pt x="0" y="1487606"/>
                </a:moveTo>
                <a:cubicBezTo>
                  <a:pt x="325271" y="1147549"/>
                  <a:pt x="650543" y="807492"/>
                  <a:pt x="968991" y="559558"/>
                </a:cubicBezTo>
                <a:cubicBezTo>
                  <a:pt x="1287439" y="311624"/>
                  <a:pt x="1910686" y="0"/>
                  <a:pt x="1910686" y="0"/>
                </a:cubicBezTo>
                <a:lnTo>
                  <a:pt x="1910686" y="0"/>
                </a:lnTo>
              </a:path>
            </a:pathLst>
          </a:custGeom>
          <a:noFill/>
          <a:ln w="76200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5" name="Freeform 74"/>
          <p:cNvSpPr/>
          <p:nvPr/>
        </p:nvSpPr>
        <p:spPr>
          <a:xfrm>
            <a:off x="7298141" y="1965278"/>
            <a:ext cx="1340892" cy="1323832"/>
          </a:xfrm>
          <a:custGeom>
            <a:avLst/>
            <a:gdLst>
              <a:gd name="connsiteX0" fmla="*/ 0 w 1787856"/>
              <a:gd name="connsiteY0" fmla="*/ 1323832 h 1323832"/>
              <a:gd name="connsiteX1" fmla="*/ 477671 w 1787856"/>
              <a:gd name="connsiteY1" fmla="*/ 354841 h 1323832"/>
              <a:gd name="connsiteX2" fmla="*/ 1787856 w 1787856"/>
              <a:gd name="connsiteY2" fmla="*/ 0 h 1323832"/>
              <a:gd name="connsiteX3" fmla="*/ 1787856 w 1787856"/>
              <a:gd name="connsiteY3" fmla="*/ 0 h 1323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7856" h="1323832">
                <a:moveTo>
                  <a:pt x="0" y="1323832"/>
                </a:moveTo>
                <a:cubicBezTo>
                  <a:pt x="89847" y="949656"/>
                  <a:pt x="179695" y="575480"/>
                  <a:pt x="477671" y="354841"/>
                </a:cubicBezTo>
                <a:cubicBezTo>
                  <a:pt x="775647" y="134202"/>
                  <a:pt x="1787856" y="0"/>
                  <a:pt x="1787856" y="0"/>
                </a:cubicBezTo>
                <a:lnTo>
                  <a:pt x="1787856" y="0"/>
                </a:lnTo>
              </a:path>
            </a:pathLst>
          </a:custGeom>
          <a:noFill/>
          <a:ln w="76200">
            <a:solidFill>
              <a:srgbClr val="FFFF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9419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16" grpId="0" animBg="1"/>
      <p:bldP spid="17" grpId="0" animBg="1"/>
      <p:bldP spid="18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5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4" grpId="0"/>
      <p:bldP spid="55" grpId="0"/>
      <p:bldP spid="56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/>
      <p:bldP spid="71" grpId="0"/>
      <p:bldP spid="72" grpId="0"/>
      <p:bldP spid="73" grpId="0" animBg="1"/>
      <p:bldP spid="74" grpId="0" animBg="1"/>
      <p:bldP spid="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2060"/>
          </a:solidFill>
        </p:spPr>
        <p:txBody>
          <a:bodyPr/>
          <a:lstStyle/>
          <a:p>
            <a:r>
              <a:rPr lang="id-ID" b="1" dirty="0" smtClean="0">
                <a:solidFill>
                  <a:schemeClr val="bg1"/>
                </a:solidFill>
              </a:rPr>
              <a:t>peta jalan : Bentuk Fish Bone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121152" y="6356350"/>
            <a:ext cx="2133600" cy="365125"/>
          </a:xfrm>
        </p:spPr>
        <p:txBody>
          <a:bodyPr/>
          <a:lstStyle/>
          <a:p>
            <a:fld id="{3AAAC06D-A548-4FDE-906E-3311364CCB88}" type="slidenum">
              <a:rPr lang="id-ID" smtClean="0"/>
              <a:pPr/>
              <a:t>4</a:t>
            </a:fld>
            <a:endParaRPr lang="id-ID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135558" y="4087955"/>
            <a:ext cx="1584176" cy="16561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19672" y="1999723"/>
            <a:ext cx="1584176" cy="17281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575718" y="4087955"/>
            <a:ext cx="1584176" cy="16561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087886" y="4087955"/>
            <a:ext cx="1584176" cy="165618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151782" y="1999723"/>
            <a:ext cx="1584176" cy="17281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63950" y="1999723"/>
            <a:ext cx="1584176" cy="17281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27584" y="1268760"/>
            <a:ext cx="1571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/>
              <a:t>Riset </a:t>
            </a:r>
          </a:p>
          <a:p>
            <a:pPr algn="ctr"/>
            <a:r>
              <a:rPr lang="id-ID" b="1" dirty="0" smtClean="0"/>
              <a:t>Dasar</a:t>
            </a:r>
            <a:endParaRPr lang="id-ID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64120" y="577142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/>
              <a:t>Riset </a:t>
            </a:r>
          </a:p>
          <a:p>
            <a:pPr algn="ctr"/>
            <a:r>
              <a:rPr lang="id-ID" b="1" dirty="0" smtClean="0"/>
              <a:t>Dasar</a:t>
            </a:r>
            <a:endParaRPr lang="id-ID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83630" y="5806855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/>
              <a:t>Riset </a:t>
            </a:r>
          </a:p>
          <a:p>
            <a:pPr algn="ctr"/>
            <a:r>
              <a:rPr lang="id-ID" b="1" dirty="0" smtClean="0"/>
              <a:t>Terapan</a:t>
            </a:r>
            <a:endParaRPr lang="id-ID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137843" y="5817739"/>
            <a:ext cx="2370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C00000"/>
                </a:solidFill>
              </a:rPr>
              <a:t>Riset</a:t>
            </a:r>
          </a:p>
          <a:p>
            <a:pPr algn="ctr"/>
            <a:r>
              <a:rPr lang="id-ID" b="1" dirty="0" smtClean="0">
                <a:solidFill>
                  <a:srgbClr val="C00000"/>
                </a:solidFill>
              </a:rPr>
              <a:t> Pengembangan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33601" y="126876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>
                <a:solidFill>
                  <a:srgbClr val="C00000"/>
                </a:solidFill>
              </a:rPr>
              <a:t>Riset</a:t>
            </a:r>
          </a:p>
          <a:p>
            <a:pPr algn="ctr"/>
            <a:r>
              <a:rPr lang="id-ID" b="1" dirty="0" smtClean="0">
                <a:solidFill>
                  <a:srgbClr val="C00000"/>
                </a:solidFill>
              </a:rPr>
              <a:t> Pengembangan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7686" y="1279643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b="1" dirty="0" smtClean="0"/>
              <a:t>Riset</a:t>
            </a:r>
          </a:p>
          <a:p>
            <a:pPr algn="ctr"/>
            <a:r>
              <a:rPr lang="id-ID" b="1" dirty="0" smtClean="0"/>
              <a:t> Terapan</a:t>
            </a:r>
            <a:endParaRPr lang="id-ID" b="1" dirty="0"/>
          </a:p>
        </p:txBody>
      </p:sp>
      <p:grpSp>
        <p:nvGrpSpPr>
          <p:cNvPr id="32" name="Group 31"/>
          <p:cNvGrpSpPr/>
          <p:nvPr/>
        </p:nvGrpSpPr>
        <p:grpSpPr>
          <a:xfrm>
            <a:off x="4499992" y="5262189"/>
            <a:ext cx="1355135" cy="216024"/>
            <a:chOff x="4572000" y="5035282"/>
            <a:chExt cx="1355135" cy="216024"/>
          </a:xfr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23" name="Rounded Rectangle 22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RP1</a:t>
              </a:r>
              <a:endParaRPr lang="id-ID" dirty="0"/>
            </a:p>
          </p:txBody>
        </p:sp>
        <p:cxnSp>
          <p:nvCxnSpPr>
            <p:cNvPr id="27" name="Straight Connector 26"/>
            <p:cNvCxnSpPr>
              <a:stCxn id="23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5496" y="5370201"/>
            <a:ext cx="1387261" cy="216024"/>
            <a:chOff x="5128955" y="5945414"/>
            <a:chExt cx="1387261" cy="216024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28" name="Rounded Rectangle 27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RD1</a:t>
              </a:r>
              <a:endParaRPr lang="id-ID" dirty="0"/>
            </a:p>
          </p:txBody>
        </p:sp>
        <p:cxnSp>
          <p:nvCxnSpPr>
            <p:cNvPr id="30" name="Straight Connector 29"/>
            <p:cNvCxnSpPr>
              <a:stCxn id="28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354647" y="4961411"/>
            <a:ext cx="1387261" cy="216024"/>
            <a:chOff x="5128955" y="5945414"/>
            <a:chExt cx="1387261" cy="216024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34" name="Rounded Rectangle 33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RD2</a:t>
              </a:r>
              <a:endParaRPr lang="id-ID" dirty="0"/>
            </a:p>
          </p:txBody>
        </p:sp>
        <p:cxnSp>
          <p:nvCxnSpPr>
            <p:cNvPr id="35" name="Straight Connector 34"/>
            <p:cNvCxnSpPr>
              <a:stCxn id="34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839410" y="4424672"/>
            <a:ext cx="1387261" cy="216024"/>
            <a:chOff x="5128955" y="5945414"/>
            <a:chExt cx="1387261" cy="216024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37" name="Rounded Rectangle 36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RD3</a:t>
              </a:r>
              <a:endParaRPr lang="id-ID" dirty="0"/>
            </a:p>
          </p:txBody>
        </p:sp>
        <p:cxnSp>
          <p:nvCxnSpPr>
            <p:cNvPr id="38" name="Straight Connector 37"/>
            <p:cNvCxnSpPr>
              <a:stCxn id="37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5109103" y="4547404"/>
            <a:ext cx="1355135" cy="216024"/>
            <a:chOff x="4572000" y="5035282"/>
            <a:chExt cx="1355135" cy="216024"/>
          </a:xfr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40" name="Rounded Rectangle 39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RP2</a:t>
              </a:r>
              <a:endParaRPr lang="id-ID" dirty="0"/>
            </a:p>
          </p:txBody>
        </p:sp>
        <p:cxnSp>
          <p:nvCxnSpPr>
            <p:cNvPr id="41" name="Straight Connector 40"/>
            <p:cNvCxnSpPr>
              <a:stCxn id="40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855127" y="3079843"/>
            <a:ext cx="1355135" cy="216024"/>
            <a:chOff x="4572000" y="5035282"/>
            <a:chExt cx="1355135" cy="216024"/>
          </a:xfr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43" name="Rounded Rectangle 42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RP4</a:t>
              </a:r>
              <a:endParaRPr lang="id-ID" dirty="0"/>
            </a:p>
          </p:txBody>
        </p:sp>
        <p:cxnSp>
          <p:nvCxnSpPr>
            <p:cNvPr id="44" name="Straight Connector 43"/>
            <p:cNvCxnSpPr>
              <a:stCxn id="43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076056" y="2287755"/>
            <a:ext cx="1355135" cy="216024"/>
            <a:chOff x="4572000" y="5035282"/>
            <a:chExt cx="1355135" cy="216024"/>
          </a:xfr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46" name="Rounded Rectangle 45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RP3</a:t>
              </a:r>
              <a:endParaRPr lang="id-ID" dirty="0"/>
            </a:p>
          </p:txBody>
        </p:sp>
        <p:cxnSp>
          <p:nvCxnSpPr>
            <p:cNvPr id="47" name="Straight Connector 46"/>
            <p:cNvCxnSpPr>
              <a:stCxn id="46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283409" y="3118866"/>
            <a:ext cx="1387261" cy="216024"/>
            <a:chOff x="5128955" y="5945414"/>
            <a:chExt cx="1387261" cy="216024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49" name="Rounded Rectangle 48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RD5</a:t>
              </a:r>
              <a:endParaRPr lang="id-ID" dirty="0"/>
            </a:p>
          </p:txBody>
        </p:sp>
        <p:cxnSp>
          <p:nvCxnSpPr>
            <p:cNvPr id="50" name="Straight Connector 49"/>
            <p:cNvCxnSpPr>
              <a:stCxn id="49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616586" y="2326778"/>
            <a:ext cx="1387261" cy="216024"/>
            <a:chOff x="5128955" y="5945414"/>
            <a:chExt cx="1387261" cy="216024"/>
          </a:xfrm>
          <a:solidFill>
            <a:schemeClr val="tx2">
              <a:lumMod val="40000"/>
              <a:lumOff val="6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52" name="Rounded Rectangle 51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RD4</a:t>
              </a:r>
              <a:endParaRPr lang="id-ID" dirty="0"/>
            </a:p>
          </p:txBody>
        </p:sp>
        <p:cxnSp>
          <p:nvCxnSpPr>
            <p:cNvPr id="53" name="Straight Connector 52"/>
            <p:cNvCxnSpPr>
              <a:stCxn id="52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854213" y="2647795"/>
            <a:ext cx="1355135" cy="216024"/>
            <a:chOff x="4572000" y="5035282"/>
            <a:chExt cx="1355135" cy="216024"/>
          </a:xfr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55" name="Rounded Rectangle 54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RT1</a:t>
              </a:r>
              <a:endParaRPr lang="id-ID" dirty="0"/>
            </a:p>
          </p:txBody>
        </p:sp>
        <p:cxnSp>
          <p:nvCxnSpPr>
            <p:cNvPr id="56" name="Straight Connector 55"/>
            <p:cNvCxnSpPr>
              <a:stCxn id="55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2906636" y="5306577"/>
            <a:ext cx="1355135" cy="216024"/>
            <a:chOff x="4572000" y="5035282"/>
            <a:chExt cx="1355135" cy="216024"/>
          </a:xfr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58" name="Rounded Rectangle 57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59" name="Straight Connector 58"/>
            <p:cNvCxnSpPr>
              <a:stCxn id="58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3733601" y="4375987"/>
            <a:ext cx="1355135" cy="216024"/>
            <a:chOff x="4572000" y="5035282"/>
            <a:chExt cx="1355135" cy="216024"/>
          </a:xfr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61" name="Rounded Rectangle 60"/>
            <p:cNvSpPr/>
            <p:nvPr/>
          </p:nvSpPr>
          <p:spPr>
            <a:xfrm>
              <a:off x="5128956" y="5035282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62" name="Straight Connector 61"/>
            <p:cNvCxnSpPr>
              <a:stCxn id="61" idx="1"/>
            </p:cNvCxnSpPr>
            <p:nvPr/>
          </p:nvCxnSpPr>
          <p:spPr>
            <a:xfrm flipH="1">
              <a:off x="4572000" y="5143294"/>
              <a:ext cx="556956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3040723" y="3295867"/>
            <a:ext cx="1387261" cy="216024"/>
            <a:chOff x="5128955" y="5945414"/>
            <a:chExt cx="1387261" cy="216024"/>
          </a:xfrm>
          <a:solidFill>
            <a:srgbClr val="00B05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sp>
          <p:nvSpPr>
            <p:cNvPr id="64" name="Rounded Rectangle 63"/>
            <p:cNvSpPr/>
            <p:nvPr/>
          </p:nvSpPr>
          <p:spPr>
            <a:xfrm>
              <a:off x="5128955" y="5945414"/>
              <a:ext cx="798179" cy="216024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/>
                <a:t>RT2</a:t>
              </a:r>
              <a:endParaRPr lang="id-ID" dirty="0"/>
            </a:p>
          </p:txBody>
        </p:sp>
        <p:cxnSp>
          <p:nvCxnSpPr>
            <p:cNvPr id="65" name="Straight Connector 64"/>
            <p:cNvCxnSpPr>
              <a:stCxn id="64" idx="3"/>
            </p:cNvCxnSpPr>
            <p:nvPr/>
          </p:nvCxnSpPr>
          <p:spPr>
            <a:xfrm>
              <a:off x="5927134" y="6053426"/>
              <a:ext cx="589082" cy="0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ight Arrow 3"/>
          <p:cNvSpPr/>
          <p:nvPr/>
        </p:nvSpPr>
        <p:spPr>
          <a:xfrm>
            <a:off x="703510" y="3439883"/>
            <a:ext cx="6480720" cy="936104"/>
          </a:xfrm>
          <a:prstGeom prst="rightArrow">
            <a:avLst/>
          </a:prstGeom>
          <a:solidFill>
            <a:srgbClr val="00B05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TAHUN (Multi Tahun)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210262" y="3646325"/>
            <a:ext cx="1924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i="1" dirty="0" smtClean="0"/>
              <a:t>peta jalan</a:t>
            </a:r>
            <a:endParaRPr lang="id-ID" sz="2800" b="1" i="1" dirty="0"/>
          </a:p>
        </p:txBody>
      </p:sp>
      <p:sp>
        <p:nvSpPr>
          <p:cNvPr id="5" name="Oval 4"/>
          <p:cNvSpPr/>
          <p:nvPr/>
        </p:nvSpPr>
        <p:spPr>
          <a:xfrm>
            <a:off x="7884368" y="1944282"/>
            <a:ext cx="262000" cy="26058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7" name="Oval 66"/>
          <p:cNvSpPr/>
          <p:nvPr/>
        </p:nvSpPr>
        <p:spPr>
          <a:xfrm>
            <a:off x="1448597" y="1841936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8" name="Oval 67"/>
          <p:cNvSpPr/>
          <p:nvPr/>
        </p:nvSpPr>
        <p:spPr>
          <a:xfrm>
            <a:off x="3006843" y="1869432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9" name="Oval 68"/>
          <p:cNvSpPr/>
          <p:nvPr/>
        </p:nvSpPr>
        <p:spPr>
          <a:xfrm>
            <a:off x="1015675" y="5586225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0" name="Oval 69"/>
          <p:cNvSpPr/>
          <p:nvPr/>
        </p:nvSpPr>
        <p:spPr>
          <a:xfrm>
            <a:off x="2457734" y="5595515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1" name="Oval 70"/>
          <p:cNvSpPr/>
          <p:nvPr/>
        </p:nvSpPr>
        <p:spPr>
          <a:xfrm>
            <a:off x="4516470" y="1858549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2" name="Oval 71"/>
          <p:cNvSpPr/>
          <p:nvPr/>
        </p:nvSpPr>
        <p:spPr>
          <a:xfrm>
            <a:off x="3983087" y="5595515"/>
            <a:ext cx="262000" cy="260582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141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1809750" y="5308600"/>
            <a:ext cx="1803400" cy="442674"/>
          </a:xfrm>
          <a:prstGeom prst="roundRect">
            <a:avLst>
              <a:gd name="adj" fmla="val 16667"/>
            </a:avLst>
          </a:prstGeom>
          <a:solidFill>
            <a:srgbClr val="3366FF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000" b="1" dirty="0">
                <a:solidFill>
                  <a:schemeClr val="bg1"/>
                </a:solidFill>
              </a:rPr>
              <a:t>MICROBA / PLANT SCIENCE - RESEARCH - </a:t>
            </a:r>
            <a:r>
              <a:rPr lang="en-US" altLang="id-ID" sz="1000" b="1" dirty="0" smtClean="0">
                <a:solidFill>
                  <a:schemeClr val="bg1"/>
                </a:solidFill>
              </a:rPr>
              <a:t>ACTIVITIES</a:t>
            </a:r>
            <a:endParaRPr lang="en-US" altLang="id-ID" sz="1000" b="1" dirty="0">
              <a:solidFill>
                <a:schemeClr val="bg1"/>
              </a:solidFill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4378325" y="3022600"/>
            <a:ext cx="1803400" cy="442674"/>
          </a:xfrm>
          <a:prstGeom prst="roundRect">
            <a:avLst>
              <a:gd name="adj" fmla="val 16667"/>
            </a:avLst>
          </a:prstGeom>
          <a:solidFill>
            <a:srgbClr val="3366FF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000" b="1" dirty="0">
                <a:solidFill>
                  <a:schemeClr val="bg1"/>
                </a:solidFill>
              </a:rPr>
              <a:t>UTILIZATION - RESEARCH </a:t>
            </a:r>
            <a:r>
              <a:rPr lang="en-US" altLang="id-ID" sz="1000" b="1" dirty="0" smtClean="0">
                <a:solidFill>
                  <a:schemeClr val="bg1"/>
                </a:solidFill>
              </a:rPr>
              <a:t>ACTIVITIES</a:t>
            </a:r>
            <a:endParaRPr lang="en-US" altLang="id-ID" sz="1000" b="1" dirty="0">
              <a:solidFill>
                <a:schemeClr val="bg1"/>
              </a:solidFill>
            </a:endParaRP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5753100" y="2078038"/>
            <a:ext cx="1790700" cy="442674"/>
          </a:xfrm>
          <a:prstGeom prst="roundRect">
            <a:avLst>
              <a:gd name="adj" fmla="val 16667"/>
            </a:avLst>
          </a:prstGeom>
          <a:solidFill>
            <a:srgbClr val="3366FF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000" b="1" dirty="0">
                <a:solidFill>
                  <a:schemeClr val="bg1"/>
                </a:solidFill>
              </a:rPr>
              <a:t>MARKET - RESEARCH </a:t>
            </a:r>
            <a:r>
              <a:rPr lang="en-US" altLang="id-ID" sz="1000" b="1" dirty="0" smtClean="0">
                <a:solidFill>
                  <a:schemeClr val="bg1"/>
                </a:solidFill>
              </a:rPr>
              <a:t>ACTIVITIES</a:t>
            </a:r>
            <a:endParaRPr lang="en-US" altLang="id-ID" sz="1000" b="1" dirty="0">
              <a:solidFill>
                <a:schemeClr val="bg1"/>
              </a:solidFill>
            </a:endParaRP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838200" y="1981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9999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>
            <a:off x="838200" y="6096000"/>
            <a:ext cx="7543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0" name="Freeform 8"/>
          <p:cNvSpPr>
            <a:spLocks/>
          </p:cNvSpPr>
          <p:nvPr/>
        </p:nvSpPr>
        <p:spPr bwMode="auto">
          <a:xfrm>
            <a:off x="1066800" y="1930400"/>
            <a:ext cx="6553200" cy="3632200"/>
          </a:xfrm>
          <a:custGeom>
            <a:avLst/>
            <a:gdLst>
              <a:gd name="T0" fmla="*/ 0 w 4128"/>
              <a:gd name="T1" fmla="*/ 2288 h 2288"/>
              <a:gd name="T2" fmla="*/ 1440 w 4128"/>
              <a:gd name="T3" fmla="*/ 1952 h 2288"/>
              <a:gd name="T4" fmla="*/ 2592 w 4128"/>
              <a:gd name="T5" fmla="*/ 320 h 2288"/>
              <a:gd name="T6" fmla="*/ 4128 w 4128"/>
              <a:gd name="T7" fmla="*/ 32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28" h="2288">
                <a:moveTo>
                  <a:pt x="0" y="2288"/>
                </a:moveTo>
                <a:cubicBezTo>
                  <a:pt x="504" y="2284"/>
                  <a:pt x="1008" y="2280"/>
                  <a:pt x="1440" y="1952"/>
                </a:cubicBezTo>
                <a:cubicBezTo>
                  <a:pt x="1872" y="1624"/>
                  <a:pt x="2144" y="640"/>
                  <a:pt x="2592" y="320"/>
                </a:cubicBezTo>
                <a:cubicBezTo>
                  <a:pt x="3040" y="0"/>
                  <a:pt x="3872" y="80"/>
                  <a:pt x="4128" y="32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ysDot"/>
            <a:round/>
            <a:headEnd/>
            <a:tailEnd type="stealth" w="med" len="med"/>
          </a:ln>
          <a:effectLst>
            <a:outerShdw blurRad="63500" dist="38099" dir="2700000" algn="ctr" rotWithShape="0">
              <a:schemeClr val="bg2">
                <a:alpha val="84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3048000" y="6267450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b="1" dirty="0" smtClean="0"/>
              <a:t>WAKTU</a:t>
            </a:r>
            <a:r>
              <a:rPr lang="id-ID" altLang="id-ID" b="1" dirty="0" smtClean="0"/>
              <a:t> (Multi Tahun)</a:t>
            </a:r>
            <a:endParaRPr lang="en-US" altLang="id-ID" b="1" dirty="0"/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>
            <a:off x="3538538" y="4318000"/>
            <a:ext cx="1803400" cy="442674"/>
          </a:xfrm>
          <a:prstGeom prst="roundRect">
            <a:avLst>
              <a:gd name="adj" fmla="val 16667"/>
            </a:avLst>
          </a:prstGeom>
          <a:solidFill>
            <a:srgbClr val="3366FF">
              <a:alpha val="50000"/>
            </a:srgbClr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000" b="1" dirty="0">
                <a:solidFill>
                  <a:schemeClr val="bg1"/>
                </a:solidFill>
              </a:rPr>
              <a:t>PROCESSING - RESEARCH </a:t>
            </a:r>
            <a:r>
              <a:rPr lang="en-US" altLang="id-ID" sz="1000" b="1" dirty="0" smtClean="0">
                <a:solidFill>
                  <a:schemeClr val="bg1"/>
                </a:solidFill>
              </a:rPr>
              <a:t>ACTIVITIES</a:t>
            </a:r>
            <a:endParaRPr lang="en-US" altLang="id-ID" sz="1000" b="1" dirty="0">
              <a:solidFill>
                <a:schemeClr val="bg1"/>
              </a:solidFill>
            </a:endParaRPr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838200" y="5181600"/>
            <a:ext cx="7315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838200" y="4343400"/>
            <a:ext cx="7315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838200" y="3429000"/>
            <a:ext cx="7315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838200" y="2590800"/>
            <a:ext cx="7315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1905000" y="1981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>
            <a:off x="6553200" y="1981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5029200" y="1981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3429000" y="1981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>
            <a:outerShdw dist="35921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482600" y="5308600"/>
            <a:ext cx="723900" cy="27463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200"/>
              <a:t>R &amp; D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482600" y="4318000"/>
            <a:ext cx="1447800" cy="27463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200"/>
              <a:t>TECHNOLOGY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466725" y="3027363"/>
            <a:ext cx="1025525" cy="2746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200"/>
              <a:t>PRODUCT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482600" y="2057400"/>
            <a:ext cx="965200" cy="27463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d-ID" sz="1200"/>
              <a:t>MARKET</a:t>
            </a:r>
          </a:p>
        </p:txBody>
      </p:sp>
      <p:sp>
        <p:nvSpPr>
          <p:cNvPr id="44061" name="AutoShape 29"/>
          <p:cNvSpPr>
            <a:spLocks noChangeArrowheads="1"/>
          </p:cNvSpPr>
          <p:nvPr/>
        </p:nvSpPr>
        <p:spPr bwMode="auto">
          <a:xfrm>
            <a:off x="3733800" y="4953000"/>
            <a:ext cx="2286000" cy="1314450"/>
          </a:xfrm>
          <a:prstGeom prst="wedgeRectCallout">
            <a:avLst>
              <a:gd name="adj1" fmla="val -60833"/>
              <a:gd name="adj2" fmla="val -338"/>
            </a:avLst>
          </a:prstGeom>
          <a:solidFill>
            <a:srgbClr val="C0C0C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68275" indent="-16827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973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544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2116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687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31448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36020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40592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45164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buFont typeface="Arial" charset="0"/>
              <a:buAutoNum type="arabicPeriod"/>
            </a:pPr>
            <a:r>
              <a:rPr lang="sv-SE" altLang="id-ID" sz="800"/>
              <a:t>Isolasi dan identifikasi mikroba penghasil enzim hidrolitik.</a:t>
            </a:r>
          </a:p>
          <a:p>
            <a:pPr>
              <a:buFont typeface="Arial" charset="0"/>
              <a:buAutoNum type="arabicPeriod"/>
            </a:pPr>
            <a:r>
              <a:rPr lang="sv-SE" altLang="id-ID" sz="800"/>
              <a:t>Kloning &amp; manipulasi/karakterisasi gen</a:t>
            </a:r>
          </a:p>
          <a:p>
            <a:pPr>
              <a:buFont typeface="Arial" charset="0"/>
              <a:buAutoNum type="arabicPeriod"/>
            </a:pPr>
            <a:r>
              <a:rPr lang="sv-SE" altLang="id-ID" sz="800"/>
              <a:t>Pengembangan sistem sel ekspresi tinggi yang cocok untuk diterapkan di industri</a:t>
            </a:r>
          </a:p>
          <a:p>
            <a:pPr>
              <a:buFont typeface="Arial" charset="0"/>
              <a:buAutoNum type="arabicPeriod"/>
            </a:pPr>
            <a:r>
              <a:rPr lang="sv-SE" altLang="id-ID" sz="800"/>
              <a:t>Karakterisasi sumber substrat alami pada tumbuhan untuk enzim hidrolitik.</a:t>
            </a:r>
          </a:p>
          <a:p>
            <a:pPr>
              <a:buFont typeface="Arial" charset="0"/>
              <a:buAutoNum type="arabicPeriod"/>
            </a:pPr>
            <a:r>
              <a:rPr lang="sv-SE" altLang="id-ID" sz="800"/>
              <a:t>Manipulasi./karakterisasi gen penginduksi peningkatan pembentukan substrat pada tumbuhan </a:t>
            </a:r>
            <a:endParaRPr lang="en-US" altLang="id-ID" sz="800"/>
          </a:p>
        </p:txBody>
      </p:sp>
      <p:sp>
        <p:nvSpPr>
          <p:cNvPr id="44062" name="AutoShape 30"/>
          <p:cNvSpPr>
            <a:spLocks noChangeArrowheads="1"/>
          </p:cNvSpPr>
          <p:nvPr/>
        </p:nvSpPr>
        <p:spPr bwMode="auto">
          <a:xfrm>
            <a:off x="6096000" y="4343400"/>
            <a:ext cx="2590800" cy="1439863"/>
          </a:xfrm>
          <a:prstGeom prst="wedgeRectCallout">
            <a:avLst>
              <a:gd name="adj1" fmla="val -88602"/>
              <a:gd name="adj2" fmla="val -40056"/>
            </a:avLst>
          </a:prstGeom>
          <a:solidFill>
            <a:srgbClr val="C0C0C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68275" indent="-168275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973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544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2116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687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31448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36020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40592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45164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Karaterisasi sifat fisikokimia enzim-enzim khas untuk kebutuhan pasar; 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Pengembangan bahan baku produksi enzim; 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Pencarian dan pengembangan teknologi pemisahan dan pemurnian enzim; 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Pengembangan teknologi pemekatan dan penyetabilan produk enzim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Pengembangan produksi substrat alami bagi enzim hidrolitik</a:t>
            </a:r>
            <a:endParaRPr lang="en-US" altLang="id-ID" sz="800"/>
          </a:p>
        </p:txBody>
      </p:sp>
      <p:sp>
        <p:nvSpPr>
          <p:cNvPr id="44063" name="AutoShape 31"/>
          <p:cNvSpPr>
            <a:spLocks noChangeArrowheads="1"/>
          </p:cNvSpPr>
          <p:nvPr/>
        </p:nvSpPr>
        <p:spPr bwMode="auto">
          <a:xfrm>
            <a:off x="6399213" y="2611438"/>
            <a:ext cx="2133600" cy="1073150"/>
          </a:xfrm>
          <a:prstGeom prst="wedgeRectCallout">
            <a:avLst>
              <a:gd name="adj1" fmla="val -71204"/>
              <a:gd name="adj2" fmla="val 18213"/>
            </a:avLst>
          </a:prstGeom>
          <a:solidFill>
            <a:srgbClr val="C0C0C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2713" indent="-112713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973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544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21161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687638" indent="-4572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31448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36020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40592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4516438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Teknologi produksi enzim industri menggunakan fermentor atau bioreaktor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Produk golongan karbohidrase 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Produk golongan protease 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Produk golongan lipase</a:t>
            </a:r>
          </a:p>
          <a:p>
            <a:pPr>
              <a:spcBef>
                <a:spcPct val="50000"/>
              </a:spcBef>
              <a:buFont typeface="Arial" charset="0"/>
              <a:buAutoNum type="arabicPeriod"/>
            </a:pPr>
            <a:r>
              <a:rPr lang="sv-SE" altLang="id-ID" sz="800"/>
              <a:t>Teknologi produksi substrat alami</a:t>
            </a:r>
            <a:endParaRPr lang="en-US" altLang="id-ID" sz="1200"/>
          </a:p>
        </p:txBody>
      </p:sp>
      <p:sp>
        <p:nvSpPr>
          <p:cNvPr id="44064" name="Text Box 32"/>
          <p:cNvSpPr txBox="1">
            <a:spLocks noChangeArrowheads="1"/>
          </p:cNvSpPr>
          <p:nvPr/>
        </p:nvSpPr>
        <p:spPr bwMode="auto">
          <a:xfrm>
            <a:off x="7164388" y="1671638"/>
            <a:ext cx="1524000" cy="244475"/>
          </a:xfrm>
          <a:prstGeom prst="rect">
            <a:avLst/>
          </a:prstGeom>
          <a:solidFill>
            <a:srgbClr val="C0C0C0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id-ID" sz="1000"/>
              <a:t>Produki ensim hidrolitik</a:t>
            </a:r>
          </a:p>
        </p:txBody>
      </p:sp>
      <p:sp>
        <p:nvSpPr>
          <p:cNvPr id="44070" name="AutoShape 38"/>
          <p:cNvSpPr>
            <a:spLocks noChangeArrowheads="1"/>
          </p:cNvSpPr>
          <p:nvPr/>
        </p:nvSpPr>
        <p:spPr bwMode="auto">
          <a:xfrm>
            <a:off x="2147483647" y="-2147483648"/>
            <a:ext cx="193675" cy="465138"/>
          </a:xfrm>
          <a:prstGeom prst="leftArrow">
            <a:avLst>
              <a:gd name="adj1" fmla="val 0"/>
              <a:gd name="adj2" fmla="val 9775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d-ID" altLang="id-ID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2060"/>
          </a:solidFill>
        </p:spPr>
        <p:txBody>
          <a:bodyPr/>
          <a:lstStyle/>
          <a:p>
            <a:r>
              <a:rPr lang="id-ID" b="1" dirty="0" smtClean="0">
                <a:solidFill>
                  <a:schemeClr val="bg1"/>
                </a:solidFill>
              </a:rPr>
              <a:t>peta jalan : Produksi Enzim</a:t>
            </a:r>
            <a:endParaRPr lang="id-ID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66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hlinkClick r:id="" action="ppaction://hlinkshowjump?jump=previousslide"/>
          </p:cNvPr>
          <p:cNvSpPr/>
          <p:nvPr/>
        </p:nvSpPr>
        <p:spPr>
          <a:xfrm>
            <a:off x="8215313" y="6357938"/>
            <a:ext cx="142875" cy="142875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grpSp>
        <p:nvGrpSpPr>
          <p:cNvPr id="8" name="Group 5"/>
          <p:cNvGrpSpPr>
            <a:grpSpLocks noChangeAspect="1"/>
          </p:cNvGrpSpPr>
          <p:nvPr/>
        </p:nvGrpSpPr>
        <p:grpSpPr bwMode="auto">
          <a:xfrm>
            <a:off x="388284" y="1023491"/>
            <a:ext cx="8138980" cy="6344311"/>
            <a:chOff x="2527" y="-592"/>
            <a:chExt cx="12000" cy="9624"/>
          </a:xfrm>
        </p:grpSpPr>
        <p:sp>
          <p:nvSpPr>
            <p:cNvPr id="9" name="AutoShape 6"/>
            <p:cNvSpPr>
              <a:spLocks noChangeAspect="1" noChangeArrowheads="1"/>
            </p:cNvSpPr>
            <p:nvPr/>
          </p:nvSpPr>
          <p:spPr bwMode="auto">
            <a:xfrm>
              <a:off x="2527" y="-592"/>
              <a:ext cx="12000" cy="9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2527" y="-592"/>
              <a:ext cx="12000" cy="1337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2527" y="745"/>
              <a:ext cx="12000" cy="1955"/>
            </a:xfrm>
            <a:prstGeom prst="rect">
              <a:avLst/>
            </a:prstGeom>
            <a:solidFill>
              <a:srgbClr val="99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2527" y="2700"/>
              <a:ext cx="12000" cy="174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2527" y="4448"/>
              <a:ext cx="12000" cy="3497"/>
            </a:xfrm>
            <a:prstGeom prst="rect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1"/>
            <p:cNvSpPr>
              <a:spLocks noChangeArrowheads="1"/>
            </p:cNvSpPr>
            <p:nvPr/>
          </p:nvSpPr>
          <p:spPr bwMode="auto">
            <a:xfrm>
              <a:off x="3827" y="7020"/>
              <a:ext cx="10400" cy="823"/>
            </a:xfrm>
            <a:prstGeom prst="flowChartDecision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7427" y="7122"/>
              <a:ext cx="4101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200" b="1">
                  <a:solidFill>
                    <a:srgbClr val="000000"/>
                  </a:solidFill>
                  <a:ea typeface="MS Mincho" pitchFamily="49" charset="-128"/>
                </a:rPr>
                <a:t>Analisis proximate berbagai jenis batubara mutu rendah dari seluruh wilayah Indonesia</a:t>
              </a:r>
              <a:endParaRPr lang="en-US" sz="1200" b="1"/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3927" y="5991"/>
              <a:ext cx="3500" cy="1132"/>
            </a:xfrm>
            <a:prstGeom prst="flowChartDecision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5727" y="5271"/>
              <a:ext cx="3500" cy="1132"/>
            </a:xfrm>
            <a:prstGeom prst="flowChartDecision">
              <a:avLst/>
            </a:prstGeom>
            <a:solidFill>
              <a:srgbClr val="CC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3927" y="4551"/>
              <a:ext cx="3500" cy="1131"/>
            </a:xfrm>
            <a:prstGeom prst="flowChartDecision">
              <a:avLst/>
            </a:prstGeom>
            <a:solidFill>
              <a:srgbClr val="CC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6"/>
            <p:cNvSpPr>
              <a:spLocks noChangeArrowheads="1"/>
            </p:cNvSpPr>
            <p:nvPr/>
          </p:nvSpPr>
          <p:spPr bwMode="auto">
            <a:xfrm>
              <a:off x="8227" y="4551"/>
              <a:ext cx="3500" cy="1131"/>
            </a:xfrm>
            <a:prstGeom prst="flowChartDecision">
              <a:avLst/>
            </a:prstGeom>
            <a:solidFill>
              <a:srgbClr val="CC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7"/>
            <p:cNvSpPr>
              <a:spLocks noChangeArrowheads="1"/>
            </p:cNvSpPr>
            <p:nvPr/>
          </p:nvSpPr>
          <p:spPr bwMode="auto">
            <a:xfrm>
              <a:off x="7627" y="5888"/>
              <a:ext cx="3500" cy="1132"/>
            </a:xfrm>
            <a:prstGeom prst="flowChartDecision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18"/>
            <p:cNvSpPr>
              <a:spLocks noChangeArrowheads="1"/>
            </p:cNvSpPr>
            <p:nvPr/>
          </p:nvSpPr>
          <p:spPr bwMode="auto">
            <a:xfrm>
              <a:off x="10327" y="5168"/>
              <a:ext cx="3500" cy="1132"/>
            </a:xfrm>
            <a:prstGeom prst="flowChartDecision">
              <a:avLst/>
            </a:prstGeom>
            <a:solidFill>
              <a:srgbClr val="CC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7626" y="3625"/>
              <a:ext cx="3401" cy="3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000" b="1">
                  <a:solidFill>
                    <a:srgbClr val="000000"/>
                  </a:solidFill>
                  <a:ea typeface="MS Mincho" pitchFamily="49" charset="-128"/>
                </a:rPr>
                <a:t>Pengembangan boiler pilot plant</a:t>
              </a:r>
              <a:endParaRPr lang="en-US" sz="10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10126" y="2801"/>
              <a:ext cx="2902" cy="32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000" b="1">
                  <a:solidFill>
                    <a:srgbClr val="000000"/>
                  </a:solidFill>
                  <a:ea typeface="MS Mincho" pitchFamily="49" charset="-128"/>
                </a:rPr>
                <a:t>Perancangan Rinci Pilot Plant</a:t>
              </a:r>
              <a:endParaRPr lang="en-US" sz="10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11127" y="3728"/>
              <a:ext cx="3101" cy="50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900" b="1">
                  <a:solidFill>
                    <a:srgbClr val="000000"/>
                  </a:solidFill>
                  <a:ea typeface="MS Mincho" pitchFamily="49" charset="-128"/>
                </a:rPr>
                <a:t>Pembuatan dan pengujian boiler pilot plant</a:t>
              </a:r>
              <a:endParaRPr lang="en-US" sz="9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11027" y="848"/>
              <a:ext cx="2500" cy="64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200" b="1">
                  <a:solidFill>
                    <a:srgbClr val="000000"/>
                  </a:solidFill>
                  <a:ea typeface="MS Mincho" pitchFamily="49" charset="-128"/>
                </a:rPr>
                <a:t>Perancangan Rinci Industrial Plant</a:t>
              </a:r>
              <a:endParaRPr lang="en-US" sz="1200" b="1"/>
            </a:p>
          </p:txBody>
        </p:sp>
        <p:sp>
          <p:nvSpPr>
            <p:cNvPr id="26" name="Oval 23"/>
            <p:cNvSpPr>
              <a:spLocks noChangeArrowheads="1"/>
            </p:cNvSpPr>
            <p:nvPr/>
          </p:nvSpPr>
          <p:spPr bwMode="auto">
            <a:xfrm>
              <a:off x="10927" y="-181"/>
              <a:ext cx="3300" cy="823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8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1027" y="-79"/>
              <a:ext cx="3101" cy="9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200" b="1">
                  <a:solidFill>
                    <a:srgbClr val="000000"/>
                  </a:solidFill>
                  <a:ea typeface="MS Mincho" pitchFamily="49" charset="-128"/>
                </a:rPr>
                <a:t>Paket Design dan Komersialisasi Industrial Plant</a:t>
              </a:r>
              <a:endParaRPr lang="en-US" sz="12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3927" y="7945"/>
              <a:ext cx="3600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100" b="1">
                  <a:solidFill>
                    <a:srgbClr val="000000"/>
                  </a:solidFill>
                  <a:ea typeface="MS Mincho" pitchFamily="49" charset="-128"/>
                </a:rPr>
                <a:t>2000 - 2005</a:t>
              </a:r>
              <a:endParaRPr lang="en-US" sz="2800"/>
            </a:p>
          </p:txBody>
        </p:sp>
        <p:sp>
          <p:nvSpPr>
            <p:cNvPr id="29" name="Text Box 26"/>
            <p:cNvSpPr txBox="1">
              <a:spLocks noChangeArrowheads="1"/>
            </p:cNvSpPr>
            <p:nvPr/>
          </p:nvSpPr>
          <p:spPr bwMode="auto">
            <a:xfrm>
              <a:off x="7527" y="7945"/>
              <a:ext cx="3600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100" b="1">
                  <a:solidFill>
                    <a:srgbClr val="000000"/>
                  </a:solidFill>
                  <a:ea typeface="MS Mincho" pitchFamily="49" charset="-128"/>
                </a:rPr>
                <a:t>2005 - 2010</a:t>
              </a:r>
              <a:endParaRPr lang="en-US" sz="2800"/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10869" y="7931"/>
              <a:ext cx="3600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100" b="1">
                  <a:solidFill>
                    <a:srgbClr val="000000"/>
                  </a:solidFill>
                  <a:ea typeface="MS Mincho" pitchFamily="49" charset="-128"/>
                </a:rPr>
                <a:t>2010 - 2015</a:t>
              </a:r>
              <a:endParaRPr lang="en-US" sz="2800"/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4591" y="4683"/>
              <a:ext cx="2260" cy="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000" b="1">
                  <a:solidFill>
                    <a:srgbClr val="000000"/>
                  </a:solidFill>
                  <a:ea typeface="MS Mincho" pitchFamily="49" charset="-128"/>
                </a:rPr>
                <a:t>karakteristik aliran dalam saluran campuran batubara-air (CWM)</a:t>
              </a:r>
              <a:endParaRPr lang="en-US" sz="1000" b="1"/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4428" y="6095"/>
              <a:ext cx="2400" cy="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sv-SE" altLang="ja-JP" sz="1000" b="1">
                  <a:solidFill>
                    <a:srgbClr val="000000"/>
                  </a:solidFill>
                  <a:ea typeface="MS Mincho" pitchFamily="49" charset="-128"/>
                </a:rPr>
                <a:t>Pengujian pengeringan batubara</a:t>
              </a:r>
              <a:r>
                <a:rPr lang="sv-SE" altLang="ja-JP" sz="700">
                  <a:solidFill>
                    <a:srgbClr val="000000"/>
                  </a:solidFill>
                  <a:ea typeface="MS Mincho" pitchFamily="49" charset="-128"/>
                </a:rPr>
                <a:t> </a:t>
              </a:r>
              <a:r>
                <a:rPr lang="sv-SE" altLang="ja-JP" sz="1000" b="1">
                  <a:solidFill>
                    <a:srgbClr val="000000"/>
                  </a:solidFill>
                  <a:ea typeface="MS Mincho" pitchFamily="49" charset="-128"/>
                </a:rPr>
                <a:t>dengan medium uap superpanas secara batch</a:t>
              </a:r>
              <a:endParaRPr lang="en-US" sz="1000" b="1"/>
            </a:p>
          </p:txBody>
        </p:sp>
        <p:sp>
          <p:nvSpPr>
            <p:cNvPr id="33" name="Text Box 30"/>
            <p:cNvSpPr txBox="1">
              <a:spLocks noChangeArrowheads="1"/>
            </p:cNvSpPr>
            <p:nvPr/>
          </p:nvSpPr>
          <p:spPr bwMode="auto">
            <a:xfrm>
              <a:off x="9026" y="4798"/>
              <a:ext cx="2702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sv-SE" altLang="ja-JP" sz="700">
                  <a:solidFill>
                    <a:srgbClr val="000000"/>
                  </a:solidFill>
                  <a:ea typeface="MS Mincho" pitchFamily="49" charset="-128"/>
                </a:rPr>
                <a:t>Pengembangan Tungku Pembakaran dengan Bahan Bakar Campuran Batubara-Air (CWM)</a:t>
              </a:r>
              <a:endParaRPr lang="en-US" sz="2800"/>
            </a:p>
          </p:txBody>
        </p:sp>
        <p:sp>
          <p:nvSpPr>
            <p:cNvPr id="34" name="Text Box 31"/>
            <p:cNvSpPr txBox="1">
              <a:spLocks noChangeArrowheads="1"/>
            </p:cNvSpPr>
            <p:nvPr/>
          </p:nvSpPr>
          <p:spPr bwMode="auto">
            <a:xfrm>
              <a:off x="8527" y="5992"/>
              <a:ext cx="2799" cy="1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000" b="1">
                  <a:solidFill>
                    <a:srgbClr val="000000"/>
                  </a:solidFill>
                  <a:ea typeface="MS Mincho" pitchFamily="49" charset="-128"/>
                </a:rPr>
                <a:t>Pengujian pengeringan batubara multiefek unggun terfluidisasidengan medium uap superpanas secara kontinu</a:t>
              </a:r>
              <a:endParaRPr lang="en-US" sz="1000" b="1"/>
            </a:p>
          </p:txBody>
        </p:sp>
        <p:sp>
          <p:nvSpPr>
            <p:cNvPr id="35" name="Text Box 32"/>
            <p:cNvSpPr txBox="1">
              <a:spLocks noChangeArrowheads="1"/>
            </p:cNvSpPr>
            <p:nvPr/>
          </p:nvSpPr>
          <p:spPr bwMode="auto">
            <a:xfrm>
              <a:off x="11419" y="5543"/>
              <a:ext cx="1699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sv-SE" altLang="ja-JP" sz="700">
                  <a:solidFill>
                    <a:srgbClr val="000000"/>
                  </a:solidFill>
                  <a:ea typeface="MS Mincho" pitchFamily="49" charset="-128"/>
                </a:rPr>
                <a:t>Pengujian boiler dengan bahan bakar CWM</a:t>
              </a:r>
              <a:endParaRPr lang="en-US" sz="2800"/>
            </a:p>
          </p:txBody>
        </p:sp>
        <p:sp>
          <p:nvSpPr>
            <p:cNvPr id="36" name="Text Box 33"/>
            <p:cNvSpPr txBox="1">
              <a:spLocks noChangeArrowheads="1"/>
            </p:cNvSpPr>
            <p:nvPr/>
          </p:nvSpPr>
          <p:spPr bwMode="auto">
            <a:xfrm>
              <a:off x="2527" y="6095"/>
              <a:ext cx="1100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100" b="1">
                  <a:solidFill>
                    <a:srgbClr val="000000"/>
                  </a:solidFill>
                  <a:ea typeface="MS Mincho" pitchFamily="49" charset="-128"/>
                </a:rPr>
                <a:t>R&amp;D</a:t>
              </a:r>
              <a:endParaRPr lang="en-US" sz="2800"/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2527" y="3317"/>
              <a:ext cx="1300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700" b="1">
                  <a:solidFill>
                    <a:srgbClr val="000000"/>
                  </a:solidFill>
                  <a:ea typeface="MS Mincho" pitchFamily="49" charset="-128"/>
                </a:rPr>
                <a:t>Teknologi/Eksplorasi</a:t>
              </a:r>
              <a:endParaRPr lang="en-US" sz="2800"/>
            </a:p>
          </p:txBody>
        </p:sp>
        <p:sp>
          <p:nvSpPr>
            <p:cNvPr id="38" name="Text Box 35"/>
            <p:cNvSpPr txBox="1">
              <a:spLocks noChangeArrowheads="1"/>
            </p:cNvSpPr>
            <p:nvPr/>
          </p:nvSpPr>
          <p:spPr bwMode="auto">
            <a:xfrm>
              <a:off x="2601" y="1443"/>
              <a:ext cx="1300" cy="2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800" b="1">
                  <a:solidFill>
                    <a:srgbClr val="000000"/>
                  </a:solidFill>
                  <a:ea typeface="MS Mincho" pitchFamily="49" charset="-128"/>
                </a:rPr>
                <a:t>Produk</a:t>
              </a:r>
              <a:endParaRPr lang="en-US" sz="2800"/>
            </a:p>
          </p:txBody>
        </p:sp>
        <p:sp>
          <p:nvSpPr>
            <p:cNvPr id="39" name="Text Box 36"/>
            <p:cNvSpPr txBox="1">
              <a:spLocks noChangeArrowheads="1"/>
            </p:cNvSpPr>
            <p:nvPr/>
          </p:nvSpPr>
          <p:spPr bwMode="auto">
            <a:xfrm>
              <a:off x="2627" y="-181"/>
              <a:ext cx="130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en-US" altLang="ja-JP" sz="1000">
                  <a:solidFill>
                    <a:srgbClr val="000000"/>
                  </a:solidFill>
                  <a:ea typeface="MS Mincho" pitchFamily="49" charset="-128"/>
                </a:rPr>
                <a:t>Market</a:t>
              </a:r>
              <a:endParaRPr lang="en-US" sz="1000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4594" y="6814"/>
              <a:ext cx="333" cy="514"/>
            </a:xfrm>
            <a:custGeom>
              <a:avLst/>
              <a:gdLst>
                <a:gd name="T0" fmla="*/ 693 w 160"/>
                <a:gd name="T1" fmla="*/ 1101 h 240"/>
                <a:gd name="T2" fmla="*/ 69 w 160"/>
                <a:gd name="T3" fmla="*/ 441 h 240"/>
                <a:gd name="T4" fmla="*/ 277 w 160"/>
                <a:gd name="T5" fmla="*/ 0 h 240"/>
                <a:gd name="T6" fmla="*/ 0 60000 65536"/>
                <a:gd name="T7" fmla="*/ 0 60000 65536"/>
                <a:gd name="T8" fmla="*/ 0 60000 65536"/>
                <a:gd name="T9" fmla="*/ 0 w 160"/>
                <a:gd name="T10" fmla="*/ 0 h 240"/>
                <a:gd name="T11" fmla="*/ 160 w 16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0" h="240">
                  <a:moveTo>
                    <a:pt x="160" y="240"/>
                  </a:moveTo>
                  <a:cubicBezTo>
                    <a:pt x="96" y="188"/>
                    <a:pt x="32" y="136"/>
                    <a:pt x="16" y="96"/>
                  </a:cubicBezTo>
                  <a:cubicBezTo>
                    <a:pt x="0" y="56"/>
                    <a:pt x="136" y="32"/>
                    <a:pt x="6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10527" y="4037"/>
              <a:ext cx="800" cy="925"/>
            </a:xfrm>
            <a:custGeom>
              <a:avLst/>
              <a:gdLst>
                <a:gd name="T0" fmla="*/ 0 w 384"/>
                <a:gd name="T1" fmla="*/ 1981 h 432"/>
                <a:gd name="T2" fmla="*/ 417 w 384"/>
                <a:gd name="T3" fmla="*/ 441 h 432"/>
                <a:gd name="T4" fmla="*/ 1667 w 384"/>
                <a:gd name="T5" fmla="*/ 0 h 432"/>
                <a:gd name="T6" fmla="*/ 0 60000 65536"/>
                <a:gd name="T7" fmla="*/ 0 60000 65536"/>
                <a:gd name="T8" fmla="*/ 0 60000 65536"/>
                <a:gd name="T9" fmla="*/ 0 w 384"/>
                <a:gd name="T10" fmla="*/ 0 h 432"/>
                <a:gd name="T11" fmla="*/ 384 w 384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32">
                  <a:moveTo>
                    <a:pt x="0" y="432"/>
                  </a:moveTo>
                  <a:cubicBezTo>
                    <a:pt x="16" y="300"/>
                    <a:pt x="32" y="168"/>
                    <a:pt x="96" y="96"/>
                  </a:cubicBezTo>
                  <a:cubicBezTo>
                    <a:pt x="160" y="24"/>
                    <a:pt x="344" y="8"/>
                    <a:pt x="38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10727" y="3608"/>
              <a:ext cx="800" cy="326"/>
            </a:xfrm>
            <a:custGeom>
              <a:avLst/>
              <a:gdLst>
                <a:gd name="T0" fmla="*/ 0 w 384"/>
                <a:gd name="T1" fmla="*/ 699 h 152"/>
                <a:gd name="T2" fmla="*/ 833 w 384"/>
                <a:gd name="T3" fmla="*/ 36 h 152"/>
                <a:gd name="T4" fmla="*/ 1667 w 384"/>
                <a:gd name="T5" fmla="*/ 478 h 152"/>
                <a:gd name="T6" fmla="*/ 0 60000 65536"/>
                <a:gd name="T7" fmla="*/ 0 60000 65536"/>
                <a:gd name="T8" fmla="*/ 0 60000 65536"/>
                <a:gd name="T9" fmla="*/ 0 w 384"/>
                <a:gd name="T10" fmla="*/ 0 h 152"/>
                <a:gd name="T11" fmla="*/ 384 w 384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52">
                  <a:moveTo>
                    <a:pt x="0" y="152"/>
                  </a:moveTo>
                  <a:cubicBezTo>
                    <a:pt x="64" y="84"/>
                    <a:pt x="128" y="16"/>
                    <a:pt x="192" y="8"/>
                  </a:cubicBezTo>
                  <a:cubicBezTo>
                    <a:pt x="256" y="0"/>
                    <a:pt x="360" y="80"/>
                    <a:pt x="384" y="10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10627" y="2477"/>
              <a:ext cx="1300" cy="531"/>
            </a:xfrm>
            <a:custGeom>
              <a:avLst/>
              <a:gdLst>
                <a:gd name="T0" fmla="*/ 0 w 624"/>
                <a:gd name="T1" fmla="*/ 916 h 248"/>
                <a:gd name="T2" fmla="*/ 1250 w 624"/>
                <a:gd name="T3" fmla="*/ 36 h 248"/>
                <a:gd name="T4" fmla="*/ 2708 w 624"/>
                <a:gd name="T5" fmla="*/ 1137 h 248"/>
                <a:gd name="T6" fmla="*/ 0 60000 65536"/>
                <a:gd name="T7" fmla="*/ 0 60000 65536"/>
                <a:gd name="T8" fmla="*/ 0 60000 65536"/>
                <a:gd name="T9" fmla="*/ 0 w 624"/>
                <a:gd name="T10" fmla="*/ 0 h 248"/>
                <a:gd name="T11" fmla="*/ 624 w 624"/>
                <a:gd name="T12" fmla="*/ 248 h 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248">
                  <a:moveTo>
                    <a:pt x="0" y="200"/>
                  </a:moveTo>
                  <a:cubicBezTo>
                    <a:pt x="92" y="100"/>
                    <a:pt x="184" y="0"/>
                    <a:pt x="288" y="8"/>
                  </a:cubicBezTo>
                  <a:cubicBezTo>
                    <a:pt x="392" y="16"/>
                    <a:pt x="576" y="208"/>
                    <a:pt x="624" y="24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10827" y="334"/>
              <a:ext cx="1517" cy="514"/>
            </a:xfrm>
            <a:custGeom>
              <a:avLst/>
              <a:gdLst>
                <a:gd name="T0" fmla="*/ 3161 w 728"/>
                <a:gd name="T1" fmla="*/ 1101 h 240"/>
                <a:gd name="T2" fmla="*/ 452 w 728"/>
                <a:gd name="T3" fmla="*/ 880 h 240"/>
                <a:gd name="T4" fmla="*/ 452 w 728"/>
                <a:gd name="T5" fmla="*/ 0 h 240"/>
                <a:gd name="T6" fmla="*/ 0 60000 65536"/>
                <a:gd name="T7" fmla="*/ 0 60000 65536"/>
                <a:gd name="T8" fmla="*/ 0 60000 65536"/>
                <a:gd name="T9" fmla="*/ 0 w 728"/>
                <a:gd name="T10" fmla="*/ 0 h 240"/>
                <a:gd name="T11" fmla="*/ 728 w 72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8" h="240">
                  <a:moveTo>
                    <a:pt x="728" y="240"/>
                  </a:moveTo>
                  <a:cubicBezTo>
                    <a:pt x="468" y="236"/>
                    <a:pt x="208" y="232"/>
                    <a:pt x="104" y="192"/>
                  </a:cubicBezTo>
                  <a:cubicBezTo>
                    <a:pt x="0" y="152"/>
                    <a:pt x="96" y="8"/>
                    <a:pt x="10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13027" y="4242"/>
              <a:ext cx="450" cy="1440"/>
            </a:xfrm>
            <a:custGeom>
              <a:avLst/>
              <a:gdLst>
                <a:gd name="T0" fmla="*/ 0 w 264"/>
                <a:gd name="T1" fmla="*/ 3927 h 528"/>
                <a:gd name="T2" fmla="*/ 697 w 264"/>
                <a:gd name="T3" fmla="*/ 2498 h 528"/>
                <a:gd name="T4" fmla="*/ 418 w 264"/>
                <a:gd name="T5" fmla="*/ 0 h 528"/>
                <a:gd name="T6" fmla="*/ 0 60000 65536"/>
                <a:gd name="T7" fmla="*/ 0 60000 65536"/>
                <a:gd name="T8" fmla="*/ 0 60000 65536"/>
                <a:gd name="T9" fmla="*/ 0 w 264"/>
                <a:gd name="T10" fmla="*/ 0 h 528"/>
                <a:gd name="T11" fmla="*/ 264 w 264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4" h="528">
                  <a:moveTo>
                    <a:pt x="0" y="528"/>
                  </a:moveTo>
                  <a:cubicBezTo>
                    <a:pt x="108" y="476"/>
                    <a:pt x="216" y="424"/>
                    <a:pt x="240" y="336"/>
                  </a:cubicBezTo>
                  <a:cubicBezTo>
                    <a:pt x="264" y="248"/>
                    <a:pt x="168" y="8"/>
                    <a:pt x="14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3"/>
            <p:cNvSpPr txBox="1">
              <a:spLocks noChangeArrowheads="1"/>
            </p:cNvSpPr>
            <p:nvPr/>
          </p:nvSpPr>
          <p:spPr bwMode="auto">
            <a:xfrm>
              <a:off x="2527" y="8187"/>
              <a:ext cx="12000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endParaRPr lang="sv-SE" altLang="ja-JP" sz="1100" b="1">
                <a:solidFill>
                  <a:srgbClr val="000000"/>
                </a:solidFill>
                <a:ea typeface="MS Mincho" pitchFamily="49" charset="-128"/>
              </a:endParaRPr>
            </a:p>
          </p:txBody>
        </p:sp>
        <p:sp>
          <p:nvSpPr>
            <p:cNvPr id="47" name="Text Box 44"/>
            <p:cNvSpPr txBox="1">
              <a:spLocks noChangeArrowheads="1"/>
            </p:cNvSpPr>
            <p:nvPr/>
          </p:nvSpPr>
          <p:spPr bwMode="auto">
            <a:xfrm>
              <a:off x="6821" y="5385"/>
              <a:ext cx="1699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eaLnBrk="0" hangingPunct="0"/>
              <a:r>
                <a:rPr lang="sv-SE" altLang="ja-JP" sz="1200" b="1">
                  <a:solidFill>
                    <a:srgbClr val="000000"/>
                  </a:solidFill>
                  <a:ea typeface="MS Mincho" pitchFamily="49" charset="-128"/>
                </a:rPr>
                <a:t>pengembangan nosel bahan bakar CWM</a:t>
              </a:r>
              <a:endParaRPr lang="en-US" sz="1200" b="1"/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6427" y="5031"/>
              <a:ext cx="1000" cy="343"/>
            </a:xfrm>
            <a:custGeom>
              <a:avLst/>
              <a:gdLst>
                <a:gd name="T0" fmla="*/ 0 w 480"/>
                <a:gd name="T1" fmla="*/ 294 h 160"/>
                <a:gd name="T2" fmla="*/ 1042 w 480"/>
                <a:gd name="T3" fmla="*/ 73 h 160"/>
                <a:gd name="T4" fmla="*/ 2083 w 480"/>
                <a:gd name="T5" fmla="*/ 735 h 160"/>
                <a:gd name="T6" fmla="*/ 0 60000 65536"/>
                <a:gd name="T7" fmla="*/ 0 60000 65536"/>
                <a:gd name="T8" fmla="*/ 0 60000 65536"/>
                <a:gd name="T9" fmla="*/ 0 w 480"/>
                <a:gd name="T10" fmla="*/ 0 h 160"/>
                <a:gd name="T11" fmla="*/ 480 w 480"/>
                <a:gd name="T12" fmla="*/ 160 h 1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160">
                  <a:moveTo>
                    <a:pt x="0" y="64"/>
                  </a:moveTo>
                  <a:cubicBezTo>
                    <a:pt x="80" y="32"/>
                    <a:pt x="160" y="0"/>
                    <a:pt x="240" y="16"/>
                  </a:cubicBezTo>
                  <a:cubicBezTo>
                    <a:pt x="320" y="32"/>
                    <a:pt x="448" y="136"/>
                    <a:pt x="480" y="16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6"/>
            <p:cNvSpPr>
              <a:spLocks/>
            </p:cNvSpPr>
            <p:nvPr/>
          </p:nvSpPr>
          <p:spPr bwMode="auto">
            <a:xfrm>
              <a:off x="8160" y="5065"/>
              <a:ext cx="467" cy="515"/>
            </a:xfrm>
            <a:custGeom>
              <a:avLst/>
              <a:gdLst>
                <a:gd name="T0" fmla="*/ 140 w 224"/>
                <a:gd name="T1" fmla="*/ 1105 h 240"/>
                <a:gd name="T2" fmla="*/ 140 w 224"/>
                <a:gd name="T3" fmla="*/ 442 h 240"/>
                <a:gd name="T4" fmla="*/ 974 w 224"/>
                <a:gd name="T5" fmla="*/ 0 h 240"/>
                <a:gd name="T6" fmla="*/ 0 60000 65536"/>
                <a:gd name="T7" fmla="*/ 0 60000 65536"/>
                <a:gd name="T8" fmla="*/ 0 60000 65536"/>
                <a:gd name="T9" fmla="*/ 0 w 224"/>
                <a:gd name="T10" fmla="*/ 0 h 240"/>
                <a:gd name="T11" fmla="*/ 224 w 224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24" h="240">
                  <a:moveTo>
                    <a:pt x="32" y="240"/>
                  </a:moveTo>
                  <a:cubicBezTo>
                    <a:pt x="16" y="188"/>
                    <a:pt x="0" y="136"/>
                    <a:pt x="32" y="96"/>
                  </a:cubicBezTo>
                  <a:cubicBezTo>
                    <a:pt x="64" y="56"/>
                    <a:pt x="176" y="0"/>
                    <a:pt x="22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8610" y="3934"/>
              <a:ext cx="417" cy="1028"/>
            </a:xfrm>
            <a:custGeom>
              <a:avLst/>
              <a:gdLst>
                <a:gd name="T0" fmla="*/ 869 w 200"/>
                <a:gd name="T1" fmla="*/ 2202 h 480"/>
                <a:gd name="T2" fmla="*/ 35 w 200"/>
                <a:gd name="T3" fmla="*/ 1101 h 480"/>
                <a:gd name="T4" fmla="*/ 661 w 200"/>
                <a:gd name="T5" fmla="*/ 0 h 480"/>
                <a:gd name="T6" fmla="*/ 0 60000 65536"/>
                <a:gd name="T7" fmla="*/ 0 60000 65536"/>
                <a:gd name="T8" fmla="*/ 0 60000 65536"/>
                <a:gd name="T9" fmla="*/ 0 w 200"/>
                <a:gd name="T10" fmla="*/ 0 h 480"/>
                <a:gd name="T11" fmla="*/ 200 w 200"/>
                <a:gd name="T12" fmla="*/ 480 h 4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" h="480">
                  <a:moveTo>
                    <a:pt x="200" y="480"/>
                  </a:moveTo>
                  <a:cubicBezTo>
                    <a:pt x="108" y="400"/>
                    <a:pt x="16" y="320"/>
                    <a:pt x="8" y="240"/>
                  </a:cubicBezTo>
                  <a:cubicBezTo>
                    <a:pt x="0" y="160"/>
                    <a:pt x="136" y="32"/>
                    <a:pt x="152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8"/>
            <p:cNvSpPr>
              <a:spLocks/>
            </p:cNvSpPr>
            <p:nvPr/>
          </p:nvSpPr>
          <p:spPr bwMode="auto">
            <a:xfrm>
              <a:off x="6727" y="6505"/>
              <a:ext cx="1900" cy="429"/>
            </a:xfrm>
            <a:custGeom>
              <a:avLst/>
              <a:gdLst>
                <a:gd name="T0" fmla="*/ 0 w 912"/>
                <a:gd name="T1" fmla="*/ 221 h 200"/>
                <a:gd name="T2" fmla="*/ 2292 w 912"/>
                <a:gd name="T3" fmla="*/ 884 h 200"/>
                <a:gd name="T4" fmla="*/ 3958 w 912"/>
                <a:gd name="T5" fmla="*/ 0 h 200"/>
                <a:gd name="T6" fmla="*/ 0 60000 65536"/>
                <a:gd name="T7" fmla="*/ 0 60000 65536"/>
                <a:gd name="T8" fmla="*/ 0 60000 65536"/>
                <a:gd name="T9" fmla="*/ 0 w 912"/>
                <a:gd name="T10" fmla="*/ 0 h 200"/>
                <a:gd name="T11" fmla="*/ 912 w 912"/>
                <a:gd name="T12" fmla="*/ 200 h 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12" h="200">
                  <a:moveTo>
                    <a:pt x="0" y="48"/>
                  </a:moveTo>
                  <a:cubicBezTo>
                    <a:pt x="188" y="124"/>
                    <a:pt x="376" y="200"/>
                    <a:pt x="528" y="192"/>
                  </a:cubicBezTo>
                  <a:cubicBezTo>
                    <a:pt x="680" y="184"/>
                    <a:pt x="796" y="92"/>
                    <a:pt x="912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9"/>
            <p:cNvSpPr>
              <a:spLocks/>
            </p:cNvSpPr>
            <p:nvPr/>
          </p:nvSpPr>
          <p:spPr bwMode="auto">
            <a:xfrm>
              <a:off x="11327" y="4808"/>
              <a:ext cx="1000" cy="566"/>
            </a:xfrm>
            <a:custGeom>
              <a:avLst/>
              <a:gdLst>
                <a:gd name="T0" fmla="*/ 0 w 480"/>
                <a:gd name="T1" fmla="*/ 551 h 264"/>
                <a:gd name="T2" fmla="*/ 1042 w 480"/>
                <a:gd name="T3" fmla="*/ 109 h 264"/>
                <a:gd name="T4" fmla="*/ 2083 w 480"/>
                <a:gd name="T5" fmla="*/ 1213 h 264"/>
                <a:gd name="T6" fmla="*/ 0 60000 65536"/>
                <a:gd name="T7" fmla="*/ 0 60000 65536"/>
                <a:gd name="T8" fmla="*/ 0 60000 65536"/>
                <a:gd name="T9" fmla="*/ 0 w 480"/>
                <a:gd name="T10" fmla="*/ 0 h 264"/>
                <a:gd name="T11" fmla="*/ 480 w 480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264">
                  <a:moveTo>
                    <a:pt x="0" y="120"/>
                  </a:moveTo>
                  <a:cubicBezTo>
                    <a:pt x="80" y="60"/>
                    <a:pt x="160" y="0"/>
                    <a:pt x="240" y="24"/>
                  </a:cubicBezTo>
                  <a:cubicBezTo>
                    <a:pt x="320" y="48"/>
                    <a:pt x="448" y="232"/>
                    <a:pt x="480" y="26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50"/>
            <p:cNvSpPr>
              <a:spLocks/>
            </p:cNvSpPr>
            <p:nvPr/>
          </p:nvSpPr>
          <p:spPr bwMode="auto">
            <a:xfrm>
              <a:off x="9110" y="3317"/>
              <a:ext cx="1217" cy="2777"/>
            </a:xfrm>
            <a:custGeom>
              <a:avLst/>
              <a:gdLst>
                <a:gd name="T0" fmla="*/ 2328 w 584"/>
                <a:gd name="T1" fmla="*/ 5950 h 1296"/>
                <a:gd name="T2" fmla="*/ 35 w 584"/>
                <a:gd name="T3" fmla="*/ 2644 h 1296"/>
                <a:gd name="T4" fmla="*/ 2536 w 584"/>
                <a:gd name="T5" fmla="*/ 0 h 1296"/>
                <a:gd name="T6" fmla="*/ 0 60000 65536"/>
                <a:gd name="T7" fmla="*/ 0 60000 65536"/>
                <a:gd name="T8" fmla="*/ 0 60000 65536"/>
                <a:gd name="T9" fmla="*/ 0 w 584"/>
                <a:gd name="T10" fmla="*/ 0 h 1296"/>
                <a:gd name="T11" fmla="*/ 584 w 584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84" h="1296">
                  <a:moveTo>
                    <a:pt x="536" y="1296"/>
                  </a:moveTo>
                  <a:cubicBezTo>
                    <a:pt x="268" y="1044"/>
                    <a:pt x="0" y="792"/>
                    <a:pt x="8" y="576"/>
                  </a:cubicBezTo>
                  <a:cubicBezTo>
                    <a:pt x="16" y="360"/>
                    <a:pt x="488" y="80"/>
                    <a:pt x="584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51"/>
            <p:cNvSpPr>
              <a:spLocks/>
            </p:cNvSpPr>
            <p:nvPr/>
          </p:nvSpPr>
          <p:spPr bwMode="auto">
            <a:xfrm>
              <a:off x="12827" y="2288"/>
              <a:ext cx="417" cy="720"/>
            </a:xfrm>
            <a:custGeom>
              <a:avLst/>
              <a:gdLst>
                <a:gd name="T0" fmla="*/ 209 w 200"/>
                <a:gd name="T1" fmla="*/ 1543 h 336"/>
                <a:gd name="T2" fmla="*/ 834 w 200"/>
                <a:gd name="T3" fmla="*/ 441 h 336"/>
                <a:gd name="T4" fmla="*/ 0 w 200"/>
                <a:gd name="T5" fmla="*/ 0 h 336"/>
                <a:gd name="T6" fmla="*/ 0 60000 65536"/>
                <a:gd name="T7" fmla="*/ 0 60000 65536"/>
                <a:gd name="T8" fmla="*/ 0 60000 65536"/>
                <a:gd name="T9" fmla="*/ 0 w 200"/>
                <a:gd name="T10" fmla="*/ 0 h 336"/>
                <a:gd name="T11" fmla="*/ 200 w 200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" h="336">
                  <a:moveTo>
                    <a:pt x="48" y="336"/>
                  </a:moveTo>
                  <a:cubicBezTo>
                    <a:pt x="124" y="244"/>
                    <a:pt x="200" y="152"/>
                    <a:pt x="192" y="96"/>
                  </a:cubicBezTo>
                  <a:cubicBezTo>
                    <a:pt x="184" y="40"/>
                    <a:pt x="48" y="16"/>
                    <a:pt x="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52"/>
            <p:cNvSpPr>
              <a:spLocks/>
            </p:cNvSpPr>
            <p:nvPr/>
          </p:nvSpPr>
          <p:spPr bwMode="auto">
            <a:xfrm>
              <a:off x="10110" y="1362"/>
              <a:ext cx="1017" cy="720"/>
            </a:xfrm>
            <a:custGeom>
              <a:avLst/>
              <a:gdLst>
                <a:gd name="T0" fmla="*/ 661 w 488"/>
                <a:gd name="T1" fmla="*/ 1543 h 336"/>
                <a:gd name="T2" fmla="*/ 244 w 488"/>
                <a:gd name="T3" fmla="*/ 881 h 336"/>
                <a:gd name="T4" fmla="*/ 2119 w 488"/>
                <a:gd name="T5" fmla="*/ 0 h 336"/>
                <a:gd name="T6" fmla="*/ 0 60000 65536"/>
                <a:gd name="T7" fmla="*/ 0 60000 65536"/>
                <a:gd name="T8" fmla="*/ 0 60000 65536"/>
                <a:gd name="T9" fmla="*/ 0 w 488"/>
                <a:gd name="T10" fmla="*/ 0 h 336"/>
                <a:gd name="T11" fmla="*/ 488 w 488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8" h="336">
                  <a:moveTo>
                    <a:pt x="152" y="336"/>
                  </a:moveTo>
                  <a:cubicBezTo>
                    <a:pt x="76" y="292"/>
                    <a:pt x="0" y="248"/>
                    <a:pt x="56" y="192"/>
                  </a:cubicBezTo>
                  <a:cubicBezTo>
                    <a:pt x="112" y="136"/>
                    <a:pt x="416" y="48"/>
                    <a:pt x="488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53"/>
            <p:cNvSpPr txBox="1">
              <a:spLocks noChangeArrowheads="1"/>
            </p:cNvSpPr>
            <p:nvPr/>
          </p:nvSpPr>
          <p:spPr bwMode="auto">
            <a:xfrm>
              <a:off x="7427" y="2801"/>
              <a:ext cx="3001" cy="507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900" b="1">
                  <a:solidFill>
                    <a:srgbClr val="000000"/>
                  </a:solidFill>
                  <a:ea typeface="MS Mincho" pitchFamily="49" charset="-128"/>
                </a:rPr>
                <a:t>Pengembangan Basic Design Pilot Plant kapasitas 7,5 ton/jam</a:t>
              </a:r>
              <a:endParaRPr lang="en-US" sz="900" b="1"/>
            </a:p>
          </p:txBody>
        </p:sp>
        <p:sp>
          <p:nvSpPr>
            <p:cNvPr id="57" name="Text Box 54"/>
            <p:cNvSpPr txBox="1">
              <a:spLocks noChangeArrowheads="1"/>
            </p:cNvSpPr>
            <p:nvPr/>
          </p:nvSpPr>
          <p:spPr bwMode="auto">
            <a:xfrm>
              <a:off x="10026" y="1980"/>
              <a:ext cx="2702" cy="55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/>
            <a:p>
              <a:pPr algn="ctr" eaLnBrk="0" hangingPunct="0"/>
              <a:r>
                <a:rPr lang="en-US" altLang="ja-JP" sz="1000" b="1">
                  <a:solidFill>
                    <a:srgbClr val="000000"/>
                  </a:solidFill>
                  <a:ea typeface="MS Mincho" pitchFamily="49" charset="-128"/>
                </a:rPr>
                <a:t>Pembangunan Pilot Plant kapasitas 7 ton/jam</a:t>
              </a:r>
              <a:endParaRPr lang="en-US" sz="1000" b="1"/>
            </a:p>
          </p:txBody>
        </p:sp>
      </p:grpSp>
      <p:sp>
        <p:nvSpPr>
          <p:cNvPr id="58" name="Rectangle 3"/>
          <p:cNvSpPr>
            <a:spLocks noGrp="1" noChangeArrowheads="1"/>
          </p:cNvSpPr>
          <p:nvPr>
            <p:ph type="title"/>
          </p:nvPr>
        </p:nvSpPr>
        <p:spPr>
          <a:xfrm>
            <a:off x="281121" y="116632"/>
            <a:ext cx="8138980" cy="685800"/>
          </a:xfrm>
          <a:solidFill>
            <a:srgbClr val="002060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jalan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oal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Upgrading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89209" y="6185156"/>
            <a:ext cx="2304256" cy="500062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id-ID" sz="1400" dirty="0" smtClean="0">
                <a:latin typeface="+mj-lt"/>
                <a:ea typeface="+mj-ea"/>
                <a:cs typeface="+mj-cs"/>
              </a:rPr>
              <a:t>Pusat Penelitian Energi -ITB</a:t>
            </a:r>
            <a:endParaRPr lang="id-ID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AC06D-A548-4FDE-906E-3311364CCB88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46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63563"/>
          </a:xfrm>
          <a:solidFill>
            <a:srgbClr val="00206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err="1" smtClean="0">
                <a:solidFill>
                  <a:schemeClr val="bg1"/>
                </a:solidFill>
              </a:rPr>
              <a:t>peta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jalan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id-ID" b="1" dirty="0" smtClean="0">
                <a:solidFill>
                  <a:schemeClr val="bg1"/>
                </a:solidFill>
              </a:rPr>
              <a:t>: </a:t>
            </a:r>
            <a:r>
              <a:rPr lang="en-US" b="1" dirty="0" smtClean="0">
                <a:solidFill>
                  <a:schemeClr val="bg1"/>
                </a:solidFill>
              </a:rPr>
              <a:t>Bioenergy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3D407-DF92-459A-BA76-6BC60603DDEA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" y="980728"/>
            <a:ext cx="7362825" cy="591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55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 smtClean="0"/>
              <a:t>TERIMA KASIH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4D9F4-5E5C-45A7-A30B-F6D356FAD58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5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752</Words>
  <Application>Microsoft Office PowerPoint</Application>
  <PresentationFormat>On-screen Show (4:3)</PresentationFormat>
  <Paragraphs>132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Arial Rounded MT Bold</vt:lpstr>
      <vt:lpstr>Calibri</vt:lpstr>
      <vt:lpstr>MS Mincho</vt:lpstr>
      <vt:lpstr>Office Theme</vt:lpstr>
      <vt:lpstr>PowerPoint Presentation</vt:lpstr>
      <vt:lpstr>Apa itu Peta Jalan Penelitian</vt:lpstr>
      <vt:lpstr>Model peta jalan Penelitian</vt:lpstr>
      <vt:lpstr>peta jalan : Bentuk Fish Bone</vt:lpstr>
      <vt:lpstr>peta jalan : Produksi Enzim</vt:lpstr>
      <vt:lpstr>peta jalan : Coal Upgrading</vt:lpstr>
      <vt:lpstr>peta jalan : Bioenergy</vt:lpstr>
      <vt:lpstr>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Bagaimana membuat ROAD PENELITIAN yang sesuai ?</dc:title>
  <dc:creator>Admin</dc:creator>
  <cp:lastModifiedBy>ZEN</cp:lastModifiedBy>
  <cp:revision>54</cp:revision>
  <dcterms:created xsi:type="dcterms:W3CDTF">2017-04-06T03:27:15Z</dcterms:created>
  <dcterms:modified xsi:type="dcterms:W3CDTF">2017-05-23T04:16:08Z</dcterms:modified>
</cp:coreProperties>
</file>