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322" r:id="rId3"/>
    <p:sldId id="347" r:id="rId4"/>
    <p:sldId id="368" r:id="rId5"/>
    <p:sldId id="369" r:id="rId6"/>
    <p:sldId id="370" r:id="rId7"/>
    <p:sldId id="371" r:id="rId8"/>
    <p:sldId id="377" r:id="rId9"/>
    <p:sldId id="372" r:id="rId10"/>
    <p:sldId id="378" r:id="rId11"/>
    <p:sldId id="373" r:id="rId12"/>
    <p:sldId id="374" r:id="rId13"/>
    <p:sldId id="366" r:id="rId14"/>
    <p:sldId id="367" r:id="rId15"/>
    <p:sldId id="328" r:id="rId16"/>
    <p:sldId id="379" r:id="rId17"/>
    <p:sldId id="34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7575"/>
    <a:srgbClr val="0000FF"/>
    <a:srgbClr val="58B3D8"/>
    <a:srgbClr val="8AD1E2"/>
    <a:srgbClr val="1220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607" autoAdjust="0"/>
    <p:restoredTop sz="94660"/>
  </p:normalViewPr>
  <p:slideViewPr>
    <p:cSldViewPr snapToGrid="0">
      <p:cViewPr varScale="1">
        <p:scale>
          <a:sx n="54" d="100"/>
          <a:sy n="54" d="100"/>
        </p:scale>
        <p:origin x="108" y="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-56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10E2EC-B988-4D98-8159-AA45B36B08E9}" type="datetimeFigureOut">
              <a:rPr lang="en-AU" smtClean="0"/>
              <a:t>23/05/2017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549488-A9D1-43F9-8B10-B3C9E3F32F4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34439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ECCA2-A456-416F-AD42-246CF3D833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083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ECCA2-A456-416F-AD42-246CF3D833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900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2EFD-45D7-49B2-9BCD-A148598C7C1A}" type="datetimeFigureOut">
              <a:rPr lang="en-AU" smtClean="0"/>
              <a:t>23/05/2017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ECE7A-F770-46C2-A107-CA22452E5DE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2EFD-45D7-49B2-9BCD-A148598C7C1A}" type="datetimeFigureOut">
              <a:rPr lang="en-AU" smtClean="0"/>
              <a:t>23/05/2017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ECE7A-F770-46C2-A107-CA22452E5DE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2EFD-45D7-49B2-9BCD-A148598C7C1A}" type="datetimeFigureOut">
              <a:rPr lang="en-AU" smtClean="0"/>
              <a:t>23/05/2017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ECE7A-F770-46C2-A107-CA22452E5DE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2EFD-45D7-49B2-9BCD-A148598C7C1A}" type="datetimeFigureOut">
              <a:rPr lang="en-AU" smtClean="0"/>
              <a:t>23/05/2017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ECE7A-F770-46C2-A107-CA22452E5DE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2EFD-45D7-49B2-9BCD-A148598C7C1A}" type="datetimeFigureOut">
              <a:rPr lang="en-AU" smtClean="0"/>
              <a:t>23/05/2017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ECE7A-F770-46C2-A107-CA22452E5DE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2EFD-45D7-49B2-9BCD-A148598C7C1A}" type="datetimeFigureOut">
              <a:rPr lang="en-AU" smtClean="0"/>
              <a:t>23/05/2017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ECE7A-F770-46C2-A107-CA22452E5DE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2EFD-45D7-49B2-9BCD-A148598C7C1A}" type="datetimeFigureOut">
              <a:rPr lang="en-AU" smtClean="0"/>
              <a:t>23/05/2017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ECE7A-F770-46C2-A107-CA22452E5DE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2EFD-45D7-49B2-9BCD-A148598C7C1A}" type="datetimeFigureOut">
              <a:rPr lang="en-AU" smtClean="0"/>
              <a:t>23/05/2017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ECE7A-F770-46C2-A107-CA22452E5DE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2EFD-45D7-49B2-9BCD-A148598C7C1A}" type="datetimeFigureOut">
              <a:rPr lang="en-AU" smtClean="0"/>
              <a:t>23/05/2017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ECE7A-F770-46C2-A107-CA22452E5DE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2EFD-45D7-49B2-9BCD-A148598C7C1A}" type="datetimeFigureOut">
              <a:rPr lang="en-AU" smtClean="0"/>
              <a:t>23/05/2017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ECE7A-F770-46C2-A107-CA22452E5DE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2EFD-45D7-49B2-9BCD-A148598C7C1A}" type="datetimeFigureOut">
              <a:rPr lang="en-AU" smtClean="0"/>
              <a:t>23/05/2017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ECE7A-F770-46C2-A107-CA22452E5DE1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02EFD-45D7-49B2-9BCD-A148598C7C1A}" type="datetimeFigureOut">
              <a:rPr lang="en-AU" smtClean="0"/>
              <a:t>23/05/2017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ECE7A-F770-46C2-A107-CA22452E5DE1}" type="slidenum">
              <a:rPr lang="en-AU" smtClean="0"/>
              <a:t>‹#›</a:t>
            </a:fld>
            <a:endParaRPr lang="en-AU"/>
          </a:p>
        </p:txBody>
      </p:sp>
      <p:pic>
        <p:nvPicPr>
          <p:cNvPr id="7" name="Picture 4" descr="Gambar terkait"/>
          <p:cNvPicPr>
            <a:picLocks noChangeAspect="1" noChangeArrowheads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45"/>
          <a:stretch>
            <a:fillRect/>
          </a:stretch>
        </p:blipFill>
        <p:spPr bwMode="auto">
          <a:xfrm>
            <a:off x="-1" y="1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/>
          <p:nvPr userDrawn="1"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7000" contrast="-1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81" y="675052"/>
            <a:ext cx="12002366" cy="625041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3.emf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20239" y="639160"/>
            <a:ext cx="9105090" cy="1569660"/>
          </a:xfrm>
          <a:prstGeom prst="rect">
            <a:avLst/>
          </a:prstGeom>
          <a:solidFill>
            <a:srgbClr val="122086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</a:rPr>
              <a:t>STANDAR BIAYA </a:t>
            </a:r>
            <a:r>
              <a:rPr lang="en-US" sz="4800" b="1" dirty="0" smtClean="0">
                <a:solidFill>
                  <a:schemeClr val="bg1"/>
                </a:solidFill>
              </a:rPr>
              <a:t>KELUARAN  </a:t>
            </a:r>
          </a:p>
          <a:p>
            <a:pPr algn="ctr"/>
            <a:r>
              <a:rPr lang="en-US" sz="4800" b="1" dirty="0" smtClean="0">
                <a:solidFill>
                  <a:schemeClr val="bg1"/>
                </a:solidFill>
              </a:rPr>
              <a:t>(</a:t>
            </a:r>
            <a:r>
              <a:rPr lang="en-US" sz="4800" b="1" i="1" dirty="0" smtClean="0">
                <a:solidFill>
                  <a:schemeClr val="bg1"/>
                </a:solidFill>
              </a:rPr>
              <a:t>SUB-OUTPUT</a:t>
            </a:r>
            <a:r>
              <a:rPr lang="en-US" sz="4800" b="1" dirty="0" smtClean="0">
                <a:solidFill>
                  <a:schemeClr val="bg1"/>
                </a:solidFill>
              </a:rPr>
              <a:t> PENELITIAN)</a:t>
            </a:r>
            <a:endParaRPr lang="id-ID" sz="48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325" y="5304359"/>
            <a:ext cx="118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Jakarta, 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April 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</a:t>
            </a:r>
            <a:endParaRPr lang="id-ID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0090" y="2052526"/>
            <a:ext cx="117352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122086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defRPr>
            </a:lvl1pPr>
          </a:lstStyle>
          <a:p>
            <a:endParaRPr lang="en-US" sz="2000" dirty="0" smtClean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en-US" sz="2000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800" dirty="0" err="1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Direktorat</a:t>
            </a:r>
            <a:r>
              <a:rPr lang="en-US" sz="2800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Riset </a:t>
            </a:r>
            <a:r>
              <a:rPr lang="en-US" sz="2800" dirty="0" err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dan</a:t>
            </a:r>
            <a:r>
              <a:rPr lang="en-US" sz="28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Pengabdian</a:t>
            </a:r>
            <a:r>
              <a:rPr lang="en-US" sz="28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Masyarakat</a:t>
            </a:r>
            <a:endParaRPr lang="en-US" sz="2800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800" dirty="0" err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Direktorat</a:t>
            </a:r>
            <a:r>
              <a:rPr lang="en-US" sz="28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Jenderal</a:t>
            </a:r>
            <a:r>
              <a:rPr lang="en-US" sz="28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Penguatan</a:t>
            </a:r>
            <a:r>
              <a:rPr lang="en-US" sz="28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Riset </a:t>
            </a:r>
            <a:r>
              <a:rPr lang="en-US" sz="2800" dirty="0" err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dan</a:t>
            </a:r>
            <a:r>
              <a:rPr lang="en-US" sz="28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Pengembangan</a:t>
            </a:r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03112" y="3943351"/>
            <a:ext cx="1066790" cy="1163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4671" y="94411"/>
            <a:ext cx="109251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878" y="328091"/>
            <a:ext cx="10509663" cy="646331"/>
          </a:xfrm>
          <a:prstGeom prst="rect">
            <a:avLst/>
          </a:prstGeom>
          <a:solidFill>
            <a:srgbClr val="122086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SBK (</a:t>
            </a:r>
            <a:r>
              <a:rPr lang="en-US" i="1" dirty="0" smtClean="0"/>
              <a:t>OUTPUT</a:t>
            </a:r>
            <a:r>
              <a:rPr lang="en-US" dirty="0" smtClean="0"/>
              <a:t> PENELITIAN)</a:t>
            </a:r>
            <a:endParaRPr lang="id-ID" dirty="0"/>
          </a:p>
        </p:txBody>
      </p:sp>
      <p:sp>
        <p:nvSpPr>
          <p:cNvPr id="3" name="Rectangle 2"/>
          <p:cNvSpPr/>
          <p:nvPr/>
        </p:nvSpPr>
        <p:spPr>
          <a:xfrm>
            <a:off x="924136" y="1750948"/>
            <a:ext cx="10661515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/>
              <a:t>Lanjutan</a:t>
            </a:r>
            <a:r>
              <a:rPr lang="en-US" sz="3200" b="1" dirty="0" smtClean="0"/>
              <a:t> (SBK </a:t>
            </a:r>
            <a:r>
              <a:rPr lang="en-US" sz="3200" b="1" dirty="0" err="1" smtClean="0"/>
              <a:t>Riset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Pengembangan</a:t>
            </a:r>
            <a:r>
              <a:rPr lang="en-US" sz="3200" b="1" dirty="0" smtClean="0"/>
              <a:t>):</a:t>
            </a:r>
          </a:p>
          <a:p>
            <a:r>
              <a:rPr lang="en-US" sz="2000" b="1" dirty="0" smtClean="0"/>
              <a:t># </a:t>
            </a:r>
            <a:r>
              <a:rPr lang="en-US" sz="2000" b="1" dirty="0" err="1"/>
              <a:t>Bidang</a:t>
            </a:r>
            <a:r>
              <a:rPr lang="en-US" sz="2000" b="1" dirty="0"/>
              <a:t> </a:t>
            </a:r>
            <a:r>
              <a:rPr lang="en-US" sz="2000" b="1" dirty="0" err="1"/>
              <a:t>Fokus</a:t>
            </a:r>
            <a:r>
              <a:rPr lang="en-US" sz="2000" b="1" dirty="0"/>
              <a:t> </a:t>
            </a:r>
            <a:r>
              <a:rPr lang="en-US" sz="2000" b="1" dirty="0" err="1"/>
              <a:t>Riset</a:t>
            </a:r>
            <a:r>
              <a:rPr lang="en-US" sz="2000" b="1" dirty="0"/>
              <a:t> </a:t>
            </a:r>
            <a:r>
              <a:rPr lang="en-US" sz="2000" b="1" dirty="0" err="1" smtClean="0"/>
              <a:t>Pengembangan</a:t>
            </a:r>
            <a:r>
              <a:rPr lang="en-US" sz="2000" b="1" dirty="0" smtClean="0"/>
              <a:t>: </a:t>
            </a:r>
            <a:endParaRPr lang="en-US" sz="2000" b="1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Pangan-Pertanian</a:t>
            </a:r>
            <a:endParaRPr lang="en-US" sz="2000" b="1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Energi</a:t>
            </a:r>
            <a:r>
              <a:rPr lang="en-US" sz="2000" b="1" dirty="0"/>
              <a:t>-EBT </a:t>
            </a:r>
            <a:endParaRPr lang="en-US" sz="2000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Kesehatan-Obat</a:t>
            </a:r>
            <a:r>
              <a:rPr lang="en-US" sz="2000" b="1" dirty="0"/>
              <a:t> </a:t>
            </a:r>
            <a:endParaRPr lang="en-US" sz="2000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Transportasi</a:t>
            </a:r>
            <a:r>
              <a:rPr lang="en-US" sz="2000" b="1" dirty="0"/>
              <a:t>  </a:t>
            </a:r>
            <a:endParaRPr lang="en-US" sz="2000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Teknologi</a:t>
            </a:r>
            <a:r>
              <a:rPr lang="en-US" sz="2000" b="1" dirty="0"/>
              <a:t> </a:t>
            </a:r>
            <a:r>
              <a:rPr lang="en-US" sz="2000" b="1" dirty="0" err="1"/>
              <a:t>Informasi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Komunikasi</a:t>
            </a:r>
            <a:r>
              <a:rPr lang="en-US" sz="2000" b="1" dirty="0"/>
              <a:t> (TIK) </a:t>
            </a:r>
            <a:endParaRPr lang="en-US" sz="2000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Hankam</a:t>
            </a:r>
            <a:r>
              <a:rPr lang="en-US" sz="2000" b="1" dirty="0"/>
              <a:t> </a:t>
            </a:r>
            <a:endParaRPr lang="en-US" sz="2000" dirty="0"/>
          </a:p>
          <a:p>
            <a:r>
              <a:rPr lang="en-US" sz="2000" b="1" dirty="0"/>
              <a:t>   - Material </a:t>
            </a:r>
            <a:r>
              <a:rPr lang="en-US" sz="2000" b="1" dirty="0" err="1"/>
              <a:t>Maju</a:t>
            </a:r>
            <a:r>
              <a:rPr lang="en-US" sz="2000" b="1" dirty="0"/>
              <a:t> </a:t>
            </a:r>
            <a:endParaRPr lang="en-US" sz="2000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Kemaritiman</a:t>
            </a:r>
            <a:endParaRPr lang="en-US" sz="2000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Kebencanaan</a:t>
            </a:r>
            <a:endParaRPr lang="en-US" sz="2000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SosHum</a:t>
            </a:r>
            <a:r>
              <a:rPr lang="en-US" sz="2000" b="1" dirty="0"/>
              <a:t>, </a:t>
            </a:r>
            <a:r>
              <a:rPr lang="en-US" sz="2000" b="1" dirty="0" err="1"/>
              <a:t>Seni</a:t>
            </a:r>
            <a:r>
              <a:rPr lang="en-US" sz="2000" b="1" dirty="0"/>
              <a:t> </a:t>
            </a:r>
            <a:r>
              <a:rPr lang="en-US" sz="2000" b="1" dirty="0" err="1"/>
              <a:t>Budaya</a:t>
            </a:r>
            <a:r>
              <a:rPr lang="en-US" sz="2000" b="1" dirty="0"/>
              <a:t>, </a:t>
            </a:r>
            <a:r>
              <a:rPr lang="en-US" sz="2000" b="1" dirty="0" err="1"/>
              <a:t>Pendidikan</a:t>
            </a:r>
            <a:r>
              <a:rPr lang="en-US" sz="2000" b="1" dirty="0"/>
              <a:t> </a:t>
            </a:r>
            <a:endParaRPr lang="en-US" sz="2000" dirty="0"/>
          </a:p>
          <a:p>
            <a:r>
              <a:rPr lang="en-US" sz="2000" b="1" dirty="0"/>
              <a:t>   </a:t>
            </a:r>
            <a:endParaRPr lang="en-US" sz="2000" dirty="0"/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47894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4671" y="94411"/>
            <a:ext cx="109251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878" y="328091"/>
            <a:ext cx="10509663" cy="646331"/>
          </a:xfrm>
          <a:prstGeom prst="rect">
            <a:avLst/>
          </a:prstGeom>
          <a:solidFill>
            <a:srgbClr val="122086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SBK (</a:t>
            </a:r>
            <a:r>
              <a:rPr lang="en-US" i="1" dirty="0" smtClean="0"/>
              <a:t>OUTPUT</a:t>
            </a:r>
            <a:r>
              <a:rPr lang="en-US" dirty="0" smtClean="0"/>
              <a:t> PENELITIAN)</a:t>
            </a:r>
            <a:endParaRPr lang="id-ID" dirty="0"/>
          </a:p>
        </p:txBody>
      </p:sp>
      <p:sp>
        <p:nvSpPr>
          <p:cNvPr id="3" name="Rectangle 2"/>
          <p:cNvSpPr/>
          <p:nvPr/>
        </p:nvSpPr>
        <p:spPr>
          <a:xfrm>
            <a:off x="719847" y="1118670"/>
            <a:ext cx="10632332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 </a:t>
            </a:r>
            <a:endParaRPr lang="en-US" dirty="0"/>
          </a:p>
          <a:p>
            <a:pPr algn="ctr"/>
            <a:r>
              <a:rPr lang="en-US" sz="4400" b="1" dirty="0"/>
              <a:t>SBK </a:t>
            </a:r>
            <a:r>
              <a:rPr lang="en-US" sz="4400" b="1" dirty="0" err="1" smtClean="0"/>
              <a:t>Riset</a:t>
            </a:r>
            <a:r>
              <a:rPr lang="en-US" sz="4400" b="1" dirty="0" smtClean="0"/>
              <a:t> </a:t>
            </a:r>
          </a:p>
          <a:p>
            <a:pPr algn="ctr"/>
            <a:r>
              <a:rPr lang="en-US" sz="4400" b="1" dirty="0" err="1" smtClean="0"/>
              <a:t>Dasar</a:t>
            </a:r>
            <a:r>
              <a:rPr lang="en-US" sz="4400" b="1" dirty="0"/>
              <a:t>, </a:t>
            </a:r>
            <a:r>
              <a:rPr lang="en-US" sz="4400" b="1" dirty="0" err="1"/>
              <a:t>Terapan</a:t>
            </a:r>
            <a:r>
              <a:rPr lang="en-US" sz="4400" b="1" dirty="0"/>
              <a:t>, </a:t>
            </a:r>
            <a:r>
              <a:rPr lang="en-US" sz="4400" b="1" dirty="0" err="1"/>
              <a:t>Pengembangan</a:t>
            </a:r>
            <a:r>
              <a:rPr lang="en-US" sz="4400" b="1" dirty="0"/>
              <a:t> </a:t>
            </a:r>
            <a:endParaRPr lang="en-US" sz="4400" b="1" dirty="0" smtClean="0"/>
          </a:p>
          <a:p>
            <a:pPr algn="ctr">
              <a:spcAft>
                <a:spcPts val="2400"/>
              </a:spcAft>
            </a:pPr>
            <a:r>
              <a:rPr lang="en-US" sz="4400" b="1" dirty="0"/>
              <a:t>(</a:t>
            </a:r>
            <a:r>
              <a:rPr lang="en-US" sz="4400" b="1" dirty="0" err="1" smtClean="0"/>
              <a:t>Bidang</a:t>
            </a:r>
            <a:r>
              <a:rPr lang="en-US" sz="4400" b="1" dirty="0" smtClean="0"/>
              <a:t> </a:t>
            </a:r>
            <a:r>
              <a:rPr lang="en-US" sz="4400" b="1" dirty="0" err="1"/>
              <a:t>Fokus</a:t>
            </a:r>
            <a:r>
              <a:rPr lang="en-US" sz="4400" b="1" dirty="0"/>
              <a:t> </a:t>
            </a:r>
            <a:r>
              <a:rPr lang="en-US" sz="4400" b="1" dirty="0" err="1" smtClean="0"/>
              <a:t>tertentu</a:t>
            </a:r>
            <a:r>
              <a:rPr lang="en-US" sz="4400" b="1" dirty="0" smtClean="0"/>
              <a:t>) </a:t>
            </a:r>
          </a:p>
          <a:p>
            <a:pPr algn="ctr">
              <a:spcAft>
                <a:spcPts val="2400"/>
              </a:spcAft>
            </a:pPr>
            <a:r>
              <a:rPr lang="en-US" sz="4400" b="1" dirty="0" smtClean="0"/>
              <a:t>↓</a:t>
            </a:r>
            <a:endParaRPr lang="en-US" sz="4400" b="1" dirty="0"/>
          </a:p>
          <a:p>
            <a:pPr algn="ctr"/>
            <a:r>
              <a:rPr lang="en-US" sz="4400" b="1" dirty="0" smtClean="0"/>
              <a:t> </a:t>
            </a:r>
            <a:r>
              <a:rPr lang="en-US" sz="4400" b="1" dirty="0">
                <a:solidFill>
                  <a:srgbClr val="FF0000"/>
                </a:solidFill>
              </a:rPr>
              <a:t>DAPAT TAMBAHAN BIAYA </a:t>
            </a:r>
            <a:r>
              <a:rPr lang="en-US" sz="4400" b="1" dirty="0"/>
              <a:t>(Hal 23-28</a:t>
            </a:r>
            <a:r>
              <a:rPr lang="en-US" sz="4400" b="1" dirty="0" smtClean="0"/>
              <a:t>)</a:t>
            </a:r>
          </a:p>
          <a:p>
            <a:pPr algn="ctr"/>
            <a:r>
              <a:rPr lang="en-US" sz="4400" b="1" dirty="0" smtClean="0">
                <a:solidFill>
                  <a:srgbClr val="0070C0"/>
                </a:solidFill>
              </a:rPr>
              <a:t>BESARAN TAMBAHAN BIAYA</a:t>
            </a:r>
            <a:r>
              <a:rPr lang="en-US" sz="4400" b="1" dirty="0" smtClean="0"/>
              <a:t> (Hal 28-30)</a:t>
            </a:r>
            <a:endParaRPr lang="en-US" sz="4400" dirty="0"/>
          </a:p>
          <a:p>
            <a:r>
              <a:rPr lang="en-US" b="1" dirty="0"/>
              <a:t>  </a:t>
            </a:r>
            <a:endParaRPr lang="en-US" dirty="0"/>
          </a:p>
          <a:p>
            <a:r>
              <a:rPr lang="en-US" b="1" dirty="0"/>
              <a:t> </a:t>
            </a:r>
            <a:endParaRPr lang="en-US" sz="3200" dirty="0"/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77554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4671" y="94411"/>
            <a:ext cx="109251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878" y="328091"/>
            <a:ext cx="10509663" cy="646331"/>
          </a:xfrm>
          <a:prstGeom prst="rect">
            <a:avLst/>
          </a:prstGeom>
          <a:solidFill>
            <a:srgbClr val="122086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SBK (</a:t>
            </a:r>
            <a:r>
              <a:rPr lang="en-US" i="1" dirty="0" smtClean="0"/>
              <a:t>OUTPUT</a:t>
            </a:r>
            <a:r>
              <a:rPr lang="en-US" dirty="0" smtClean="0"/>
              <a:t> PENELITIAN)</a:t>
            </a:r>
            <a:endParaRPr lang="id-ID" dirty="0"/>
          </a:p>
        </p:txBody>
      </p:sp>
      <p:sp>
        <p:nvSpPr>
          <p:cNvPr id="3" name="Rectangle 2"/>
          <p:cNvSpPr/>
          <p:nvPr/>
        </p:nvSpPr>
        <p:spPr>
          <a:xfrm>
            <a:off x="661480" y="1780157"/>
            <a:ext cx="10846340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</a:pPr>
            <a:r>
              <a:rPr lang="en-US" sz="4000" b="1" dirty="0" err="1"/>
              <a:t>A</a:t>
            </a:r>
            <a:r>
              <a:rPr lang="en-US" sz="4000" b="1" dirty="0" err="1" smtClean="0"/>
              <a:t>lokasi</a:t>
            </a:r>
            <a:r>
              <a:rPr lang="en-US" sz="4000" b="1" dirty="0" smtClean="0"/>
              <a:t> </a:t>
            </a:r>
            <a:r>
              <a:rPr lang="en-US" sz="4000" b="1" dirty="0"/>
              <a:t>SBK </a:t>
            </a:r>
            <a:r>
              <a:rPr lang="en-US" sz="4000" b="1" dirty="0" err="1"/>
              <a:t>dan</a:t>
            </a:r>
            <a:r>
              <a:rPr lang="en-US" sz="4000" b="1" dirty="0"/>
              <a:t> </a:t>
            </a:r>
            <a:r>
              <a:rPr lang="en-US" sz="4000" b="1" dirty="0" err="1"/>
              <a:t>tambahan</a:t>
            </a:r>
            <a:r>
              <a:rPr lang="en-US" sz="4000" b="1" dirty="0"/>
              <a:t> </a:t>
            </a:r>
            <a:r>
              <a:rPr lang="en-US" sz="4000" b="1" dirty="0" err="1" smtClean="0"/>
              <a:t>biaya</a:t>
            </a:r>
            <a:r>
              <a:rPr lang="en-US" sz="4000" b="1" dirty="0" smtClean="0"/>
              <a:t>, </a:t>
            </a:r>
            <a:r>
              <a:rPr lang="en-US" sz="4000" b="1" dirty="0" err="1" smtClean="0"/>
              <a:t>didasarkan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atas</a:t>
            </a:r>
            <a:r>
              <a:rPr lang="en-US" sz="4000" b="1" dirty="0" smtClean="0"/>
              <a:t>:</a:t>
            </a:r>
            <a:endParaRPr lang="en-US" sz="4000" dirty="0"/>
          </a:p>
          <a:p>
            <a:pPr>
              <a:spcAft>
                <a:spcPts val="1200"/>
              </a:spcAft>
            </a:pPr>
            <a:r>
              <a:rPr lang="en-US" sz="4000" b="1" dirty="0"/>
              <a:t>a. </a:t>
            </a:r>
            <a:r>
              <a:rPr lang="en-US" sz="4000" b="1" dirty="0" err="1"/>
              <a:t>Ketersediaan</a:t>
            </a:r>
            <a:r>
              <a:rPr lang="en-US" sz="4000" b="1" dirty="0"/>
              <a:t> </a:t>
            </a:r>
            <a:r>
              <a:rPr lang="en-US" sz="4000" b="1" dirty="0" err="1"/>
              <a:t>alokasi</a:t>
            </a:r>
            <a:r>
              <a:rPr lang="en-US" sz="4000" b="1" dirty="0"/>
              <a:t> </a:t>
            </a:r>
            <a:r>
              <a:rPr lang="en-US" sz="4000" b="1" dirty="0" err="1"/>
              <a:t>anggaran</a:t>
            </a:r>
            <a:r>
              <a:rPr lang="en-US" sz="4000" b="1" dirty="0"/>
              <a:t> </a:t>
            </a:r>
            <a:endParaRPr lang="en-US" sz="4000" dirty="0"/>
          </a:p>
          <a:p>
            <a:r>
              <a:rPr lang="en-US" sz="4000" b="1" dirty="0"/>
              <a:t>b. </a:t>
            </a:r>
            <a:r>
              <a:rPr lang="en-US" sz="4000" b="1" dirty="0" err="1"/>
              <a:t>Prakiraan</a:t>
            </a:r>
            <a:r>
              <a:rPr lang="en-US" sz="4000" b="1" dirty="0"/>
              <a:t> </a:t>
            </a:r>
            <a:r>
              <a:rPr lang="en-US" sz="4000" b="1" dirty="0" err="1"/>
              <a:t>penilaan</a:t>
            </a:r>
            <a:r>
              <a:rPr lang="en-US" sz="4000" b="1" dirty="0"/>
              <a:t> </a:t>
            </a:r>
            <a:r>
              <a:rPr lang="en-US" sz="4000" b="1" dirty="0" smtClean="0"/>
              <a:t>proposal: </a:t>
            </a:r>
          </a:p>
          <a:p>
            <a:r>
              <a:rPr lang="en-US" sz="4000" b="1" dirty="0"/>
              <a:t> </a:t>
            </a:r>
            <a:r>
              <a:rPr lang="en-US" sz="4000" b="1" dirty="0" smtClean="0"/>
              <a:t>    </a:t>
            </a:r>
            <a:r>
              <a:rPr lang="en-US" sz="4000" b="1" dirty="0"/>
              <a:t>- Grade A = 100% </a:t>
            </a:r>
            <a:endParaRPr lang="en-US" sz="4000" dirty="0"/>
          </a:p>
          <a:p>
            <a:r>
              <a:rPr lang="en-US" sz="4000" b="1" dirty="0"/>
              <a:t>   </a:t>
            </a:r>
            <a:r>
              <a:rPr lang="en-US" sz="4000" b="1" dirty="0" smtClean="0"/>
              <a:t>  - </a:t>
            </a:r>
            <a:r>
              <a:rPr lang="en-US" sz="4000" b="1" dirty="0"/>
              <a:t>Grade B =  75% </a:t>
            </a:r>
            <a:endParaRPr lang="en-US" sz="4000" dirty="0"/>
          </a:p>
          <a:p>
            <a:r>
              <a:rPr lang="en-US" sz="4000" b="1" dirty="0"/>
              <a:t>   </a:t>
            </a:r>
            <a:r>
              <a:rPr lang="en-US" sz="4000" b="1" dirty="0" smtClean="0"/>
              <a:t>  - </a:t>
            </a:r>
            <a:r>
              <a:rPr lang="en-US" sz="4000" b="1" dirty="0"/>
              <a:t>Grade C =  60% </a:t>
            </a:r>
            <a:endParaRPr lang="en-US" sz="4000" dirty="0"/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75140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268013" y="1138811"/>
            <a:ext cx="56755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TABEL BIAYA DASAR PENELITIA</a:t>
            </a:r>
            <a:r>
              <a:rPr lang="id-ID" sz="2400" b="1" dirty="0">
                <a:solidFill>
                  <a:srgbClr val="C00000"/>
                </a:solidFill>
              </a:rPr>
              <a:t>N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6220" y="1648814"/>
            <a:ext cx="49650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Merupakan</a:t>
            </a:r>
            <a:r>
              <a:rPr lang="en-US" sz="2000" b="1" dirty="0"/>
              <a:t> </a:t>
            </a:r>
            <a:r>
              <a:rPr lang="en-US" sz="2000" b="1" dirty="0" err="1"/>
              <a:t>biaya</a:t>
            </a:r>
            <a:r>
              <a:rPr lang="en-US" sz="2000" b="1" dirty="0"/>
              <a:t> </a:t>
            </a:r>
            <a:r>
              <a:rPr lang="en-US" sz="2000" b="1" dirty="0" err="1"/>
              <a:t>penelitian</a:t>
            </a:r>
            <a:r>
              <a:rPr lang="en-US" sz="2000" b="1" dirty="0"/>
              <a:t> </a:t>
            </a:r>
            <a:r>
              <a:rPr lang="en-US" sz="2000" b="1" dirty="0" err="1" smtClean="0"/>
              <a:t>maksimal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</a:t>
            </a:r>
            <a:r>
              <a:rPr lang="en-US" sz="2000" b="1" dirty="0" smtClean="0"/>
              <a:t>- </a:t>
            </a:r>
            <a:r>
              <a:rPr lang="en-US" sz="2000" b="1" dirty="0" err="1" smtClean="0"/>
              <a:t>dasarkan</a:t>
            </a:r>
            <a:r>
              <a:rPr lang="en-US" sz="2000" b="1" dirty="0" smtClean="0"/>
              <a:t> </a:t>
            </a:r>
            <a:r>
              <a:rPr lang="en-US" sz="2000" b="1" dirty="0" err="1"/>
              <a:t>jenis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bidang</a:t>
            </a:r>
            <a:r>
              <a:rPr lang="en-US" sz="2000" b="1" dirty="0"/>
              <a:t> </a:t>
            </a:r>
            <a:r>
              <a:rPr lang="en-US" sz="2000" b="1" dirty="0" err="1"/>
              <a:t>fokus</a:t>
            </a:r>
            <a:r>
              <a:rPr lang="en-US" sz="2000" b="1" dirty="0"/>
              <a:t> </a:t>
            </a:r>
            <a:r>
              <a:rPr lang="en-US" sz="2000" b="1" dirty="0" err="1"/>
              <a:t>penelitian</a:t>
            </a:r>
            <a:endParaRPr lang="en-US" sz="2000" b="1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0" y="963347"/>
            <a:ext cx="9964881" cy="10390"/>
          </a:xfrm>
          <a:prstGeom prst="line">
            <a:avLst/>
          </a:prstGeom>
          <a:ln w="44450" cmpd="thinThick">
            <a:solidFill>
              <a:schemeClr val="accent1">
                <a:lumMod val="50000"/>
                <a:alpha val="7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 l="17082" t="12823" r="14094" b="22522"/>
          <a:stretch>
            <a:fillRect/>
          </a:stretch>
        </p:blipFill>
        <p:spPr bwMode="auto">
          <a:xfrm>
            <a:off x="-8255" y="2644413"/>
            <a:ext cx="6227379" cy="347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/>
          <a:srcRect l="17203" t="10453" r="14821" b="5927"/>
          <a:stretch>
            <a:fillRect/>
          </a:stretch>
        </p:blipFill>
        <p:spPr bwMode="auto">
          <a:xfrm>
            <a:off x="6147901" y="1072054"/>
            <a:ext cx="6044099" cy="515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341583" y="6316751"/>
            <a:ext cx="8886499" cy="429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605" indent="-268605">
              <a:buFont typeface="Arial" panose="020B0604020202020204" pitchFamily="34" charset="0"/>
              <a:buChar char="•"/>
            </a:pPr>
            <a:r>
              <a:rPr lang="id-ID" sz="2200" b="1" dirty="0">
                <a:solidFill>
                  <a:schemeClr val="accent2">
                    <a:lumMod val="75000"/>
                  </a:schemeClr>
                </a:solidFill>
              </a:rPr>
              <a:t>Pendanaan disesuaikan dengan ketersediaan alokasi anggaran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6878" y="308684"/>
            <a:ext cx="10509663" cy="645160"/>
          </a:xfrm>
          <a:prstGeom prst="rect">
            <a:avLst/>
          </a:prstGeom>
          <a:solidFill>
            <a:srgbClr val="122086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altLang="en-AU" dirty="0"/>
              <a:t>BESARAN SBK 2017 </a:t>
            </a:r>
            <a:r>
              <a:rPr lang="en-US" altLang="en-AU" dirty="0" smtClean="0"/>
              <a:t>– </a:t>
            </a:r>
            <a:r>
              <a:rPr lang="en-US" altLang="en-AU" i="1" dirty="0" smtClean="0"/>
              <a:t>SUB OUTPUT</a:t>
            </a:r>
            <a:r>
              <a:rPr lang="en-US" altLang="en-AU" dirty="0" smtClean="0"/>
              <a:t> </a:t>
            </a:r>
            <a:r>
              <a:rPr lang="en-US" altLang="en-AU" dirty="0"/>
              <a:t>PENELITIAN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023600" y="13970"/>
            <a:ext cx="1168400" cy="109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06789" y="883143"/>
            <a:ext cx="2912679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>
                <a:solidFill>
                  <a:srgbClr val="C00000"/>
                </a:solidFill>
              </a:rPr>
              <a:t>BIAYA TAMBAHAN</a:t>
            </a:r>
            <a:endParaRPr lang="en-US" sz="2800" u="sng" dirty="0">
              <a:solidFill>
                <a:srgbClr val="C00000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83114" y="306127"/>
            <a:ext cx="1636349" cy="6467060"/>
            <a:chOff x="10341318" y="242085"/>
            <a:chExt cx="1636349" cy="6467060"/>
          </a:xfrm>
        </p:grpSpPr>
        <p:pic>
          <p:nvPicPr>
            <p:cNvPr id="8" name="Picture 2" descr="http://marketing.marketing91.netdna-cdn.com/wp-content/uploads/2014/11/Low-cost-market-research.jpg?fd3a6a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41319" y="5890971"/>
              <a:ext cx="1636348" cy="8181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http://www.stewardshipadvocates.org/wp-content/uploads/budgeting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41318" y="3572240"/>
              <a:ext cx="1479249" cy="13052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9" descr="http://www.greenbookblog.org/wp-content/uploads/2014/12/researchcloseup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41319" y="2211264"/>
              <a:ext cx="1486189" cy="14861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 descr="http://www.genengnews.com/media/images/AnalysisAndInsight/Sept26_2011_32674192_BudgetKnifeWoodenCuttingBoard_2012BudgetCJS1864819215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41319" y="4928437"/>
              <a:ext cx="1479249" cy="9703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 descr="http://nadjibsalatti.web.id/upload/kontent/1416911660pasar-bebas-asean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42327" y="1431665"/>
              <a:ext cx="1478242" cy="6335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 descr="https://www.ekon.go.id/berita/img/477267599-pemerintah-gencar-siapkan.641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48258" y="242085"/>
              <a:ext cx="1479250" cy="10693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5" name="Straight Connector 14"/>
          <p:cNvCxnSpPr/>
          <p:nvPr/>
        </p:nvCxnSpPr>
        <p:spPr>
          <a:xfrm flipV="1">
            <a:off x="1919463" y="853050"/>
            <a:ext cx="9964881" cy="10390"/>
          </a:xfrm>
          <a:prstGeom prst="line">
            <a:avLst/>
          </a:prstGeom>
          <a:ln w="44450" cmpd="thinThick">
            <a:solidFill>
              <a:schemeClr val="accent1">
                <a:lumMod val="50000"/>
                <a:alpha val="7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9"/>
          <a:srcRect l="37684" t="28448" r="31055" b="8190"/>
          <a:stretch>
            <a:fillRect/>
          </a:stretch>
        </p:blipFill>
        <p:spPr bwMode="auto">
          <a:xfrm>
            <a:off x="2097405" y="2510561"/>
            <a:ext cx="4666615" cy="4177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10"/>
          <a:srcRect l="40015" t="14332" r="35662" b="6358"/>
          <a:stretch>
            <a:fillRect/>
          </a:stretch>
        </p:blipFill>
        <p:spPr bwMode="auto">
          <a:xfrm>
            <a:off x="6999605" y="1106805"/>
            <a:ext cx="4729480" cy="5577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2097405" y="1345768"/>
            <a:ext cx="4902200" cy="916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Merupakan</a:t>
            </a:r>
            <a:r>
              <a:rPr lang="en-US" b="1" dirty="0"/>
              <a:t> </a:t>
            </a:r>
            <a:r>
              <a:rPr lang="en-US" b="1" dirty="0" err="1"/>
              <a:t>biaya</a:t>
            </a:r>
            <a:r>
              <a:rPr lang="en-US" b="1" dirty="0"/>
              <a:t> </a:t>
            </a:r>
            <a:r>
              <a:rPr lang="en-US" b="1" dirty="0" err="1"/>
              <a:t>tambahan</a:t>
            </a:r>
            <a:r>
              <a:rPr lang="en-US" b="1" dirty="0"/>
              <a:t> </a:t>
            </a:r>
            <a:r>
              <a:rPr lang="en-US" b="1" dirty="0" err="1"/>
              <a:t>maksimal</a:t>
            </a:r>
            <a:r>
              <a:rPr lang="en-US" b="1" dirty="0"/>
              <a:t> yang </a:t>
            </a:r>
            <a:r>
              <a:rPr lang="en-US" b="1" dirty="0" err="1"/>
              <a:t>dapat</a:t>
            </a:r>
            <a:r>
              <a:rPr lang="en-US" b="1" dirty="0"/>
              <a:t> </a:t>
            </a:r>
            <a:r>
              <a:rPr lang="en-US" b="1" dirty="0" err="1"/>
              <a:t>diberikan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mencapai</a:t>
            </a:r>
            <a:r>
              <a:rPr lang="en-US" b="1" dirty="0"/>
              <a:t> </a:t>
            </a:r>
            <a:r>
              <a:rPr lang="en-US" b="1" dirty="0" smtClean="0"/>
              <a:t>target </a:t>
            </a:r>
            <a:r>
              <a:rPr lang="en-US" b="1" i="1" dirty="0" err="1"/>
              <a:t>ouput</a:t>
            </a:r>
            <a:r>
              <a:rPr lang="en-US" b="1" dirty="0"/>
              <a:t> </a:t>
            </a:r>
            <a:r>
              <a:rPr lang="en-US" b="1" dirty="0" smtClean="0"/>
              <a:t>(</a:t>
            </a:r>
            <a:r>
              <a:rPr lang="en-US" b="1" dirty="0" err="1" smtClean="0"/>
              <a:t>sebagaimana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tabel</a:t>
            </a:r>
            <a:r>
              <a:rPr lang="en-US" b="1" dirty="0" smtClean="0"/>
              <a:t> </a:t>
            </a:r>
            <a:r>
              <a:rPr lang="en-US" b="1" dirty="0" err="1" smtClean="0"/>
              <a:t>berikut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06878" y="200734"/>
            <a:ext cx="10509663" cy="645160"/>
          </a:xfrm>
          <a:prstGeom prst="rect">
            <a:avLst/>
          </a:prstGeom>
          <a:solidFill>
            <a:srgbClr val="122086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altLang="en-AU" dirty="0"/>
              <a:t>BESARAN SBK 2017 - </a:t>
            </a:r>
            <a:r>
              <a:rPr lang="en-US" altLang="en-AU" i="1" dirty="0"/>
              <a:t>SUB OUTPUT</a:t>
            </a:r>
            <a:r>
              <a:rPr lang="en-US" altLang="en-AU" dirty="0"/>
              <a:t> PENELITIAN</a:t>
            </a:r>
            <a:endParaRPr lang="en-AU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1023600" y="13970"/>
            <a:ext cx="1168400" cy="109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4671" y="94411"/>
            <a:ext cx="109251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878" y="308684"/>
            <a:ext cx="10509663" cy="646331"/>
          </a:xfrm>
          <a:prstGeom prst="rect">
            <a:avLst/>
          </a:prstGeom>
          <a:solidFill>
            <a:srgbClr val="122086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AU" dirty="0"/>
              <a:t>PERHITUNGAN BIAYA PENELITIAN BERBASIS SBK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50178"/>
            <a:ext cx="11724968" cy="3417888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63303" y="3933419"/>
            <a:ext cx="6559850" cy="285015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eft Arrow 1"/>
          <p:cNvSpPr/>
          <p:nvPr/>
        </p:nvSpPr>
        <p:spPr>
          <a:xfrm>
            <a:off x="11403702" y="3078897"/>
            <a:ext cx="270472" cy="352799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086465" y="3060616"/>
            <a:ext cx="10267990" cy="4106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141" y="4096341"/>
            <a:ext cx="5924993" cy="249666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073455" y="4279564"/>
            <a:ext cx="5082003" cy="240065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id-ID" sz="2400" b="1" dirty="0">
                <a:solidFill>
                  <a:schemeClr val="bg1"/>
                </a:solidFill>
              </a:rPr>
              <a:t>CONTOH </a:t>
            </a:r>
            <a:r>
              <a:rPr lang="en-US" sz="2400" b="1" dirty="0">
                <a:solidFill>
                  <a:schemeClr val="bg1"/>
                </a:solidFill>
              </a:rPr>
              <a:t>PERHITUNGAN</a:t>
            </a:r>
            <a:r>
              <a:rPr lang="id-ID" sz="2400" b="1" dirty="0">
                <a:solidFill>
                  <a:schemeClr val="bg1"/>
                </a:solidFill>
              </a:rPr>
              <a:t>:</a:t>
            </a:r>
            <a:endParaRPr lang="en-US" sz="2400" b="1" dirty="0">
              <a:solidFill>
                <a:schemeClr val="bg1"/>
              </a:solidFill>
            </a:endParaRPr>
          </a:p>
          <a:p>
            <a:endParaRPr lang="id-ID" sz="1600" b="1" dirty="0"/>
          </a:p>
          <a:p>
            <a:r>
              <a:rPr lang="id-ID" sz="1600" b="1" dirty="0"/>
              <a:t>Untuk</a:t>
            </a:r>
            <a:r>
              <a:rPr lang="id-ID" sz="1600" b="1" dirty="0">
                <a:solidFill>
                  <a:schemeClr val="bg1"/>
                </a:solidFill>
              </a:rPr>
              <a:t> </a:t>
            </a:r>
            <a:r>
              <a:rPr lang="id-ID" sz="2000" b="1" dirty="0">
                <a:solidFill>
                  <a:schemeClr val="bg1"/>
                </a:solidFill>
              </a:rPr>
              <a:t>Penelitian Dasar di Bidang </a:t>
            </a:r>
            <a:r>
              <a:rPr lang="en-US" sz="2000" b="1" dirty="0">
                <a:solidFill>
                  <a:schemeClr val="bg1"/>
                </a:solidFill>
              </a:rPr>
              <a:t>TIK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/>
              <a:t>(</a:t>
            </a:r>
            <a:r>
              <a:rPr lang="en-US" sz="1600" b="1" dirty="0" err="1" smtClean="0"/>
              <a:t>Biaya</a:t>
            </a:r>
            <a:r>
              <a:rPr lang="en-US" sz="1600" b="1" dirty="0" smtClean="0"/>
              <a:t> </a:t>
            </a:r>
            <a:r>
              <a:rPr lang="en-US" sz="1600" b="1" dirty="0" err="1"/>
              <a:t>dasar</a:t>
            </a:r>
            <a:r>
              <a:rPr lang="en-US" sz="1600" b="1" dirty="0"/>
              <a:t> </a:t>
            </a:r>
            <a:r>
              <a:rPr lang="en-US" sz="1600" b="1" dirty="0" err="1"/>
              <a:t>Rp</a:t>
            </a:r>
            <a:r>
              <a:rPr lang="en-US" sz="1600" b="1" dirty="0"/>
              <a:t> 93,9 </a:t>
            </a:r>
            <a:r>
              <a:rPr lang="en-US" sz="1600" b="1" dirty="0" err="1"/>
              <a:t>Jt</a:t>
            </a:r>
            <a:r>
              <a:rPr lang="en-US" sz="1600" b="1" dirty="0"/>
              <a:t>)</a:t>
            </a:r>
            <a:r>
              <a:rPr lang="id-ID" sz="1600" b="1" dirty="0"/>
              <a:t>, dengan target</a:t>
            </a:r>
            <a:r>
              <a:rPr lang="id-ID" sz="16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Publikasi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Internasional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terindeks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1600" b="1" dirty="0"/>
              <a:t>(</a:t>
            </a:r>
            <a:r>
              <a:rPr lang="en-US" sz="1600" b="1" dirty="0" err="1"/>
              <a:t>Anggaran</a:t>
            </a:r>
            <a:r>
              <a:rPr lang="en-US" sz="1600" b="1" dirty="0"/>
              <a:t> </a:t>
            </a:r>
            <a:r>
              <a:rPr lang="en-US" sz="1600" b="1" dirty="0" err="1"/>
              <a:t>tambahan</a:t>
            </a:r>
            <a:r>
              <a:rPr lang="en-US" sz="1600" b="1" dirty="0"/>
              <a:t> </a:t>
            </a:r>
            <a:r>
              <a:rPr lang="en-US" sz="1600" b="1" dirty="0" err="1"/>
              <a:t>Rp</a:t>
            </a:r>
            <a:r>
              <a:rPr lang="en-US" sz="1600" b="1" dirty="0"/>
              <a:t> 50 </a:t>
            </a:r>
            <a:r>
              <a:rPr lang="en-US" sz="1600" b="1" dirty="0" err="1"/>
              <a:t>Jt</a:t>
            </a:r>
            <a:r>
              <a:rPr lang="en-US" sz="1600" b="1" dirty="0"/>
              <a:t>)</a:t>
            </a:r>
            <a:r>
              <a:rPr lang="en-US" sz="2000" b="1" dirty="0"/>
              <a:t> </a:t>
            </a:r>
            <a:r>
              <a:rPr lang="en-US" sz="1600" b="1" dirty="0" smtClean="0">
                <a:sym typeface="Wingdings" panose="05000000000000000000" pitchFamily="2" charset="2"/>
              </a:rPr>
              <a:t>  </a:t>
            </a:r>
            <a:r>
              <a:rPr lang="en-US" sz="1600" b="1" dirty="0">
                <a:sym typeface="Wingdings" panose="05000000000000000000" pitchFamily="2" charset="2"/>
              </a:rPr>
              <a:t>D</a:t>
            </a:r>
            <a:r>
              <a:rPr lang="id-ID" sz="1600" b="1" dirty="0" smtClean="0"/>
              <a:t>iberikan </a:t>
            </a:r>
            <a:r>
              <a:rPr lang="id-ID" sz="1600" b="1" dirty="0">
                <a:solidFill>
                  <a:schemeClr val="bg1"/>
                </a:solidFill>
              </a:rPr>
              <a:t>anggaran Penelitian Maksimal</a:t>
            </a:r>
            <a:r>
              <a:rPr lang="id-ID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/>
              <a:t>sebesar</a:t>
            </a:r>
            <a:r>
              <a:rPr lang="id-ID" sz="1600" b="1" dirty="0"/>
              <a:t>: </a:t>
            </a:r>
            <a:r>
              <a:rPr lang="en-US" sz="1600" b="1" dirty="0" smtClean="0"/>
              <a:t>                              </a:t>
            </a:r>
            <a:r>
              <a:rPr lang="id-ID" b="1" dirty="0" smtClean="0">
                <a:solidFill>
                  <a:schemeClr val="bg1"/>
                </a:solidFill>
              </a:rPr>
              <a:t>Rp</a:t>
            </a:r>
            <a:r>
              <a:rPr lang="id-ID" b="1" dirty="0">
                <a:solidFill>
                  <a:schemeClr val="bg1"/>
                </a:solidFill>
              </a:rPr>
              <a:t>. </a:t>
            </a:r>
            <a:r>
              <a:rPr lang="en-US" b="1" dirty="0" smtClean="0">
                <a:solidFill>
                  <a:schemeClr val="bg1"/>
                </a:solidFill>
              </a:rPr>
              <a:t>93,9 </a:t>
            </a:r>
            <a:r>
              <a:rPr lang="en-US" b="1" dirty="0" err="1" smtClean="0">
                <a:solidFill>
                  <a:schemeClr val="bg1"/>
                </a:solidFill>
              </a:rPr>
              <a:t>Jt</a:t>
            </a:r>
            <a:r>
              <a:rPr lang="en-US" b="1" dirty="0" smtClean="0">
                <a:solidFill>
                  <a:schemeClr val="bg1"/>
                </a:solidFill>
              </a:rPr>
              <a:t> +</a:t>
            </a:r>
            <a:r>
              <a:rPr lang="id-ID" b="1" dirty="0" smtClean="0">
                <a:solidFill>
                  <a:schemeClr val="bg1"/>
                </a:solidFill>
              </a:rPr>
              <a:t> </a:t>
            </a:r>
            <a:r>
              <a:rPr lang="id-ID" b="1" dirty="0">
                <a:solidFill>
                  <a:schemeClr val="bg1"/>
                </a:solidFill>
              </a:rPr>
              <a:t>Rp. 5</a:t>
            </a:r>
            <a:r>
              <a:rPr lang="en-US" b="1" dirty="0" smtClean="0">
                <a:solidFill>
                  <a:schemeClr val="bg1"/>
                </a:solidFill>
              </a:rPr>
              <a:t>0 </a:t>
            </a:r>
            <a:r>
              <a:rPr lang="en-US" b="1" dirty="0" err="1" smtClean="0">
                <a:solidFill>
                  <a:schemeClr val="bg1"/>
                </a:solidFill>
              </a:rPr>
              <a:t>Jt</a:t>
            </a:r>
            <a:r>
              <a:rPr lang="id-ID" b="1" dirty="0" smtClean="0">
                <a:solidFill>
                  <a:schemeClr val="bg1"/>
                </a:solidFill>
              </a:rPr>
              <a:t> </a:t>
            </a:r>
            <a:r>
              <a:rPr lang="id-ID" b="1" dirty="0">
                <a:solidFill>
                  <a:schemeClr val="bg1"/>
                </a:solidFill>
              </a:rPr>
              <a:t>=</a:t>
            </a:r>
            <a:r>
              <a:rPr lang="en-US" b="1" dirty="0">
                <a:solidFill>
                  <a:schemeClr val="bg1"/>
                </a:solidFill>
              </a:rPr>
              <a:t>  </a:t>
            </a:r>
            <a:r>
              <a:rPr lang="id-ID" b="1" dirty="0">
                <a:solidFill>
                  <a:schemeClr val="bg1"/>
                </a:solidFill>
              </a:rPr>
              <a:t>Rp. </a:t>
            </a:r>
            <a:r>
              <a:rPr lang="en-US" b="1" dirty="0" smtClean="0">
                <a:solidFill>
                  <a:schemeClr val="bg1"/>
                </a:solidFill>
              </a:rPr>
              <a:t>143,9 </a:t>
            </a:r>
            <a:r>
              <a:rPr lang="en-US" b="1" dirty="0" err="1" smtClean="0">
                <a:solidFill>
                  <a:schemeClr val="bg1"/>
                </a:solidFill>
              </a:rPr>
              <a:t>Jt</a:t>
            </a:r>
            <a:endParaRPr lang="en-AU" b="1" dirty="0">
              <a:solidFill>
                <a:schemeClr val="bg1"/>
              </a:solidFill>
            </a:endParaRPr>
          </a:p>
          <a:p>
            <a:endParaRPr lang="en-AU" sz="16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rot="16200000">
            <a:off x="10905081" y="2886074"/>
            <a:ext cx="2082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C00000"/>
                </a:solidFill>
              </a:rPr>
              <a:t>BESARAN ANGGARAN BATAS TERTINGGI </a:t>
            </a:r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10384" y="5947031"/>
            <a:ext cx="5562600" cy="4106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Left Arrow 14"/>
          <p:cNvSpPr/>
          <p:nvPr/>
        </p:nvSpPr>
        <p:spPr>
          <a:xfrm>
            <a:off x="6239755" y="6004861"/>
            <a:ext cx="270472" cy="352799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 rot="16200000">
            <a:off x="5786608" y="5741986"/>
            <a:ext cx="17462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ANGGARAN TAMBAHAN OUTPUT</a:t>
            </a:r>
            <a:endParaRPr lang="en-US" sz="14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4671" y="94411"/>
            <a:ext cx="109251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878" y="328091"/>
            <a:ext cx="10509663" cy="584775"/>
          </a:xfrm>
          <a:prstGeom prst="rect">
            <a:avLst/>
          </a:prstGeom>
          <a:solidFill>
            <a:srgbClr val="122086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sz="3200" dirty="0" smtClean="0"/>
              <a:t>CONTOH PERHITUNGAN BIAYA PENELITIAN BERBASIS SBK</a:t>
            </a:r>
            <a:endParaRPr lang="id-ID" sz="3200" dirty="0"/>
          </a:p>
        </p:txBody>
      </p:sp>
      <p:sp>
        <p:nvSpPr>
          <p:cNvPr id="3" name="Rectangle 2"/>
          <p:cNvSpPr/>
          <p:nvPr/>
        </p:nvSpPr>
        <p:spPr>
          <a:xfrm>
            <a:off x="661480" y="1214653"/>
            <a:ext cx="10846340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/>
              <a:t>Untuk</a:t>
            </a:r>
            <a:r>
              <a:rPr lang="en-US" sz="2800" b="1" dirty="0" smtClean="0"/>
              <a:t> </a:t>
            </a:r>
            <a:r>
              <a:rPr lang="en-US" sz="4000" b="1" dirty="0" smtClean="0"/>
              <a:t>PENELITIAN DASAR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bidang</a:t>
            </a:r>
            <a:r>
              <a:rPr lang="en-US" sz="2800" b="1" dirty="0" smtClean="0"/>
              <a:t> </a:t>
            </a:r>
            <a:r>
              <a:rPr lang="en-US" sz="4000" b="1" dirty="0" smtClean="0"/>
              <a:t>HANKAM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dengan</a:t>
            </a:r>
            <a:r>
              <a:rPr lang="en-US" sz="2800" b="1" dirty="0" smtClean="0"/>
              <a:t> target    </a:t>
            </a:r>
            <a:r>
              <a:rPr lang="en-US" sz="4000" b="1" dirty="0" smtClean="0"/>
              <a:t>PROTOTIPE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diberikan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biaya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Penelitian</a:t>
            </a:r>
            <a:r>
              <a:rPr lang="en-US" sz="2800" b="1" dirty="0" smtClean="0"/>
              <a:t> MAKSIMAL:</a:t>
            </a:r>
            <a:endParaRPr lang="en-US" sz="2800" dirty="0"/>
          </a:p>
          <a:p>
            <a:endParaRPr lang="en-US" sz="2800" b="1" dirty="0" smtClean="0"/>
          </a:p>
          <a:p>
            <a:r>
              <a:rPr lang="en-US" sz="2800" b="1" dirty="0" err="1" smtClean="0"/>
              <a:t>Rp</a:t>
            </a:r>
            <a:r>
              <a:rPr lang="en-US" sz="2800" b="1" dirty="0" smtClean="0"/>
              <a:t>. 245,0 </a:t>
            </a:r>
            <a:r>
              <a:rPr lang="en-US" sz="2800" b="1" dirty="0" err="1" smtClean="0"/>
              <a:t>Juta</a:t>
            </a:r>
            <a:r>
              <a:rPr lang="en-US" sz="2800" b="1" dirty="0" smtClean="0"/>
              <a:t> + </a:t>
            </a:r>
            <a:r>
              <a:rPr lang="en-US" sz="2800" b="1" dirty="0" err="1" smtClean="0"/>
              <a:t>Rp</a:t>
            </a:r>
            <a:r>
              <a:rPr lang="en-US" sz="2800" b="1" dirty="0" smtClean="0"/>
              <a:t>. 65,0 </a:t>
            </a:r>
            <a:r>
              <a:rPr lang="en-US" sz="2800" b="1" dirty="0" err="1" smtClean="0"/>
              <a:t>Juta</a:t>
            </a:r>
            <a:r>
              <a:rPr lang="en-US" sz="2800" b="1" dirty="0" smtClean="0"/>
              <a:t>  =  </a:t>
            </a:r>
            <a:r>
              <a:rPr lang="en-US" sz="2800" b="1" dirty="0" err="1" smtClean="0"/>
              <a:t>Rp</a:t>
            </a:r>
            <a:r>
              <a:rPr lang="en-US" sz="2800" b="1" dirty="0" smtClean="0"/>
              <a:t>. 310,0 </a:t>
            </a:r>
            <a:r>
              <a:rPr lang="en-US" sz="2800" b="1" dirty="0" err="1" smtClean="0"/>
              <a:t>Juta</a:t>
            </a:r>
            <a:endParaRPr lang="en-US" sz="2800" b="1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      [</a:t>
            </a:r>
            <a:r>
              <a:rPr lang="en-US" b="1" dirty="0" err="1" smtClean="0">
                <a:solidFill>
                  <a:srgbClr val="FF0000"/>
                </a:solidFill>
              </a:rPr>
              <a:t>Standar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Biaya</a:t>
            </a:r>
            <a:r>
              <a:rPr lang="en-US" b="1" dirty="0">
                <a:solidFill>
                  <a:srgbClr val="FF0000"/>
                </a:solidFill>
              </a:rPr>
              <a:t>]</a:t>
            </a:r>
            <a:r>
              <a:rPr lang="en-US" b="1" dirty="0" smtClean="0">
                <a:solidFill>
                  <a:srgbClr val="FF0000"/>
                </a:solidFill>
              </a:rPr>
              <a:t>              </a:t>
            </a:r>
            <a:r>
              <a:rPr lang="en-US" b="1" dirty="0">
                <a:solidFill>
                  <a:srgbClr val="FF0000"/>
                </a:solidFill>
              </a:rPr>
              <a:t>[</a:t>
            </a:r>
            <a:r>
              <a:rPr lang="en-US" b="1" dirty="0" err="1" smtClean="0">
                <a:solidFill>
                  <a:srgbClr val="FF0000"/>
                </a:solidFill>
              </a:rPr>
              <a:t>Tambahan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Biaya</a:t>
            </a:r>
            <a:r>
              <a:rPr lang="en-US" b="1" dirty="0">
                <a:solidFill>
                  <a:srgbClr val="FF0000"/>
                </a:solidFill>
              </a:rPr>
              <a:t>]</a:t>
            </a:r>
            <a:r>
              <a:rPr lang="en-US" b="1" dirty="0" smtClean="0">
                <a:solidFill>
                  <a:srgbClr val="FF0000"/>
                </a:solidFill>
              </a:rPr>
              <a:t>              [</a:t>
            </a:r>
            <a:r>
              <a:rPr lang="en-US" b="1" i="1" dirty="0" smtClean="0">
                <a:solidFill>
                  <a:srgbClr val="FF0000"/>
                </a:solidFill>
              </a:rPr>
              <a:t>Output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publikasi</a:t>
            </a:r>
            <a:r>
              <a:rPr lang="en-US" b="1" dirty="0" smtClean="0">
                <a:solidFill>
                  <a:srgbClr val="FF0000"/>
                </a:solidFill>
              </a:rPr>
              <a:t>]  </a:t>
            </a:r>
          </a:p>
          <a:p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                                                                                             [   Int’l </a:t>
            </a:r>
            <a:r>
              <a:rPr lang="en-US" b="1" dirty="0" err="1" smtClean="0">
                <a:solidFill>
                  <a:srgbClr val="FF0000"/>
                </a:solidFill>
              </a:rPr>
              <a:t>terindeks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 ]</a:t>
            </a:r>
          </a:p>
          <a:p>
            <a:endParaRPr lang="en-US" b="1" dirty="0">
              <a:solidFill>
                <a:srgbClr val="FF0000"/>
              </a:solidFill>
            </a:endParaRPr>
          </a:p>
          <a:p>
            <a:r>
              <a:rPr lang="en-US" sz="3200" b="1" dirty="0" err="1" smtClean="0"/>
              <a:t>Rincian</a:t>
            </a:r>
            <a:r>
              <a:rPr lang="en-US" sz="3200" b="1" dirty="0" smtClean="0"/>
              <a:t> </a:t>
            </a:r>
            <a:r>
              <a:rPr lang="en-US" sz="3200" b="1" dirty="0" err="1"/>
              <a:t>S</a:t>
            </a:r>
            <a:r>
              <a:rPr lang="en-US" sz="3200" b="1" dirty="0" err="1" smtClean="0"/>
              <a:t>tandar</a:t>
            </a:r>
            <a:r>
              <a:rPr lang="en-US" sz="3200" b="1" dirty="0" smtClean="0"/>
              <a:t> </a:t>
            </a:r>
            <a:r>
              <a:rPr lang="en-US" sz="3200" b="1" dirty="0" err="1"/>
              <a:t>B</a:t>
            </a:r>
            <a:r>
              <a:rPr lang="en-US" sz="3200" b="1" dirty="0" err="1" smtClean="0"/>
              <a:t>iaya</a:t>
            </a:r>
            <a:r>
              <a:rPr lang="en-US" sz="3200" b="1" dirty="0" smtClean="0"/>
              <a:t> (</a:t>
            </a:r>
            <a:r>
              <a:rPr lang="en-US" sz="3200" b="1" dirty="0" err="1" smtClean="0"/>
              <a:t>Rp</a:t>
            </a:r>
            <a:r>
              <a:rPr lang="en-US" sz="3200" b="1" dirty="0" smtClean="0"/>
              <a:t>. 245,0 </a:t>
            </a:r>
            <a:r>
              <a:rPr lang="en-US" sz="3200" b="1" dirty="0" err="1" smtClean="0"/>
              <a:t>Juta</a:t>
            </a:r>
            <a:r>
              <a:rPr lang="en-US" sz="3200" b="1" dirty="0" smtClean="0"/>
              <a:t>) </a:t>
            </a:r>
            <a:r>
              <a:rPr lang="en-US" sz="3200" b="1" dirty="0" smtClean="0">
                <a:sym typeface="Wingdings" panose="05000000000000000000" pitchFamily="2" charset="2"/>
              </a:rPr>
              <a:t> RAB </a:t>
            </a:r>
            <a:r>
              <a:rPr lang="en-US" sz="3200" b="1" dirty="0" err="1" smtClean="0">
                <a:sym typeface="Wingdings" panose="05000000000000000000" pitchFamily="2" charset="2"/>
              </a:rPr>
              <a:t>berbasis</a:t>
            </a:r>
            <a:r>
              <a:rPr lang="en-US" sz="3200" b="1" dirty="0" smtClean="0">
                <a:sym typeface="Wingdings" panose="05000000000000000000" pitchFamily="2" charset="2"/>
              </a:rPr>
              <a:t> PROSES:</a:t>
            </a:r>
          </a:p>
          <a:p>
            <a:r>
              <a:rPr lang="en-US" sz="2800" b="1" dirty="0" smtClean="0">
                <a:sym typeface="Wingdings" panose="05000000000000000000" pitchFamily="2" charset="2"/>
              </a:rPr>
              <a:t># HR </a:t>
            </a:r>
            <a:r>
              <a:rPr lang="en-US" sz="2800" b="1" i="1" dirty="0" smtClean="0">
                <a:sym typeface="Wingdings" panose="05000000000000000000" pitchFamily="2" charset="2"/>
              </a:rPr>
              <a:t>output</a:t>
            </a:r>
            <a:r>
              <a:rPr lang="en-US" sz="2800" b="1" dirty="0" smtClean="0">
                <a:sym typeface="Wingdings" panose="05000000000000000000" pitchFamily="2" charset="2"/>
              </a:rPr>
              <a:t> </a:t>
            </a:r>
            <a:r>
              <a:rPr lang="en-US" sz="2800" b="1" dirty="0" err="1" smtClean="0">
                <a:sym typeface="Wingdings" panose="05000000000000000000" pitchFamily="2" charset="2"/>
              </a:rPr>
              <a:t>kegiatan</a:t>
            </a:r>
            <a:r>
              <a:rPr lang="en-US" sz="2800" b="1" dirty="0" smtClean="0">
                <a:sym typeface="Wingdings" panose="05000000000000000000" pitchFamily="2" charset="2"/>
              </a:rPr>
              <a:t>                                 = </a:t>
            </a:r>
            <a:r>
              <a:rPr lang="en-US" sz="2800" b="1" dirty="0" err="1" smtClean="0">
                <a:sym typeface="Wingdings" panose="05000000000000000000" pitchFamily="2" charset="2"/>
              </a:rPr>
              <a:t>Rp</a:t>
            </a:r>
            <a:r>
              <a:rPr lang="en-US" sz="2800" b="1" dirty="0" smtClean="0">
                <a:sym typeface="Wingdings" panose="05000000000000000000" pitchFamily="2" charset="2"/>
              </a:rPr>
              <a:t>.   22,0 </a:t>
            </a:r>
            <a:r>
              <a:rPr lang="en-US" sz="2800" b="1" dirty="0" err="1" smtClean="0">
                <a:sym typeface="Wingdings" panose="05000000000000000000" pitchFamily="2" charset="2"/>
              </a:rPr>
              <a:t>Juta</a:t>
            </a:r>
            <a:endParaRPr lang="en-US" sz="2800" b="1" dirty="0" smtClean="0">
              <a:sym typeface="Wingdings" panose="05000000000000000000" pitchFamily="2" charset="2"/>
            </a:endParaRPr>
          </a:p>
          <a:p>
            <a:r>
              <a:rPr lang="en-US" sz="2800" b="1" dirty="0" smtClean="0"/>
              <a:t># </a:t>
            </a:r>
            <a:r>
              <a:rPr lang="en-US" sz="2800" b="1" dirty="0" err="1" smtClean="0"/>
              <a:t>Rapat</a:t>
            </a:r>
            <a:r>
              <a:rPr lang="en-US" sz="2800" b="1" dirty="0" smtClean="0"/>
              <a:t> &amp; </a:t>
            </a:r>
            <a:r>
              <a:rPr lang="en-US" sz="2800" b="1" dirty="0" err="1" smtClean="0"/>
              <a:t>Narasumber</a:t>
            </a:r>
            <a:r>
              <a:rPr lang="en-US" sz="2800" b="1" dirty="0" smtClean="0"/>
              <a:t>                              = </a:t>
            </a:r>
            <a:r>
              <a:rPr lang="en-US" sz="2800" b="1" dirty="0" err="1" smtClean="0"/>
              <a:t>Rp</a:t>
            </a:r>
            <a:r>
              <a:rPr lang="en-US" sz="2800" b="1" dirty="0" smtClean="0"/>
              <a:t>.   12,6 </a:t>
            </a:r>
            <a:r>
              <a:rPr lang="en-US" sz="2800" b="1" dirty="0" err="1" smtClean="0"/>
              <a:t>Juta</a:t>
            </a:r>
            <a:endParaRPr lang="en-US" sz="2800" b="1" dirty="0" smtClean="0"/>
          </a:p>
          <a:p>
            <a:r>
              <a:rPr lang="en-US" sz="2800" b="1" dirty="0" smtClean="0"/>
              <a:t># </a:t>
            </a:r>
            <a:r>
              <a:rPr lang="en-US" sz="2800" b="1" dirty="0" err="1" smtClean="0"/>
              <a:t>Pengumpulan</a:t>
            </a:r>
            <a:r>
              <a:rPr lang="en-US" sz="2800" b="1" dirty="0" smtClean="0"/>
              <a:t> data/</a:t>
            </a:r>
            <a:r>
              <a:rPr lang="en-US" sz="2800" b="1" dirty="0" err="1" smtClean="0"/>
              <a:t>simulasi</a:t>
            </a:r>
            <a:r>
              <a:rPr lang="en-US" sz="2800" b="1" dirty="0" smtClean="0"/>
              <a:t> &amp; </a:t>
            </a:r>
            <a:r>
              <a:rPr lang="en-US" sz="2800" b="1" dirty="0" err="1" smtClean="0"/>
              <a:t>bahan</a:t>
            </a:r>
            <a:r>
              <a:rPr lang="en-US" sz="2800" b="1" dirty="0" smtClean="0"/>
              <a:t> = </a:t>
            </a:r>
            <a:r>
              <a:rPr lang="en-US" sz="2800" b="1" dirty="0" err="1" smtClean="0"/>
              <a:t>Rp</a:t>
            </a:r>
            <a:r>
              <a:rPr lang="en-US" sz="2800" b="1" dirty="0" smtClean="0"/>
              <a:t>. 187,0 </a:t>
            </a:r>
            <a:r>
              <a:rPr lang="en-US" sz="2800" b="1" dirty="0" err="1" smtClean="0"/>
              <a:t>Juta</a:t>
            </a:r>
            <a:endParaRPr lang="en-US" sz="2800" b="1" dirty="0" smtClean="0"/>
          </a:p>
          <a:p>
            <a:r>
              <a:rPr lang="en-US" sz="2800" b="1" dirty="0" smtClean="0"/>
              <a:t># </a:t>
            </a:r>
            <a:r>
              <a:rPr lang="en-US" sz="2800" b="1" dirty="0" err="1" smtClean="0"/>
              <a:t>Analisis</a:t>
            </a:r>
            <a:r>
              <a:rPr lang="en-US" sz="2800" b="1" dirty="0" smtClean="0"/>
              <a:t> &amp; </a:t>
            </a:r>
            <a:r>
              <a:rPr lang="en-US" sz="2800" b="1" dirty="0" err="1" smtClean="0"/>
              <a:t>Pengujian</a:t>
            </a:r>
            <a:r>
              <a:rPr lang="en-US" sz="2800" b="1" dirty="0" smtClean="0"/>
              <a:t>                               = </a:t>
            </a:r>
            <a:r>
              <a:rPr lang="en-US" sz="2800" b="1" dirty="0" err="1" smtClean="0"/>
              <a:t>Rp</a:t>
            </a:r>
            <a:r>
              <a:rPr lang="en-US" sz="2800" b="1" dirty="0" smtClean="0"/>
              <a:t>.   15,5 </a:t>
            </a:r>
            <a:r>
              <a:rPr lang="en-US" sz="2800" b="1" dirty="0" err="1" smtClean="0"/>
              <a:t>Juta</a:t>
            </a:r>
            <a:endParaRPr lang="en-US" sz="2800" b="1" dirty="0" smtClean="0"/>
          </a:p>
          <a:p>
            <a:r>
              <a:rPr lang="en-US" sz="2800" b="1" dirty="0" smtClean="0"/>
              <a:t># ATK                                                             = </a:t>
            </a:r>
            <a:r>
              <a:rPr lang="en-US" sz="2800" b="1" dirty="0" err="1" smtClean="0"/>
              <a:t>Rp</a:t>
            </a:r>
            <a:r>
              <a:rPr lang="en-US" sz="2800" b="1" dirty="0" smtClean="0"/>
              <a:t>.     7,9 </a:t>
            </a:r>
            <a:r>
              <a:rPr lang="en-US" sz="2800" b="1" dirty="0" err="1" smtClean="0"/>
              <a:t>Juta</a:t>
            </a:r>
            <a:r>
              <a:rPr lang="en-US" sz="2800" b="1" dirty="0" smtClean="0"/>
              <a:t> </a:t>
            </a:r>
          </a:p>
          <a:p>
            <a:endParaRPr lang="en-US" b="1" dirty="0">
              <a:solidFill>
                <a:srgbClr val="FF0000"/>
              </a:solidFill>
            </a:endParaRP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                                                                                   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5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4671" y="104243"/>
            <a:ext cx="109251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949989" y="3549444"/>
            <a:ext cx="10358524" cy="1204827"/>
          </a:xfrm>
        </p:spPr>
        <p:txBody>
          <a:bodyPr>
            <a:normAutofit/>
          </a:bodyPr>
          <a:lstStyle/>
          <a:p>
            <a:pPr lvl="0" algn="ctr" defTabSz="-635" eaLnBrk="0" fontAlgn="base" hangingPunct="0">
              <a:lnSpc>
                <a:spcPct val="100000"/>
              </a:lnSpc>
              <a:spcAft>
                <a:spcPct val="0"/>
              </a:spcAft>
              <a:tabLst>
                <a:tab pos="581025" algn="l"/>
                <a:tab pos="1163320" algn="l"/>
                <a:tab pos="1744345" algn="l"/>
                <a:tab pos="2327275" algn="l"/>
                <a:tab pos="2908300" algn="l"/>
                <a:tab pos="3489325" algn="l"/>
                <a:tab pos="4071620" algn="l"/>
                <a:tab pos="4652645" algn="l"/>
                <a:tab pos="5235575" algn="l"/>
                <a:tab pos="5816600" algn="l"/>
                <a:tab pos="6397625" algn="l"/>
                <a:tab pos="6979920" algn="l"/>
                <a:tab pos="7560945" algn="l"/>
                <a:tab pos="8143875" algn="l"/>
                <a:tab pos="8724900" algn="l"/>
                <a:tab pos="9305925" algn="l"/>
              </a:tabLst>
            </a:pP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72001" y="2244508"/>
            <a:ext cx="762260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9600" b="1" cap="none" spc="0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TERIMA KASIH</a:t>
            </a:r>
            <a:endParaRPr lang="en-US" sz="9600" b="1" cap="none" spc="0" dirty="0">
              <a:ln w="12700">
                <a:solidFill>
                  <a:schemeClr val="accent1"/>
                </a:solidFill>
                <a:prstDash val="solid"/>
              </a:ln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4671" y="94411"/>
            <a:ext cx="109251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878" y="328091"/>
            <a:ext cx="10509663" cy="646331"/>
          </a:xfrm>
          <a:prstGeom prst="rect">
            <a:avLst/>
          </a:prstGeom>
          <a:solidFill>
            <a:srgbClr val="122086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SISTEMATIKA</a:t>
            </a:r>
            <a:endParaRPr lang="id-ID" dirty="0"/>
          </a:p>
        </p:txBody>
      </p:sp>
      <p:grpSp>
        <p:nvGrpSpPr>
          <p:cNvPr id="2" name="Group 1"/>
          <p:cNvGrpSpPr/>
          <p:nvPr/>
        </p:nvGrpSpPr>
        <p:grpSpPr>
          <a:xfrm>
            <a:off x="1381125" y="2451373"/>
            <a:ext cx="8140562" cy="1804865"/>
            <a:chOff x="1381125" y="2232647"/>
            <a:chExt cx="8140562" cy="1704495"/>
          </a:xfrm>
        </p:grpSpPr>
        <p:grpSp>
          <p:nvGrpSpPr>
            <p:cNvPr id="10" name="Group 23"/>
            <p:cNvGrpSpPr/>
            <p:nvPr/>
          </p:nvGrpSpPr>
          <p:grpSpPr bwMode="auto">
            <a:xfrm>
              <a:off x="1381125" y="3051803"/>
              <a:ext cx="8140562" cy="885339"/>
              <a:chOff x="1371600" y="1970088"/>
              <a:chExt cx="8064350" cy="986670"/>
            </a:xfrm>
          </p:grpSpPr>
          <p:sp>
            <p:nvSpPr>
              <p:cNvPr id="28" name="AutoShape 60"/>
              <p:cNvSpPr>
                <a:spLocks noChangeArrowheads="1"/>
              </p:cNvSpPr>
              <p:nvPr/>
            </p:nvSpPr>
            <p:spPr bwMode="gray">
              <a:xfrm>
                <a:off x="1887424" y="2016925"/>
                <a:ext cx="7548526" cy="927059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CCCC00">
                      <a:gamma/>
                      <a:tint val="21176"/>
                      <a:invGamma/>
                    </a:srgbClr>
                  </a:gs>
                  <a:gs pos="100000">
                    <a:srgbClr val="CCCC00"/>
                  </a:gs>
                </a:gsLst>
                <a:lin ang="0" scaled="1"/>
              </a:gradFill>
              <a:ln w="12700" algn="ctr">
                <a:solidFill>
                  <a:srgbClr val="FFFFFF"/>
                </a:solidFill>
                <a:round/>
              </a:ln>
              <a:effectLst>
                <a:outerShdw dist="99190" dir="2388334" algn="ctr" rotWithShape="0">
                  <a:srgbClr val="333333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ysClr val="windowText" lastClr="000000"/>
                  </a:solidFill>
                  <a:latin typeface="Berlin Sans FB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AutoShape 61"/>
              <p:cNvSpPr>
                <a:spLocks noChangeArrowheads="1"/>
              </p:cNvSpPr>
              <p:nvPr/>
            </p:nvSpPr>
            <p:spPr bwMode="gray">
              <a:xfrm>
                <a:off x="1371600" y="1970088"/>
                <a:ext cx="929429" cy="881062"/>
              </a:xfrm>
              <a:prstGeom prst="diamond">
                <a:avLst/>
              </a:prstGeom>
              <a:gradFill rotWithShape="1">
                <a:gsLst>
                  <a:gs pos="0">
                    <a:srgbClr val="CCCC00">
                      <a:gamma/>
                      <a:shade val="46275"/>
                      <a:invGamma/>
                    </a:srgbClr>
                  </a:gs>
                  <a:gs pos="100000">
                    <a:srgbClr val="CCCC00"/>
                  </a:gs>
                </a:gsLst>
                <a:lin ang="0" scaled="1"/>
              </a:gradFill>
              <a:ln w="25400" algn="ctr">
                <a:solidFill>
                  <a:srgbClr val="FFFFFF"/>
                </a:solidFill>
                <a:miter lim="800000"/>
              </a:ln>
              <a:effectLst>
                <a:outerShdw dist="63500" dir="2212194" algn="ctr" rotWithShape="0">
                  <a:srgbClr val="333333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ysClr val="windowText" lastClr="000000"/>
                  </a:solidFill>
                  <a:latin typeface="Berlin Sans FB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Text Box 62"/>
              <p:cNvSpPr txBox="1">
                <a:spLocks noChangeArrowheads="1"/>
              </p:cNvSpPr>
              <p:nvPr/>
            </p:nvSpPr>
            <p:spPr bwMode="gray">
              <a:xfrm>
                <a:off x="2306130" y="2004410"/>
                <a:ext cx="7129819" cy="9523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buNone/>
                </a:pPr>
                <a:r>
                  <a:rPr lang="en-AU" sz="2400" b="1" dirty="0" err="1"/>
                  <a:t>Implementasi</a:t>
                </a:r>
                <a:r>
                  <a:rPr lang="en-AU" sz="2400" b="1" dirty="0"/>
                  <a:t> PMK </a:t>
                </a:r>
                <a:r>
                  <a:rPr lang="en-AU" sz="2400" b="1" dirty="0" smtClean="0"/>
                  <a:t>106/2016</a:t>
                </a:r>
                <a:endParaRPr lang="en-AU" sz="2400" b="1" dirty="0"/>
              </a:p>
              <a:p>
                <a:pPr>
                  <a:buNone/>
                </a:pPr>
                <a:r>
                  <a:rPr lang="en-AU" sz="2400" b="1" dirty="0" err="1"/>
                  <a:t>Standar</a:t>
                </a:r>
                <a:r>
                  <a:rPr lang="en-AU" sz="2400" b="1" dirty="0"/>
                  <a:t> </a:t>
                </a:r>
                <a:r>
                  <a:rPr lang="en-AU" sz="2400" b="1" dirty="0" err="1"/>
                  <a:t>Biaya</a:t>
                </a:r>
                <a:r>
                  <a:rPr lang="en-AU" sz="2400" b="1" dirty="0"/>
                  <a:t> </a:t>
                </a:r>
                <a:r>
                  <a:rPr lang="en-AU" sz="2400" b="1" dirty="0" err="1"/>
                  <a:t>Keluaran</a:t>
                </a:r>
                <a:r>
                  <a:rPr lang="en-AU" sz="2400" b="1" dirty="0"/>
                  <a:t> – </a:t>
                </a:r>
                <a:r>
                  <a:rPr lang="en-AU" sz="2400" b="1" i="1" dirty="0" smtClean="0"/>
                  <a:t>Sub-output</a:t>
                </a:r>
                <a:r>
                  <a:rPr lang="en-AU" sz="2400" b="1" dirty="0" smtClean="0"/>
                  <a:t> </a:t>
                </a:r>
                <a:r>
                  <a:rPr lang="en-AU" sz="2400" b="1" dirty="0" err="1"/>
                  <a:t>Penelitian</a:t>
                </a:r>
                <a:endParaRPr lang="en-AU" sz="2400" b="1" dirty="0"/>
              </a:p>
            </p:txBody>
          </p:sp>
          <p:sp>
            <p:nvSpPr>
              <p:cNvPr id="31" name="Text Box 63"/>
              <p:cNvSpPr txBox="1">
                <a:spLocks noChangeArrowheads="1"/>
              </p:cNvSpPr>
              <p:nvPr/>
            </p:nvSpPr>
            <p:spPr bwMode="gray">
              <a:xfrm>
                <a:off x="1629513" y="1987780"/>
                <a:ext cx="408886" cy="720064"/>
              </a:xfrm>
              <a:prstGeom prst="rect">
                <a:avLst/>
              </a:prstGeom>
              <a:noFill/>
              <a:ln w="9525" algn="ctr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kern="0" dirty="0">
                    <a:solidFill>
                      <a:prstClr val="white"/>
                    </a:solidFill>
                    <a:latin typeface="Berlin Sans FB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</p:grpSp>
        <p:grpSp>
          <p:nvGrpSpPr>
            <p:cNvPr id="12" name="Group 22"/>
            <p:cNvGrpSpPr/>
            <p:nvPr/>
          </p:nvGrpSpPr>
          <p:grpSpPr bwMode="auto">
            <a:xfrm>
              <a:off x="1381125" y="2232647"/>
              <a:ext cx="8140561" cy="750887"/>
              <a:chOff x="1371600" y="1055688"/>
              <a:chExt cx="7834519" cy="838200"/>
            </a:xfrm>
          </p:grpSpPr>
          <p:sp>
            <p:nvSpPr>
              <p:cNvPr id="20" name="AutoShape 55"/>
              <p:cNvSpPr>
                <a:spLocks noChangeArrowheads="1"/>
              </p:cNvSpPr>
              <p:nvPr/>
            </p:nvSpPr>
            <p:spPr bwMode="gray">
              <a:xfrm>
                <a:off x="1874252" y="1201000"/>
                <a:ext cx="7331866" cy="559982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BE90DA">
                      <a:gamma/>
                      <a:tint val="21176"/>
                      <a:invGamma/>
                    </a:srgbClr>
                  </a:gs>
                  <a:gs pos="100000">
                    <a:srgbClr val="BE90DA"/>
                  </a:gs>
                </a:gsLst>
                <a:lin ang="0" scaled="1"/>
              </a:gradFill>
              <a:ln w="12700" algn="ctr">
                <a:solidFill>
                  <a:srgbClr val="FFFFFF"/>
                </a:solidFill>
                <a:round/>
              </a:ln>
              <a:effectLst>
                <a:outerShdw dist="99190" dir="2388334" algn="ctr" rotWithShape="0">
                  <a:srgbClr val="333333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ysClr val="windowText" lastClr="000000"/>
                  </a:solidFill>
                  <a:latin typeface="Berlin Sans FB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AutoShape 56"/>
              <p:cNvSpPr>
                <a:spLocks noChangeArrowheads="1"/>
              </p:cNvSpPr>
              <p:nvPr/>
            </p:nvSpPr>
            <p:spPr bwMode="gray">
              <a:xfrm>
                <a:off x="1371600" y="1055688"/>
                <a:ext cx="905997" cy="838200"/>
              </a:xfrm>
              <a:prstGeom prst="diamond">
                <a:avLst/>
              </a:prstGeom>
              <a:gradFill rotWithShape="1">
                <a:gsLst>
                  <a:gs pos="0">
                    <a:srgbClr val="BE90DA">
                      <a:gamma/>
                      <a:shade val="46275"/>
                      <a:invGamma/>
                    </a:srgbClr>
                  </a:gs>
                  <a:gs pos="100000">
                    <a:srgbClr val="BE90DA"/>
                  </a:gs>
                </a:gsLst>
                <a:lin ang="0" scaled="1"/>
              </a:gradFill>
              <a:ln w="25400" algn="ctr">
                <a:solidFill>
                  <a:srgbClr val="FFFFFF"/>
                </a:solidFill>
                <a:miter lim="800000"/>
              </a:ln>
              <a:effectLst>
                <a:outerShdw dist="63500" dir="2212194" algn="ctr" rotWithShape="0">
                  <a:srgbClr val="333333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ysClr val="windowText" lastClr="000000"/>
                  </a:solidFill>
                  <a:latin typeface="Berlin Sans FB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Text Box 57"/>
              <p:cNvSpPr txBox="1">
                <a:spLocks noChangeArrowheads="1"/>
              </p:cNvSpPr>
              <p:nvPr/>
            </p:nvSpPr>
            <p:spPr bwMode="gray">
              <a:xfrm>
                <a:off x="2253129" y="1250828"/>
                <a:ext cx="6952990" cy="5153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id-ID" altLang="en-US" sz="2300" b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2400" b="1" dirty="0" err="1">
                    <a:solidFill>
                      <a:srgbClr val="000000"/>
                    </a:solidFill>
                  </a:rPr>
                  <a:t>Pengertian</a:t>
                </a:r>
                <a:endParaRPr lang="id-ID" altLang="en-US" sz="2400" b="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" name="Text Box 58"/>
              <p:cNvSpPr txBox="1">
                <a:spLocks noChangeArrowheads="1"/>
              </p:cNvSpPr>
              <p:nvPr/>
            </p:nvSpPr>
            <p:spPr bwMode="gray">
              <a:xfrm>
                <a:off x="1680219" y="1091130"/>
                <a:ext cx="314731" cy="721242"/>
              </a:xfrm>
              <a:prstGeom prst="rect">
                <a:avLst/>
              </a:prstGeom>
              <a:noFill/>
              <a:ln w="9525" algn="ctr">
                <a:noFill/>
                <a:miter lim="800000"/>
              </a:ln>
              <a:effectLst/>
            </p:spPr>
            <p:txBody>
              <a:bodyPr wrap="none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3600" kern="0" dirty="0">
                    <a:solidFill>
                      <a:prstClr val="white"/>
                    </a:solidFill>
                    <a:latin typeface="Berlin Sans FB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4671" y="94411"/>
            <a:ext cx="109251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878" y="328091"/>
            <a:ext cx="10509663" cy="646331"/>
          </a:xfrm>
          <a:prstGeom prst="rect">
            <a:avLst/>
          </a:prstGeom>
          <a:solidFill>
            <a:srgbClr val="122086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PENGERTIAN</a:t>
            </a:r>
            <a:endParaRPr lang="id-ID" dirty="0"/>
          </a:p>
        </p:txBody>
      </p:sp>
      <p:sp>
        <p:nvSpPr>
          <p:cNvPr id="2" name="TextBox 1"/>
          <p:cNvSpPr txBox="1"/>
          <p:nvPr/>
        </p:nvSpPr>
        <p:spPr>
          <a:xfrm>
            <a:off x="521111" y="1388808"/>
            <a:ext cx="11198942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4346575" indent="-4346575"/>
            <a:r>
              <a:rPr lang="en-US" sz="2800" b="1" dirty="0" smtClean="0"/>
              <a:t>     </a:t>
            </a:r>
            <a:r>
              <a:rPr lang="en-US" sz="2800" b="1" dirty="0" err="1" smtClean="0"/>
              <a:t>Standar</a:t>
            </a:r>
            <a:r>
              <a:rPr lang="en-US" sz="2800" b="1" dirty="0" smtClean="0"/>
              <a:t> </a:t>
            </a:r>
            <a:r>
              <a:rPr lang="en-US" sz="2800" b="1" dirty="0" err="1"/>
              <a:t>Biaya</a:t>
            </a:r>
            <a:r>
              <a:rPr lang="en-US" sz="2800" b="1" dirty="0"/>
              <a:t> </a:t>
            </a:r>
            <a:r>
              <a:rPr lang="en-US" sz="2800" b="1" dirty="0" err="1"/>
              <a:t>Keluaran</a:t>
            </a:r>
            <a:r>
              <a:rPr lang="en-US" sz="2800" b="1" dirty="0"/>
              <a:t> (SBK): </a:t>
            </a:r>
            <a:r>
              <a:rPr lang="en-US" sz="2800" b="1" dirty="0" err="1"/>
              <a:t>B</a:t>
            </a:r>
            <a:r>
              <a:rPr lang="en-US" sz="2800" b="1" dirty="0" err="1" smtClean="0"/>
              <a:t>esaran</a:t>
            </a:r>
            <a:r>
              <a:rPr lang="en-US" sz="2800" b="1" dirty="0" smtClean="0"/>
              <a:t> </a:t>
            </a:r>
            <a:r>
              <a:rPr lang="en-US" sz="2800" b="1" dirty="0" err="1"/>
              <a:t>biaya</a:t>
            </a:r>
            <a:r>
              <a:rPr lang="en-US" sz="2800" b="1" dirty="0"/>
              <a:t> yang </a:t>
            </a:r>
            <a:r>
              <a:rPr lang="en-US" sz="2800" b="1" dirty="0" err="1"/>
              <a:t>ditetapkan</a:t>
            </a:r>
            <a:r>
              <a:rPr lang="en-US" sz="2800" b="1" dirty="0"/>
              <a:t> </a:t>
            </a:r>
            <a:r>
              <a:rPr lang="en-US" sz="2800" b="1" dirty="0" err="1" smtClean="0"/>
              <a:t>untuk</a:t>
            </a:r>
            <a:endParaRPr lang="en-US" sz="2800" b="1" dirty="0" smtClean="0"/>
          </a:p>
          <a:p>
            <a:pPr marL="4346575" indent="-4346575"/>
            <a:r>
              <a:rPr lang="en-US" sz="2800" b="1" dirty="0"/>
              <a:t> </a:t>
            </a:r>
            <a:r>
              <a:rPr lang="en-US" sz="2800" b="1" dirty="0" smtClean="0"/>
              <a:t>                                                           </a:t>
            </a:r>
            <a:r>
              <a:rPr lang="en-US" sz="2800" b="1" dirty="0" err="1" smtClean="0"/>
              <a:t>menghasilkan</a:t>
            </a:r>
            <a:r>
              <a:rPr lang="en-US" sz="2800" b="1" dirty="0" smtClean="0"/>
              <a:t> </a:t>
            </a:r>
            <a:r>
              <a:rPr lang="en-US" sz="2800" b="1" dirty="0" err="1"/>
              <a:t>keluaran</a:t>
            </a:r>
            <a:r>
              <a:rPr lang="en-US" sz="2800" b="1" dirty="0"/>
              <a:t> </a:t>
            </a:r>
            <a:r>
              <a:rPr lang="en-US" sz="2800" b="1" i="1" dirty="0"/>
              <a:t>(output</a:t>
            </a:r>
            <a:r>
              <a:rPr lang="en-US" sz="2800" b="1" i="1" dirty="0" smtClean="0"/>
              <a:t>)/</a:t>
            </a:r>
          </a:p>
          <a:p>
            <a:pPr marL="4346575" indent="-4346575"/>
            <a:r>
              <a:rPr lang="en-US" sz="2800" b="1" i="1" dirty="0"/>
              <a:t> </a:t>
            </a:r>
            <a:r>
              <a:rPr lang="en-US" sz="2800" b="1" i="1" dirty="0" smtClean="0"/>
              <a:t>                                                           sub </a:t>
            </a:r>
            <a:r>
              <a:rPr lang="en-US" sz="2800" b="1" dirty="0" err="1"/>
              <a:t>keluaran</a:t>
            </a:r>
            <a:r>
              <a:rPr lang="en-US" sz="2800" b="1" dirty="0"/>
              <a:t> </a:t>
            </a:r>
            <a:r>
              <a:rPr lang="en-US" sz="2800" b="1" i="1" dirty="0"/>
              <a:t>(sub output</a:t>
            </a:r>
            <a:r>
              <a:rPr lang="en-US" sz="2800" b="1" i="1" dirty="0" smtClean="0"/>
              <a:t>)</a:t>
            </a:r>
            <a:endParaRPr lang="en-US" sz="2800" b="1" dirty="0"/>
          </a:p>
        </p:txBody>
      </p:sp>
      <p:grpSp>
        <p:nvGrpSpPr>
          <p:cNvPr id="27" name="Group 26"/>
          <p:cNvGrpSpPr/>
          <p:nvPr/>
        </p:nvGrpSpPr>
        <p:grpSpPr>
          <a:xfrm>
            <a:off x="924233" y="3369191"/>
            <a:ext cx="10632767" cy="2927529"/>
            <a:chOff x="924233" y="3165991"/>
            <a:chExt cx="10632767" cy="2927529"/>
          </a:xfrm>
        </p:grpSpPr>
        <p:sp>
          <p:nvSpPr>
            <p:cNvPr id="3" name="TextBox 2"/>
            <p:cNvSpPr txBox="1"/>
            <p:nvPr/>
          </p:nvSpPr>
          <p:spPr>
            <a:xfrm>
              <a:off x="924233" y="4316362"/>
              <a:ext cx="747252" cy="52322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4346575" indent="-4346575">
                <a:defRPr sz="2800"/>
              </a:lvl1pPr>
            </a:lstStyle>
            <a:p>
              <a:r>
                <a:rPr lang="en-US" b="1" dirty="0"/>
                <a:t>SBK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861186" y="3165991"/>
              <a:ext cx="2556387" cy="1200329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SBK yang </a:t>
              </a:r>
              <a:r>
                <a:rPr lang="en-US" b="1" dirty="0" err="1"/>
                <a:t>berlaku</a:t>
              </a:r>
              <a:r>
                <a:rPr lang="en-US" b="1" dirty="0"/>
                <a:t> </a:t>
              </a:r>
              <a:r>
                <a:rPr lang="en-US" b="1" dirty="0" err="1"/>
                <a:t>untuk</a:t>
              </a:r>
              <a:r>
                <a:rPr lang="en-US" b="1" dirty="0"/>
                <a:t> </a:t>
              </a:r>
              <a:r>
                <a:rPr lang="pt-BR" b="1" dirty="0" smtClean="0"/>
                <a:t>beberapa/seluruh  Kementerian </a:t>
              </a:r>
              <a:r>
                <a:rPr lang="pt-BR" b="1" dirty="0"/>
                <a:t>N</a:t>
              </a:r>
              <a:r>
                <a:rPr lang="pt-BR" b="1" dirty="0" smtClean="0"/>
                <a:t>egara/  Lembaga</a:t>
              </a:r>
              <a:endParaRPr lang="en-US" b="1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866106" y="4961708"/>
              <a:ext cx="2688388" cy="92333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sv-SE" b="1" dirty="0"/>
                <a:t>SBK yang berlaku untuk satu </a:t>
              </a:r>
              <a:r>
                <a:rPr lang="en-US" b="1" dirty="0" err="1"/>
                <a:t>K</a:t>
              </a:r>
              <a:r>
                <a:rPr lang="en-US" b="1" dirty="0" err="1" smtClean="0"/>
                <a:t>ementerian</a:t>
              </a:r>
              <a:r>
                <a:rPr lang="en-US" b="1" dirty="0" smtClean="0"/>
                <a:t> Negara/ </a:t>
              </a:r>
              <a:r>
                <a:rPr lang="en-US" b="1" dirty="0" err="1" smtClean="0"/>
                <a:t>Lembaga</a:t>
              </a:r>
              <a:r>
                <a:rPr lang="en-US" b="1" dirty="0" smtClean="0"/>
                <a:t> </a:t>
              </a:r>
              <a:r>
                <a:rPr lang="en-US" b="1" dirty="0" err="1"/>
                <a:t>tertentu</a:t>
              </a:r>
              <a:endParaRPr lang="en-US" b="1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607274" y="3165991"/>
              <a:ext cx="4187397" cy="107721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marL="225425" indent="-225425">
                <a:spcAft>
                  <a:spcPts val="1200"/>
                </a:spcAft>
              </a:pPr>
              <a:r>
                <a:rPr lang="fi-FI" dirty="0"/>
                <a:t>a. Sub Keluaran </a:t>
              </a:r>
              <a:r>
                <a:rPr lang="fi-FI" i="1" dirty="0"/>
                <a:t>(Sub Output) </a:t>
              </a:r>
              <a:r>
                <a:rPr lang="fi-FI" dirty="0"/>
                <a:t>Perencanaan, </a:t>
              </a:r>
              <a:r>
                <a:rPr lang="nl-NL" dirty="0"/>
                <a:t>Pemeriksaan, Pendidikan, dan Pelatihan; </a:t>
              </a:r>
            </a:p>
            <a:p>
              <a:pPr marL="225425" indent="-225425">
                <a:spcAft>
                  <a:spcPts val="1200"/>
                </a:spcAft>
              </a:pPr>
              <a:r>
                <a:rPr lang="fi-FI" b="1" dirty="0">
                  <a:solidFill>
                    <a:srgbClr val="0000FF"/>
                  </a:solidFill>
                </a:rPr>
                <a:t>b. Sub Keluaran </a:t>
              </a:r>
              <a:r>
                <a:rPr lang="fi-FI" b="1" i="1" dirty="0">
                  <a:solidFill>
                    <a:srgbClr val="0000FF"/>
                  </a:solidFill>
                </a:rPr>
                <a:t>(Sub Output) </a:t>
              </a:r>
              <a:r>
                <a:rPr lang="fi-FI" b="1" dirty="0">
                  <a:solidFill>
                    <a:srgbClr val="0000FF"/>
                  </a:solidFill>
                </a:rPr>
                <a:t>Penelitian.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cxnSp>
          <p:nvCxnSpPr>
            <p:cNvPr id="8" name="Straight Connector 7"/>
            <p:cNvCxnSpPr>
              <a:stCxn id="3" idx="3"/>
              <a:endCxn id="6" idx="1"/>
            </p:cNvCxnSpPr>
            <p:nvPr/>
          </p:nvCxnSpPr>
          <p:spPr>
            <a:xfrm flipV="1">
              <a:off x="1671485" y="3766156"/>
              <a:ext cx="1189701" cy="8118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stCxn id="3" idx="3"/>
              <a:endCxn id="13" idx="1"/>
            </p:cNvCxnSpPr>
            <p:nvPr/>
          </p:nvCxnSpPr>
          <p:spPr>
            <a:xfrm>
              <a:off x="1671485" y="4577972"/>
              <a:ext cx="1194621" cy="845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stCxn id="6" idx="3"/>
            </p:cNvCxnSpPr>
            <p:nvPr/>
          </p:nvCxnSpPr>
          <p:spPr>
            <a:xfrm flipV="1">
              <a:off x="5417573" y="3766155"/>
              <a:ext cx="1189701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6619974" y="4893191"/>
              <a:ext cx="4187397" cy="120032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B</a:t>
              </a:r>
              <a:r>
                <a:rPr lang="en-US" b="1" dirty="0" smtClean="0">
                  <a:solidFill>
                    <a:srgbClr val="FF0000"/>
                  </a:solidFill>
                </a:rPr>
                <a:t>atas </a:t>
              </a:r>
              <a:r>
                <a:rPr lang="en-US" b="1" dirty="0" err="1">
                  <a:solidFill>
                    <a:srgbClr val="FF0000"/>
                  </a:solidFill>
                </a:rPr>
                <a:t>tertinggi</a:t>
              </a:r>
              <a:r>
                <a:rPr lang="en-US" b="1" dirty="0">
                  <a:solidFill>
                    <a:srgbClr val="FF0000"/>
                  </a:solidFill>
                </a:rPr>
                <a:t> yang </a:t>
              </a:r>
              <a:r>
                <a:rPr lang="en-US" b="1" dirty="0" err="1">
                  <a:solidFill>
                    <a:srgbClr val="FF0000"/>
                  </a:solidFill>
                </a:rPr>
                <a:t>besarannya</a:t>
              </a:r>
              <a:r>
                <a:rPr lang="en-US" b="1" dirty="0">
                  <a:solidFill>
                    <a:srgbClr val="FF0000"/>
                  </a:solidFill>
                </a:rPr>
                <a:t> </a:t>
              </a:r>
              <a:r>
                <a:rPr lang="en-US" b="1" dirty="0" err="1">
                  <a:solidFill>
                    <a:srgbClr val="FF0000"/>
                  </a:solidFill>
                </a:rPr>
                <a:t>tidak</a:t>
              </a:r>
              <a:r>
                <a:rPr lang="en-US" b="1" dirty="0">
                  <a:solidFill>
                    <a:srgbClr val="FF0000"/>
                  </a:solidFill>
                </a:rPr>
                <a:t> </a:t>
              </a:r>
              <a:r>
                <a:rPr lang="en-US" b="1" dirty="0" err="1">
                  <a:solidFill>
                    <a:srgbClr val="FF0000"/>
                  </a:solidFill>
                </a:rPr>
                <a:t>dapat</a:t>
              </a:r>
              <a:r>
                <a:rPr lang="en-US" b="1" dirty="0">
                  <a:solidFill>
                    <a:srgbClr val="FF0000"/>
                  </a:solidFill>
                </a:rPr>
                <a:t> </a:t>
              </a:r>
              <a:r>
                <a:rPr lang="en-US" b="1" dirty="0" err="1">
                  <a:solidFill>
                    <a:srgbClr val="FF0000"/>
                  </a:solidFill>
                </a:rPr>
                <a:t>dilampaui</a:t>
              </a:r>
              <a:r>
                <a:rPr lang="en-US" b="1" dirty="0">
                  <a:solidFill>
                    <a:srgbClr val="FF0000"/>
                  </a:solidFill>
                </a:rPr>
                <a:t> </a:t>
              </a:r>
              <a:r>
                <a:rPr lang="sv-SE" b="1" dirty="0">
                  <a:solidFill>
                    <a:srgbClr val="FF0000"/>
                  </a:solidFill>
                </a:rPr>
                <a:t>dalam penyusunan </a:t>
              </a:r>
              <a:r>
                <a:rPr lang="sv-SE" b="1" dirty="0" smtClean="0">
                  <a:solidFill>
                    <a:srgbClr val="FF0000"/>
                  </a:solidFill>
                </a:rPr>
                <a:t>rencana </a:t>
              </a:r>
              <a:r>
                <a:rPr lang="sv-SE" b="1" dirty="0">
                  <a:solidFill>
                    <a:srgbClr val="FF0000"/>
                  </a:solidFill>
                </a:rPr>
                <a:t>kerja </a:t>
              </a:r>
              <a:r>
                <a:rPr lang="sv-SE" b="1" dirty="0" smtClean="0">
                  <a:solidFill>
                    <a:srgbClr val="FF0000"/>
                  </a:solidFill>
                </a:rPr>
                <a:t>dan anggaran </a:t>
              </a:r>
              <a:r>
                <a:rPr lang="en-US" b="1" dirty="0" err="1">
                  <a:solidFill>
                    <a:srgbClr val="FF0000"/>
                  </a:solidFill>
                </a:rPr>
                <a:t>K</a:t>
              </a:r>
              <a:r>
                <a:rPr lang="en-US" b="1" dirty="0" err="1" smtClean="0">
                  <a:solidFill>
                    <a:srgbClr val="FF0000"/>
                  </a:solidFill>
                </a:rPr>
                <a:t>ementerian</a:t>
              </a:r>
              <a:r>
                <a:rPr lang="en-US" b="1" dirty="0" smtClean="0">
                  <a:solidFill>
                    <a:srgbClr val="FF0000"/>
                  </a:solidFill>
                </a:rPr>
                <a:t> Negara/</a:t>
              </a:r>
              <a:r>
                <a:rPr lang="en-US" b="1" dirty="0" err="1">
                  <a:solidFill>
                    <a:srgbClr val="FF0000"/>
                  </a:solidFill>
                </a:rPr>
                <a:t>L</a:t>
              </a:r>
              <a:r>
                <a:rPr lang="en-US" b="1" dirty="0" err="1" smtClean="0">
                  <a:solidFill>
                    <a:srgbClr val="FF0000"/>
                  </a:solidFill>
                </a:rPr>
                <a:t>embaga</a:t>
              </a:r>
              <a:r>
                <a:rPr lang="en-US" b="1" dirty="0" smtClean="0">
                  <a:solidFill>
                    <a:srgbClr val="FF0000"/>
                  </a:solidFill>
                </a:rPr>
                <a:t> </a:t>
              </a:r>
              <a:r>
                <a:rPr lang="en-US" b="1" dirty="0" err="1">
                  <a:solidFill>
                    <a:srgbClr val="FF0000"/>
                  </a:solidFill>
                </a:rPr>
                <a:t>Tahun</a:t>
              </a:r>
              <a:r>
                <a:rPr lang="en-US" b="1" dirty="0">
                  <a:solidFill>
                    <a:srgbClr val="FF0000"/>
                  </a:solidFill>
                </a:rPr>
                <a:t> </a:t>
              </a:r>
              <a:r>
                <a:rPr lang="en-US" b="1" dirty="0" err="1">
                  <a:solidFill>
                    <a:srgbClr val="FF0000"/>
                  </a:solidFill>
                </a:rPr>
                <a:t>Anggaran</a:t>
              </a:r>
              <a:r>
                <a:rPr lang="en-US" b="1" dirty="0">
                  <a:solidFill>
                    <a:srgbClr val="FF0000"/>
                  </a:solidFill>
                </a:rPr>
                <a:t> </a:t>
              </a:r>
              <a:r>
                <a:rPr lang="en-US" b="1" dirty="0" smtClean="0">
                  <a:solidFill>
                    <a:srgbClr val="FF0000"/>
                  </a:solidFill>
                </a:rPr>
                <a:t>2017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flipV="1">
              <a:off x="10477500" y="4089400"/>
              <a:ext cx="1079500" cy="127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11557000" y="4089400"/>
              <a:ext cx="0" cy="14478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10807371" y="5537200"/>
              <a:ext cx="749629" cy="0"/>
            </a:xfrm>
            <a:prstGeom prst="line">
              <a:avLst/>
            </a:prstGeom>
            <a:ln>
              <a:tailEnd type="stealt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 rot="16200000">
            <a:off x="-2700990" y="3674970"/>
            <a:ext cx="5972050" cy="40011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1"/>
                </a:solidFill>
              </a:rPr>
              <a:t>Peraturan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Menteri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Keuangan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Nomor</a:t>
            </a:r>
            <a:r>
              <a:rPr lang="en-US" sz="2000" dirty="0">
                <a:solidFill>
                  <a:schemeClr val="bg1"/>
                </a:solidFill>
              </a:rPr>
              <a:t> 106/PMK.02/2016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4671" y="94411"/>
            <a:ext cx="109251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878" y="328091"/>
            <a:ext cx="10509663" cy="646331"/>
          </a:xfrm>
          <a:prstGeom prst="rect">
            <a:avLst/>
          </a:prstGeom>
          <a:solidFill>
            <a:srgbClr val="122086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SBK (</a:t>
            </a:r>
            <a:r>
              <a:rPr lang="en-US" i="1" dirty="0" smtClean="0"/>
              <a:t>OUTPUT</a:t>
            </a:r>
            <a:r>
              <a:rPr lang="en-US" dirty="0" smtClean="0"/>
              <a:t> PENELITIAN)</a:t>
            </a:r>
            <a:endParaRPr lang="id-ID" dirty="0"/>
          </a:p>
        </p:txBody>
      </p:sp>
      <p:sp>
        <p:nvSpPr>
          <p:cNvPr id="3" name="Rectangle 2"/>
          <p:cNvSpPr/>
          <p:nvPr/>
        </p:nvSpPr>
        <p:spPr>
          <a:xfrm>
            <a:off x="612838" y="429943"/>
            <a:ext cx="11157615" cy="5955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300000"/>
              </a:lnSpc>
              <a:spcAft>
                <a:spcPts val="600"/>
              </a:spcAft>
            </a:pPr>
            <a:r>
              <a:rPr lang="en-US" sz="4800" b="1" dirty="0"/>
              <a:t>SBK </a:t>
            </a:r>
            <a:r>
              <a:rPr lang="en-US" sz="4800" b="1" dirty="0" err="1"/>
              <a:t>Riset</a:t>
            </a:r>
            <a:r>
              <a:rPr lang="en-US" sz="4800" b="1" dirty="0"/>
              <a:t> </a:t>
            </a:r>
            <a:r>
              <a:rPr lang="en-US" sz="4800" b="1" dirty="0" err="1"/>
              <a:t>Pembinaan</a:t>
            </a:r>
            <a:r>
              <a:rPr lang="en-US" sz="4800" b="1" dirty="0"/>
              <a:t>/</a:t>
            </a:r>
            <a:r>
              <a:rPr lang="en-US" sz="4800" b="1" dirty="0" err="1"/>
              <a:t>Kapasitas</a:t>
            </a:r>
            <a:endParaRPr lang="en-US" sz="4800" dirty="0"/>
          </a:p>
          <a:p>
            <a:pPr>
              <a:spcAft>
                <a:spcPts val="1200"/>
              </a:spcAft>
            </a:pPr>
            <a:r>
              <a:rPr lang="en-US" sz="3200" b="1" dirty="0"/>
              <a:t># </a:t>
            </a:r>
            <a:r>
              <a:rPr lang="en-US" sz="3200" b="1" dirty="0" err="1"/>
              <a:t>Pembinaan</a:t>
            </a:r>
            <a:r>
              <a:rPr lang="en-US" sz="3200" b="1" dirty="0"/>
              <a:t> </a:t>
            </a:r>
            <a:r>
              <a:rPr lang="en-US" sz="3200" b="1" dirty="0" err="1"/>
              <a:t>dan</a:t>
            </a:r>
            <a:r>
              <a:rPr lang="en-US" sz="3200" b="1" dirty="0"/>
              <a:t> </a:t>
            </a:r>
            <a:r>
              <a:rPr lang="en-US" sz="3200" b="1" dirty="0" err="1"/>
              <a:t>mengarahkan</a:t>
            </a:r>
            <a:r>
              <a:rPr lang="en-US" sz="3200" b="1" dirty="0"/>
              <a:t> para </a:t>
            </a:r>
            <a:r>
              <a:rPr lang="en-US" sz="3200" b="1" dirty="0" err="1"/>
              <a:t>peneliti</a:t>
            </a:r>
            <a:r>
              <a:rPr lang="en-US" sz="3200" b="1" dirty="0"/>
              <a:t> </a:t>
            </a:r>
            <a:r>
              <a:rPr lang="en-US" sz="3200" b="1" dirty="0" err="1" smtClean="0"/>
              <a:t>pemula</a:t>
            </a:r>
            <a:r>
              <a:rPr lang="en-US" sz="3200" b="1" dirty="0" smtClean="0"/>
              <a:t> </a:t>
            </a:r>
          </a:p>
          <a:p>
            <a:pPr>
              <a:spcAft>
                <a:spcPts val="1200"/>
              </a:spcAft>
            </a:pPr>
            <a:r>
              <a:rPr lang="en-US" sz="3200" b="1" dirty="0" smtClean="0"/>
              <a:t># </a:t>
            </a:r>
            <a:r>
              <a:rPr lang="en-US" sz="3200" b="1" dirty="0" err="1" smtClean="0"/>
              <a:t>Menghasilkan</a:t>
            </a:r>
            <a:r>
              <a:rPr lang="en-US" sz="3200" b="1" dirty="0" smtClean="0"/>
              <a:t> </a:t>
            </a:r>
            <a:r>
              <a:rPr lang="en-US" sz="3200" b="1" dirty="0" smtClean="0">
                <a:sym typeface="Wingdings" panose="05000000000000000000" pitchFamily="2" charset="2"/>
              </a:rPr>
              <a:t> </a:t>
            </a:r>
            <a:r>
              <a:rPr lang="en-US" sz="3200" b="1" dirty="0" err="1" smtClean="0"/>
              <a:t>Laporan</a:t>
            </a:r>
            <a:r>
              <a:rPr lang="en-US" sz="3200" b="1" dirty="0" smtClean="0"/>
              <a:t> Final (</a:t>
            </a:r>
            <a:r>
              <a:rPr lang="en-US" sz="3200" b="1" dirty="0" err="1" smtClean="0"/>
              <a:t>Luaran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Wajib</a:t>
            </a:r>
            <a:r>
              <a:rPr lang="en-US" sz="3200" b="1" dirty="0" smtClean="0"/>
              <a:t>)</a:t>
            </a:r>
            <a:endParaRPr lang="en-US" sz="3200" dirty="0"/>
          </a:p>
          <a:p>
            <a:r>
              <a:rPr lang="en-US" sz="3200" b="1" dirty="0"/>
              <a:t># </a:t>
            </a:r>
            <a:r>
              <a:rPr lang="en-US" sz="3200" b="1" dirty="0" err="1"/>
              <a:t>Tindak</a:t>
            </a:r>
            <a:r>
              <a:rPr lang="en-US" sz="3200" b="1" dirty="0"/>
              <a:t> </a:t>
            </a:r>
            <a:r>
              <a:rPr lang="en-US" sz="3200" b="1" dirty="0" err="1"/>
              <a:t>lanjut</a:t>
            </a:r>
            <a:r>
              <a:rPr lang="en-US" sz="3200" b="1" dirty="0"/>
              <a:t> </a:t>
            </a:r>
            <a:r>
              <a:rPr lang="en-US" sz="3200" b="1" dirty="0">
                <a:sym typeface="Wingdings" panose="05000000000000000000" pitchFamily="2" charset="2"/>
              </a:rPr>
              <a:t></a:t>
            </a:r>
            <a:r>
              <a:rPr lang="en-US" sz="3200" b="1" dirty="0"/>
              <a:t> </a:t>
            </a:r>
            <a:r>
              <a:rPr lang="en-US" sz="3200" b="1" dirty="0" err="1"/>
              <a:t>Artikel</a:t>
            </a:r>
            <a:r>
              <a:rPr lang="en-US" sz="3200" b="1" dirty="0"/>
              <a:t> </a:t>
            </a:r>
            <a:r>
              <a:rPr lang="en-US" sz="3200" b="1" dirty="0" err="1"/>
              <a:t>dalam</a:t>
            </a:r>
            <a:r>
              <a:rPr lang="en-US" sz="3200" b="1" dirty="0"/>
              <a:t> </a:t>
            </a:r>
            <a:r>
              <a:rPr lang="en-US" sz="3200" b="1" dirty="0" err="1" smtClean="0"/>
              <a:t>Jurnal</a:t>
            </a:r>
            <a:r>
              <a:rPr lang="en-US" sz="3200" b="1" dirty="0" smtClean="0"/>
              <a:t>:</a:t>
            </a:r>
            <a:endParaRPr lang="en-US" sz="3200" dirty="0"/>
          </a:p>
          <a:p>
            <a:r>
              <a:rPr lang="en-US" sz="3200" b="1" dirty="0"/>
              <a:t>   </a:t>
            </a:r>
            <a:r>
              <a:rPr lang="en-US" sz="3200" b="1" dirty="0" smtClean="0"/>
              <a:t>                               </a:t>
            </a:r>
            <a:r>
              <a:rPr lang="en-US" sz="3200" b="1" dirty="0"/>
              <a:t>- </a:t>
            </a:r>
            <a:r>
              <a:rPr lang="en-US" sz="3200" b="1" dirty="0" err="1"/>
              <a:t>Nas</a:t>
            </a:r>
            <a:r>
              <a:rPr lang="en-US" sz="3200" b="1" dirty="0"/>
              <a:t> </a:t>
            </a:r>
            <a:r>
              <a:rPr lang="en-US" sz="3200" b="1" dirty="0" err="1"/>
              <a:t>tidak</a:t>
            </a:r>
            <a:r>
              <a:rPr lang="en-US" sz="3200" b="1" dirty="0"/>
              <a:t> </a:t>
            </a:r>
            <a:r>
              <a:rPr lang="en-US" sz="3200" b="1" dirty="0" err="1"/>
              <a:t>terakreditasi</a:t>
            </a:r>
            <a:r>
              <a:rPr lang="en-US" sz="3200" b="1" dirty="0"/>
              <a:t> = Max </a:t>
            </a:r>
            <a:r>
              <a:rPr lang="en-US" sz="3200" b="1" dirty="0" err="1"/>
              <a:t>Rp</a:t>
            </a:r>
            <a:r>
              <a:rPr lang="en-US" sz="3200" b="1" dirty="0"/>
              <a:t>. 3 </a:t>
            </a:r>
            <a:r>
              <a:rPr lang="en-US" sz="3200" b="1" dirty="0" err="1"/>
              <a:t>Jt</a:t>
            </a:r>
            <a:r>
              <a:rPr lang="en-US" sz="3200" b="1" dirty="0"/>
              <a:t> </a:t>
            </a:r>
            <a:endParaRPr lang="en-US" sz="3200" dirty="0"/>
          </a:p>
          <a:p>
            <a:r>
              <a:rPr lang="en-US" sz="3200" b="1" dirty="0"/>
              <a:t> </a:t>
            </a:r>
            <a:r>
              <a:rPr lang="en-US" sz="3200" b="1" dirty="0" smtClean="0"/>
              <a:t>                                 </a:t>
            </a:r>
            <a:r>
              <a:rPr lang="en-US" sz="3200" b="1" dirty="0"/>
              <a:t>- </a:t>
            </a:r>
            <a:r>
              <a:rPr lang="en-US" sz="3200" b="1" dirty="0" err="1"/>
              <a:t>Nas</a:t>
            </a:r>
            <a:r>
              <a:rPr lang="en-US" sz="3200" b="1" dirty="0"/>
              <a:t> </a:t>
            </a:r>
            <a:r>
              <a:rPr lang="en-US" sz="3200" b="1" dirty="0" err="1"/>
              <a:t>terakreditasi</a:t>
            </a:r>
            <a:r>
              <a:rPr lang="en-US" sz="3200" b="1" dirty="0"/>
              <a:t> = Max </a:t>
            </a:r>
            <a:r>
              <a:rPr lang="en-US" sz="3200" b="1" dirty="0" err="1"/>
              <a:t>Rp</a:t>
            </a:r>
            <a:r>
              <a:rPr lang="en-US" sz="3200" b="1" dirty="0"/>
              <a:t>. 10 </a:t>
            </a:r>
            <a:r>
              <a:rPr lang="en-US" sz="3200" b="1" dirty="0" err="1"/>
              <a:t>Jt</a:t>
            </a:r>
            <a:endParaRPr lang="en-US" sz="3200" dirty="0"/>
          </a:p>
          <a:p>
            <a:r>
              <a:rPr lang="en-US" sz="3200" b="1" dirty="0"/>
              <a:t>    </a:t>
            </a:r>
            <a:r>
              <a:rPr lang="en-US" sz="3200" b="1" dirty="0" smtClean="0"/>
              <a:t>                              - </a:t>
            </a:r>
            <a:r>
              <a:rPr lang="en-US" sz="3200" b="1" dirty="0"/>
              <a:t>Regional/Int’l </a:t>
            </a:r>
            <a:r>
              <a:rPr lang="en-US" sz="3200" b="1" dirty="0" err="1"/>
              <a:t>tidak</a:t>
            </a:r>
            <a:r>
              <a:rPr lang="en-US" sz="3200" b="1" dirty="0"/>
              <a:t> </a:t>
            </a:r>
            <a:r>
              <a:rPr lang="en-US" sz="3200" b="1" dirty="0" err="1"/>
              <a:t>terindeks</a:t>
            </a:r>
            <a:r>
              <a:rPr lang="en-US" sz="3200" b="1" dirty="0"/>
              <a:t> = </a:t>
            </a:r>
            <a:r>
              <a:rPr lang="en-US" sz="3200" b="1"/>
              <a:t>Max </a:t>
            </a:r>
            <a:r>
              <a:rPr lang="en-US" sz="3200" b="1" smtClean="0"/>
              <a:t>Rp.15 </a:t>
            </a:r>
            <a:r>
              <a:rPr lang="en-US" sz="3200" b="1" dirty="0" err="1"/>
              <a:t>Jt</a:t>
            </a:r>
            <a:r>
              <a:rPr lang="en-US" sz="3200" b="1" dirty="0"/>
              <a:t> </a:t>
            </a:r>
            <a:endParaRPr lang="en-US" sz="3200" dirty="0"/>
          </a:p>
          <a:p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92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4671" y="94411"/>
            <a:ext cx="109251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878" y="328091"/>
            <a:ext cx="10509663" cy="646331"/>
          </a:xfrm>
          <a:prstGeom prst="rect">
            <a:avLst/>
          </a:prstGeom>
          <a:solidFill>
            <a:srgbClr val="122086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SBK (</a:t>
            </a:r>
            <a:r>
              <a:rPr lang="en-US" i="1" dirty="0" smtClean="0"/>
              <a:t>OUTPUT</a:t>
            </a:r>
            <a:r>
              <a:rPr lang="en-US" dirty="0" smtClean="0"/>
              <a:t> PENELITIAN)</a:t>
            </a:r>
            <a:endParaRPr lang="id-ID" dirty="0"/>
          </a:p>
        </p:txBody>
      </p:sp>
      <p:sp>
        <p:nvSpPr>
          <p:cNvPr id="3" name="Rectangle 2"/>
          <p:cNvSpPr/>
          <p:nvPr/>
        </p:nvSpPr>
        <p:spPr>
          <a:xfrm>
            <a:off x="661488" y="1322937"/>
            <a:ext cx="11420262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</a:pPr>
            <a:r>
              <a:rPr lang="en-US" sz="4800" b="1" dirty="0"/>
              <a:t>SBK </a:t>
            </a:r>
            <a:r>
              <a:rPr lang="en-US" sz="4800" b="1" dirty="0" err="1"/>
              <a:t>Riset</a:t>
            </a:r>
            <a:r>
              <a:rPr lang="en-US" sz="4800" b="1" dirty="0"/>
              <a:t> </a:t>
            </a:r>
            <a:r>
              <a:rPr lang="en-US" sz="4800" b="1" dirty="0" err="1"/>
              <a:t>Dasar</a:t>
            </a:r>
            <a:r>
              <a:rPr lang="en-US" sz="4800" b="1" dirty="0"/>
              <a:t> </a:t>
            </a:r>
          </a:p>
          <a:p>
            <a:pPr>
              <a:spcAft>
                <a:spcPts val="1200"/>
              </a:spcAft>
            </a:pPr>
            <a:r>
              <a:rPr lang="en-US" sz="3200" b="1" dirty="0"/>
              <a:t># </a:t>
            </a:r>
            <a:r>
              <a:rPr lang="en-US" sz="3200" b="1" dirty="0" err="1"/>
              <a:t>Untuk</a:t>
            </a:r>
            <a:r>
              <a:rPr lang="en-US" sz="3200" b="1" dirty="0"/>
              <a:t> </a:t>
            </a:r>
            <a:r>
              <a:rPr lang="en-US" sz="3200" b="1" dirty="0" err="1"/>
              <a:t>memperoleh</a:t>
            </a:r>
            <a:r>
              <a:rPr lang="en-US" sz="3200" b="1" dirty="0"/>
              <a:t> </a:t>
            </a:r>
            <a:r>
              <a:rPr lang="en-US" sz="3200" b="1" dirty="0" err="1"/>
              <a:t>temuan</a:t>
            </a:r>
            <a:r>
              <a:rPr lang="en-US" sz="3200" b="1" dirty="0"/>
              <a:t> </a:t>
            </a:r>
            <a:r>
              <a:rPr lang="en-US" sz="3200" b="1" dirty="0" err="1"/>
              <a:t>baru</a:t>
            </a:r>
            <a:r>
              <a:rPr lang="en-US" sz="3200" b="1" dirty="0"/>
              <a:t> </a:t>
            </a:r>
            <a:r>
              <a:rPr lang="en-US" sz="3200" b="1" dirty="0" err="1"/>
              <a:t>atau</a:t>
            </a:r>
            <a:r>
              <a:rPr lang="en-US" sz="3200" b="1" dirty="0"/>
              <a:t> </a:t>
            </a:r>
            <a:r>
              <a:rPr lang="en-US" sz="3200" b="1" dirty="0" err="1"/>
              <a:t>pengembangan</a:t>
            </a:r>
            <a:r>
              <a:rPr lang="en-US" sz="3200" b="1" dirty="0"/>
              <a:t> </a:t>
            </a:r>
            <a:r>
              <a:rPr lang="en-US" sz="3200" b="1" dirty="0" err="1"/>
              <a:t>iptek</a:t>
            </a:r>
            <a:r>
              <a:rPr lang="en-US" sz="3200" b="1" dirty="0"/>
              <a:t> </a:t>
            </a:r>
          </a:p>
          <a:p>
            <a:r>
              <a:rPr lang="en-US" sz="3200" b="1" dirty="0"/>
              <a:t># </a:t>
            </a:r>
            <a:r>
              <a:rPr lang="en-US" sz="3200" b="1" dirty="0" err="1"/>
              <a:t>Tahapan</a:t>
            </a:r>
            <a:r>
              <a:rPr lang="en-US" sz="3200" b="1" dirty="0"/>
              <a:t>: </a:t>
            </a:r>
            <a:endParaRPr lang="en-US" sz="3200" b="1" dirty="0" smtClean="0"/>
          </a:p>
          <a:p>
            <a:r>
              <a:rPr lang="en-US" sz="3200" b="1" dirty="0"/>
              <a:t> </a:t>
            </a:r>
            <a:r>
              <a:rPr lang="en-US" sz="3200" b="1" dirty="0" smtClean="0"/>
              <a:t>   - </a:t>
            </a:r>
            <a:r>
              <a:rPr lang="en-US" sz="3200" b="1" dirty="0" err="1"/>
              <a:t>Penentuan</a:t>
            </a:r>
            <a:r>
              <a:rPr lang="en-US" sz="3200" b="1" dirty="0"/>
              <a:t> </a:t>
            </a:r>
            <a:r>
              <a:rPr lang="en-US" sz="3200" b="1" dirty="0" err="1"/>
              <a:t>asumsi</a:t>
            </a:r>
            <a:r>
              <a:rPr lang="en-US" sz="3200" b="1" dirty="0"/>
              <a:t> </a:t>
            </a:r>
            <a:r>
              <a:rPr lang="en-US" sz="3200" b="1" dirty="0" err="1"/>
              <a:t>dan</a:t>
            </a:r>
            <a:r>
              <a:rPr lang="en-US" sz="3200" b="1" dirty="0"/>
              <a:t> </a:t>
            </a:r>
            <a:r>
              <a:rPr lang="en-US" sz="3200" b="1" dirty="0" err="1"/>
              <a:t>hukum</a:t>
            </a:r>
            <a:r>
              <a:rPr lang="en-US" sz="3200" b="1" dirty="0"/>
              <a:t> </a:t>
            </a:r>
            <a:r>
              <a:rPr lang="en-US" sz="3200" b="1" dirty="0" err="1"/>
              <a:t>dasar</a:t>
            </a:r>
            <a:r>
              <a:rPr lang="en-US" sz="3200" b="1" dirty="0"/>
              <a:t> </a:t>
            </a:r>
          </a:p>
          <a:p>
            <a:r>
              <a:rPr lang="en-US" sz="3200" b="1" dirty="0"/>
              <a:t>    </a:t>
            </a:r>
            <a:r>
              <a:rPr lang="en-US" sz="3200" b="1" dirty="0" smtClean="0"/>
              <a:t>- </a:t>
            </a:r>
            <a:r>
              <a:rPr lang="en-US" sz="3200" b="1" dirty="0" err="1"/>
              <a:t>Formulasi</a:t>
            </a:r>
            <a:r>
              <a:rPr lang="en-US" sz="3200" b="1" dirty="0"/>
              <a:t> </a:t>
            </a:r>
            <a:r>
              <a:rPr lang="en-US" sz="3200" b="1" dirty="0" err="1"/>
              <a:t>konsep</a:t>
            </a:r>
            <a:r>
              <a:rPr lang="en-US" sz="3200" b="1" dirty="0"/>
              <a:t> </a:t>
            </a:r>
            <a:r>
              <a:rPr lang="en-US" sz="3200" b="1" dirty="0" err="1"/>
              <a:t>dan</a:t>
            </a:r>
            <a:r>
              <a:rPr lang="en-US" sz="3200" b="1" dirty="0"/>
              <a:t>/</a:t>
            </a:r>
            <a:r>
              <a:rPr lang="en-US" sz="3200" b="1" dirty="0" err="1"/>
              <a:t>atau</a:t>
            </a:r>
            <a:r>
              <a:rPr lang="en-US" sz="3200" b="1" dirty="0"/>
              <a:t> </a:t>
            </a:r>
            <a:r>
              <a:rPr lang="en-US" sz="3200" b="1" dirty="0" err="1"/>
              <a:t>aplikasi</a:t>
            </a:r>
            <a:r>
              <a:rPr lang="en-US" sz="3200" b="1" dirty="0"/>
              <a:t> </a:t>
            </a:r>
            <a:r>
              <a:rPr lang="en-US" sz="3200" b="1" dirty="0" err="1"/>
              <a:t>formulasi</a:t>
            </a:r>
            <a:r>
              <a:rPr lang="en-US" sz="3200" b="1" dirty="0"/>
              <a:t> </a:t>
            </a:r>
          </a:p>
          <a:p>
            <a:r>
              <a:rPr lang="en-US" sz="3200" b="1" dirty="0"/>
              <a:t>    </a:t>
            </a:r>
            <a:r>
              <a:rPr lang="en-US" sz="3200" b="1" dirty="0" smtClean="0"/>
              <a:t>- </a:t>
            </a:r>
            <a:r>
              <a:rPr lang="en-US" sz="3200" b="1" dirty="0" err="1"/>
              <a:t>Pembuktian</a:t>
            </a:r>
            <a:r>
              <a:rPr lang="en-US" sz="3200" b="1" dirty="0"/>
              <a:t> </a:t>
            </a:r>
            <a:r>
              <a:rPr lang="en-US" sz="3200" b="1" dirty="0" err="1"/>
              <a:t>konsep</a:t>
            </a:r>
            <a:r>
              <a:rPr lang="en-US" sz="3200" b="1" dirty="0"/>
              <a:t> </a:t>
            </a:r>
            <a:r>
              <a:rPr lang="en-US" sz="3200" b="1" dirty="0" err="1"/>
              <a:t>fungsi</a:t>
            </a:r>
            <a:r>
              <a:rPr lang="en-US" sz="3200" b="1" dirty="0"/>
              <a:t> </a:t>
            </a:r>
            <a:r>
              <a:rPr lang="en-US" sz="3200" b="1" dirty="0" err="1"/>
              <a:t>dan</a:t>
            </a:r>
            <a:r>
              <a:rPr lang="en-US" sz="3200" b="1" dirty="0"/>
              <a:t>/</a:t>
            </a:r>
            <a:r>
              <a:rPr lang="en-US" sz="3200" b="1" dirty="0" err="1"/>
              <a:t>atau</a:t>
            </a:r>
            <a:r>
              <a:rPr lang="en-US" sz="3200" b="1" dirty="0"/>
              <a:t> </a:t>
            </a:r>
            <a:r>
              <a:rPr lang="en-US" sz="3200" b="1" dirty="0" err="1"/>
              <a:t>karakteristik</a:t>
            </a:r>
            <a:r>
              <a:rPr lang="en-US" sz="3200" b="1" dirty="0"/>
              <a:t> </a:t>
            </a:r>
            <a:r>
              <a:rPr lang="en-US" sz="3200" b="1" dirty="0" err="1" smtClean="0"/>
              <a:t>secara</a:t>
            </a:r>
            <a:endParaRPr lang="en-US" sz="3200" b="1" dirty="0" smtClean="0"/>
          </a:p>
          <a:p>
            <a:r>
              <a:rPr lang="en-US" sz="3200" b="1" dirty="0"/>
              <a:t> </a:t>
            </a:r>
            <a:r>
              <a:rPr lang="en-US" sz="3200" b="1" dirty="0" smtClean="0"/>
              <a:t>      </a:t>
            </a:r>
            <a:r>
              <a:rPr lang="en-US" sz="3200" b="1" dirty="0" err="1" smtClean="0"/>
              <a:t>analitis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eksperimental</a:t>
            </a:r>
            <a:endParaRPr lang="en-US" sz="3200" b="1" dirty="0"/>
          </a:p>
          <a:p>
            <a:r>
              <a:rPr lang="en-US" sz="3200" b="1" dirty="0"/>
              <a:t>    </a:t>
            </a:r>
            <a:r>
              <a:rPr lang="en-US" sz="3200" b="1" dirty="0" smtClean="0"/>
              <a:t>- </a:t>
            </a:r>
            <a:r>
              <a:rPr lang="en-US" sz="3200" b="1" dirty="0" err="1" smtClean="0"/>
              <a:t>Laporan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kegiatan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komprehensif</a:t>
            </a:r>
            <a:r>
              <a:rPr lang="en-US" sz="3200" b="1" dirty="0" smtClean="0"/>
              <a:t> (</a:t>
            </a:r>
            <a:r>
              <a:rPr lang="en-US" sz="3200" b="1" dirty="0" err="1" smtClean="0"/>
              <a:t>Luaran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Wajib</a:t>
            </a:r>
            <a:r>
              <a:rPr lang="en-US" sz="3200" b="1" dirty="0" smtClean="0"/>
              <a:t>)</a:t>
            </a:r>
            <a:endParaRPr lang="en-US" sz="3200" dirty="0"/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15343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4671" y="94411"/>
            <a:ext cx="109251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878" y="328091"/>
            <a:ext cx="10509663" cy="646331"/>
          </a:xfrm>
          <a:prstGeom prst="rect">
            <a:avLst/>
          </a:prstGeom>
          <a:solidFill>
            <a:srgbClr val="122086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SBK (</a:t>
            </a:r>
            <a:r>
              <a:rPr lang="en-US" i="1" dirty="0" smtClean="0"/>
              <a:t>OUTPUT</a:t>
            </a:r>
            <a:r>
              <a:rPr lang="en-US" dirty="0" smtClean="0"/>
              <a:t> PENELITIAN)</a:t>
            </a:r>
            <a:endParaRPr lang="id-ID" dirty="0"/>
          </a:p>
        </p:txBody>
      </p:sp>
      <p:sp>
        <p:nvSpPr>
          <p:cNvPr id="3" name="Rectangle 2"/>
          <p:cNvSpPr/>
          <p:nvPr/>
        </p:nvSpPr>
        <p:spPr>
          <a:xfrm>
            <a:off x="924136" y="1138105"/>
            <a:ext cx="1066151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/>
              <a:t>Lanjutan</a:t>
            </a:r>
            <a:r>
              <a:rPr lang="en-US" sz="3200" b="1" dirty="0" smtClean="0"/>
              <a:t> (SBK </a:t>
            </a:r>
            <a:r>
              <a:rPr lang="en-US" sz="3200" b="1" dirty="0" err="1" smtClean="0"/>
              <a:t>Riset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Dasar</a:t>
            </a:r>
            <a:r>
              <a:rPr lang="en-US" sz="3200" b="1" dirty="0" smtClean="0"/>
              <a:t>):</a:t>
            </a:r>
          </a:p>
          <a:p>
            <a:r>
              <a:rPr lang="en-US" sz="2000" b="1" dirty="0" smtClean="0"/>
              <a:t># </a:t>
            </a:r>
            <a:r>
              <a:rPr lang="en-US" sz="2000" b="1" dirty="0" err="1"/>
              <a:t>Bidang</a:t>
            </a:r>
            <a:r>
              <a:rPr lang="en-US" sz="2000" b="1" dirty="0"/>
              <a:t> </a:t>
            </a:r>
            <a:r>
              <a:rPr lang="en-US" sz="2000" b="1" dirty="0" err="1"/>
              <a:t>Fokus</a:t>
            </a:r>
            <a:r>
              <a:rPr lang="en-US" sz="2000" b="1" dirty="0"/>
              <a:t> </a:t>
            </a:r>
            <a:r>
              <a:rPr lang="en-US" sz="2000" b="1" dirty="0" err="1"/>
              <a:t>Riset</a:t>
            </a:r>
            <a:r>
              <a:rPr lang="en-US" sz="2000" b="1" dirty="0"/>
              <a:t> </a:t>
            </a:r>
            <a:r>
              <a:rPr lang="en-US" sz="2000" b="1" dirty="0" err="1"/>
              <a:t>Dasar</a:t>
            </a:r>
            <a:r>
              <a:rPr lang="en-US" sz="2000" b="1" dirty="0"/>
              <a:t>: </a:t>
            </a:r>
          </a:p>
          <a:p>
            <a:r>
              <a:rPr lang="en-US" sz="2000" b="1" dirty="0"/>
              <a:t>   - </a:t>
            </a:r>
            <a:r>
              <a:rPr lang="en-US" sz="2000" b="1" dirty="0" err="1"/>
              <a:t>Pangan-Pertanian</a:t>
            </a:r>
            <a:endParaRPr lang="en-US" sz="2000" b="1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Energi</a:t>
            </a:r>
            <a:r>
              <a:rPr lang="en-US" sz="2000" b="1" dirty="0"/>
              <a:t>-EBT </a:t>
            </a:r>
            <a:endParaRPr lang="en-US" sz="2000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Kesehatan-Obat</a:t>
            </a:r>
            <a:r>
              <a:rPr lang="en-US" sz="2000" b="1" dirty="0"/>
              <a:t> </a:t>
            </a:r>
            <a:endParaRPr lang="en-US" sz="2000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Transportasi</a:t>
            </a:r>
            <a:r>
              <a:rPr lang="en-US" sz="2000" b="1" dirty="0"/>
              <a:t>  </a:t>
            </a:r>
            <a:endParaRPr lang="en-US" sz="2000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Teknologi</a:t>
            </a:r>
            <a:r>
              <a:rPr lang="en-US" sz="2000" b="1" dirty="0"/>
              <a:t> </a:t>
            </a:r>
            <a:r>
              <a:rPr lang="en-US" sz="2000" b="1" dirty="0" err="1"/>
              <a:t>Informasi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Komunikasi</a:t>
            </a:r>
            <a:r>
              <a:rPr lang="en-US" sz="2000" b="1" dirty="0"/>
              <a:t> (TIK) </a:t>
            </a:r>
            <a:endParaRPr lang="en-US" sz="2000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Hankam</a:t>
            </a:r>
            <a:r>
              <a:rPr lang="en-US" sz="2000" b="1" dirty="0"/>
              <a:t> </a:t>
            </a:r>
            <a:endParaRPr lang="en-US" sz="2000" dirty="0"/>
          </a:p>
          <a:p>
            <a:r>
              <a:rPr lang="en-US" sz="2000" b="1" dirty="0"/>
              <a:t>   - Material </a:t>
            </a:r>
            <a:r>
              <a:rPr lang="en-US" sz="2000" b="1" dirty="0" err="1"/>
              <a:t>Maju</a:t>
            </a:r>
            <a:r>
              <a:rPr lang="en-US" sz="2000" b="1" dirty="0"/>
              <a:t> </a:t>
            </a:r>
            <a:endParaRPr lang="en-US" sz="2000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Kemaritiman</a:t>
            </a:r>
            <a:endParaRPr lang="en-US" sz="2000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Kebencanaan</a:t>
            </a:r>
            <a:endParaRPr lang="en-US" sz="2000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SosHum</a:t>
            </a:r>
            <a:r>
              <a:rPr lang="en-US" sz="2000" b="1" dirty="0"/>
              <a:t>, </a:t>
            </a:r>
            <a:r>
              <a:rPr lang="en-US" sz="2000" b="1" dirty="0" err="1"/>
              <a:t>Seni</a:t>
            </a:r>
            <a:r>
              <a:rPr lang="en-US" sz="2000" b="1" dirty="0"/>
              <a:t> </a:t>
            </a:r>
            <a:r>
              <a:rPr lang="en-US" sz="2000" b="1" dirty="0" err="1"/>
              <a:t>Budaya</a:t>
            </a:r>
            <a:r>
              <a:rPr lang="en-US" sz="2000" b="1" dirty="0"/>
              <a:t>, </a:t>
            </a:r>
            <a:r>
              <a:rPr lang="en-US" sz="2000" b="1" dirty="0" err="1"/>
              <a:t>Pendidikan</a:t>
            </a:r>
            <a:r>
              <a:rPr lang="en-US" sz="2000" b="1" dirty="0"/>
              <a:t> </a:t>
            </a:r>
            <a:r>
              <a:rPr lang="en-US" sz="2000" b="1" i="1" dirty="0"/>
              <a:t>Desk Study</a:t>
            </a:r>
            <a:r>
              <a:rPr lang="en-US" sz="2000" b="1" dirty="0"/>
              <a:t> DN</a:t>
            </a:r>
            <a:endParaRPr lang="en-US" sz="2000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SosHum</a:t>
            </a:r>
            <a:r>
              <a:rPr lang="en-US" sz="2000" b="1" dirty="0"/>
              <a:t>, </a:t>
            </a:r>
            <a:r>
              <a:rPr lang="en-US" sz="2000" b="1" dirty="0" err="1"/>
              <a:t>Seni</a:t>
            </a:r>
            <a:r>
              <a:rPr lang="en-US" sz="2000" b="1" dirty="0"/>
              <a:t> </a:t>
            </a:r>
            <a:r>
              <a:rPr lang="en-US" sz="2000" b="1" dirty="0" err="1"/>
              <a:t>Budaya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Pendidikan</a:t>
            </a:r>
            <a:r>
              <a:rPr lang="en-US" sz="2000" b="1" dirty="0" smtClean="0"/>
              <a:t> </a:t>
            </a:r>
            <a:r>
              <a:rPr lang="en-US" sz="2000" b="1" i="1" dirty="0"/>
              <a:t>Desk Study</a:t>
            </a:r>
            <a:r>
              <a:rPr lang="en-US" sz="2000" b="1" dirty="0"/>
              <a:t> LN</a:t>
            </a:r>
            <a:endParaRPr lang="en-US" sz="2000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SosHum</a:t>
            </a:r>
            <a:r>
              <a:rPr lang="en-US" sz="2000" b="1" dirty="0"/>
              <a:t>, </a:t>
            </a:r>
            <a:r>
              <a:rPr lang="en-US" sz="2000" b="1" dirty="0" err="1"/>
              <a:t>Seni</a:t>
            </a:r>
            <a:r>
              <a:rPr lang="en-US" sz="2000" b="1" dirty="0"/>
              <a:t> </a:t>
            </a:r>
            <a:r>
              <a:rPr lang="en-US" sz="2000" b="1" dirty="0" err="1"/>
              <a:t>Budaya</a:t>
            </a:r>
            <a:r>
              <a:rPr lang="en-US" sz="2000" b="1" dirty="0"/>
              <a:t>, </a:t>
            </a:r>
            <a:r>
              <a:rPr lang="en-US" sz="2000" b="1" dirty="0" err="1"/>
              <a:t>Pendidikan</a:t>
            </a:r>
            <a:r>
              <a:rPr lang="en-US" sz="2000" b="1" dirty="0"/>
              <a:t> </a:t>
            </a:r>
            <a:r>
              <a:rPr lang="en-US" sz="2000" b="1" dirty="0" err="1"/>
              <a:t>Penelitian</a:t>
            </a:r>
            <a:r>
              <a:rPr lang="en-US" sz="2000" b="1" dirty="0"/>
              <a:t> </a:t>
            </a:r>
            <a:r>
              <a:rPr lang="en-US" sz="2000" b="1" dirty="0" err="1"/>
              <a:t>Lapangan</a:t>
            </a:r>
            <a:r>
              <a:rPr lang="en-US" sz="2000" b="1" dirty="0"/>
              <a:t> DN (Kecil) = 5 </a:t>
            </a:r>
            <a:r>
              <a:rPr lang="en-US" sz="2000" b="1" dirty="0" err="1"/>
              <a:t>lokasi</a:t>
            </a:r>
            <a:r>
              <a:rPr lang="en-US" sz="2000" b="1" dirty="0"/>
              <a:t> DN</a:t>
            </a:r>
            <a:endParaRPr lang="en-US" sz="2000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SosHum</a:t>
            </a:r>
            <a:r>
              <a:rPr lang="en-US" sz="2000" b="1" dirty="0"/>
              <a:t>, </a:t>
            </a:r>
            <a:r>
              <a:rPr lang="en-US" sz="2000" b="1" dirty="0" err="1"/>
              <a:t>Seni</a:t>
            </a:r>
            <a:r>
              <a:rPr lang="en-US" sz="2000" b="1" dirty="0"/>
              <a:t> </a:t>
            </a:r>
            <a:r>
              <a:rPr lang="en-US" sz="2000" b="1" dirty="0" err="1"/>
              <a:t>Budaya</a:t>
            </a:r>
            <a:r>
              <a:rPr lang="en-US" sz="2000" b="1" dirty="0"/>
              <a:t>, </a:t>
            </a:r>
            <a:r>
              <a:rPr lang="en-US" sz="2000" b="1" dirty="0" err="1"/>
              <a:t>Pendidikan</a:t>
            </a:r>
            <a:r>
              <a:rPr lang="en-US" sz="2000" b="1" dirty="0"/>
              <a:t> </a:t>
            </a:r>
            <a:r>
              <a:rPr lang="en-US" sz="2000" b="1" dirty="0" err="1"/>
              <a:t>Penelitian</a:t>
            </a:r>
            <a:r>
              <a:rPr lang="en-US" sz="2000" b="1" dirty="0"/>
              <a:t> </a:t>
            </a:r>
            <a:r>
              <a:rPr lang="en-US" sz="2000" b="1" dirty="0" err="1"/>
              <a:t>Lapangan</a:t>
            </a:r>
            <a:r>
              <a:rPr lang="en-US" sz="2000" b="1" dirty="0"/>
              <a:t> DN (</a:t>
            </a:r>
            <a:r>
              <a:rPr lang="en-US" sz="2000" b="1" dirty="0" err="1"/>
              <a:t>Menengah</a:t>
            </a:r>
            <a:r>
              <a:rPr lang="en-US" sz="2000" b="1" dirty="0"/>
              <a:t>)= </a:t>
            </a:r>
            <a:r>
              <a:rPr lang="en-US" sz="2000" b="1" dirty="0" smtClean="0"/>
              <a:t>&gt;5 - 10 </a:t>
            </a:r>
            <a:r>
              <a:rPr lang="en-US" sz="2000" b="1" dirty="0" err="1"/>
              <a:t>lokasi</a:t>
            </a:r>
            <a:r>
              <a:rPr lang="en-US" sz="2000" b="1" dirty="0"/>
              <a:t> DN</a:t>
            </a:r>
            <a:endParaRPr lang="en-US" sz="2000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SosHum</a:t>
            </a:r>
            <a:r>
              <a:rPr lang="en-US" sz="2000" b="1" dirty="0"/>
              <a:t>, </a:t>
            </a:r>
            <a:r>
              <a:rPr lang="en-US" sz="2000" b="1" dirty="0" err="1"/>
              <a:t>Seni</a:t>
            </a:r>
            <a:r>
              <a:rPr lang="en-US" sz="2000" b="1" dirty="0"/>
              <a:t> </a:t>
            </a:r>
            <a:r>
              <a:rPr lang="en-US" sz="2000" b="1" dirty="0" err="1"/>
              <a:t>Budaya</a:t>
            </a:r>
            <a:r>
              <a:rPr lang="en-US" sz="2000" b="1" dirty="0"/>
              <a:t>, </a:t>
            </a:r>
            <a:r>
              <a:rPr lang="en-US" sz="2000" b="1" dirty="0" err="1"/>
              <a:t>Pendidikan</a:t>
            </a:r>
            <a:r>
              <a:rPr lang="en-US" sz="2000" b="1" dirty="0"/>
              <a:t> </a:t>
            </a:r>
            <a:r>
              <a:rPr lang="en-US" sz="2000" b="1" dirty="0" err="1"/>
              <a:t>Penelitian</a:t>
            </a:r>
            <a:r>
              <a:rPr lang="en-US" sz="2000" b="1" dirty="0"/>
              <a:t> </a:t>
            </a:r>
            <a:r>
              <a:rPr lang="en-US" sz="2000" b="1" dirty="0" err="1"/>
              <a:t>Lapangan</a:t>
            </a:r>
            <a:r>
              <a:rPr lang="en-US" sz="2000" b="1" dirty="0"/>
              <a:t> DN (</a:t>
            </a:r>
            <a:r>
              <a:rPr lang="en-US" sz="2000" b="1" dirty="0" err="1"/>
              <a:t>Besar</a:t>
            </a:r>
            <a:r>
              <a:rPr lang="en-US" sz="2000" b="1" dirty="0"/>
              <a:t>) = &gt;10 </a:t>
            </a:r>
            <a:r>
              <a:rPr lang="en-US" sz="2000" b="1" dirty="0" err="1"/>
              <a:t>lokasi</a:t>
            </a:r>
            <a:r>
              <a:rPr lang="en-US" sz="2000" b="1" dirty="0"/>
              <a:t> DN</a:t>
            </a:r>
            <a:endParaRPr lang="en-US" sz="2000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SosHum</a:t>
            </a:r>
            <a:r>
              <a:rPr lang="en-US" sz="2000" b="1" dirty="0"/>
              <a:t>, </a:t>
            </a:r>
            <a:r>
              <a:rPr lang="en-US" sz="2000" b="1" dirty="0" err="1"/>
              <a:t>Seni</a:t>
            </a:r>
            <a:r>
              <a:rPr lang="en-US" sz="2000" b="1" dirty="0"/>
              <a:t> </a:t>
            </a:r>
            <a:r>
              <a:rPr lang="en-US" sz="2000" b="1" dirty="0" err="1"/>
              <a:t>Budaya</a:t>
            </a:r>
            <a:r>
              <a:rPr lang="en-US" sz="2000" b="1" dirty="0"/>
              <a:t>, </a:t>
            </a:r>
            <a:r>
              <a:rPr lang="en-US" sz="2000" b="1" dirty="0" err="1"/>
              <a:t>Pendidikan</a:t>
            </a:r>
            <a:r>
              <a:rPr lang="en-US" sz="2000" b="1" dirty="0"/>
              <a:t> </a:t>
            </a:r>
            <a:r>
              <a:rPr lang="en-US" sz="2000" b="1" dirty="0" err="1"/>
              <a:t>Penelitian</a:t>
            </a:r>
            <a:r>
              <a:rPr lang="en-US" sz="2000" b="1" dirty="0"/>
              <a:t> </a:t>
            </a:r>
            <a:r>
              <a:rPr lang="en-US" sz="2000" b="1" dirty="0" err="1"/>
              <a:t>Lapangan</a:t>
            </a:r>
            <a:r>
              <a:rPr lang="en-US" sz="2000" b="1" dirty="0"/>
              <a:t> LN = </a:t>
            </a:r>
            <a:r>
              <a:rPr lang="en-US" sz="2000" b="1" dirty="0" err="1"/>
              <a:t>Obyek</a:t>
            </a:r>
            <a:r>
              <a:rPr lang="en-US" sz="2000" b="1" dirty="0"/>
              <a:t> LN </a:t>
            </a:r>
            <a:endParaRPr lang="en-US" sz="2000" dirty="0"/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74004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4671" y="94411"/>
            <a:ext cx="109251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878" y="328091"/>
            <a:ext cx="10509663" cy="646331"/>
          </a:xfrm>
          <a:prstGeom prst="rect">
            <a:avLst/>
          </a:prstGeom>
          <a:solidFill>
            <a:srgbClr val="122086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SBK (</a:t>
            </a:r>
            <a:r>
              <a:rPr lang="en-US" i="1" dirty="0" smtClean="0"/>
              <a:t>OUTPUT</a:t>
            </a:r>
            <a:r>
              <a:rPr lang="en-US" dirty="0" smtClean="0"/>
              <a:t> PENELITIAN)</a:t>
            </a:r>
            <a:endParaRPr lang="id-ID" dirty="0"/>
          </a:p>
        </p:txBody>
      </p:sp>
      <p:sp>
        <p:nvSpPr>
          <p:cNvPr id="3" name="Rectangle 2"/>
          <p:cNvSpPr/>
          <p:nvPr/>
        </p:nvSpPr>
        <p:spPr>
          <a:xfrm>
            <a:off x="369636" y="1361857"/>
            <a:ext cx="1168293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</a:pPr>
            <a:r>
              <a:rPr lang="en-US" sz="4800" b="1" dirty="0" smtClean="0"/>
              <a:t>SBK </a:t>
            </a:r>
            <a:r>
              <a:rPr lang="en-US" sz="4800" b="1" dirty="0" err="1"/>
              <a:t>Riset</a:t>
            </a:r>
            <a:r>
              <a:rPr lang="en-US" sz="4800" b="1" dirty="0"/>
              <a:t> </a:t>
            </a:r>
            <a:r>
              <a:rPr lang="en-US" sz="4800" b="1" dirty="0" err="1"/>
              <a:t>Terapan</a:t>
            </a:r>
            <a:endParaRPr lang="en-US" sz="4800" dirty="0"/>
          </a:p>
          <a:p>
            <a:r>
              <a:rPr lang="en-US" sz="3200" b="1" dirty="0"/>
              <a:t># </a:t>
            </a:r>
            <a:r>
              <a:rPr lang="en-US" sz="3200" b="1" dirty="0" err="1"/>
              <a:t>Untuk</a:t>
            </a:r>
            <a:r>
              <a:rPr lang="en-US" sz="3200" b="1" dirty="0"/>
              <a:t> </a:t>
            </a:r>
            <a:r>
              <a:rPr lang="en-US" sz="3200" b="1" dirty="0" err="1"/>
              <a:t>memperoleh</a:t>
            </a:r>
            <a:r>
              <a:rPr lang="en-US" sz="3200" b="1" dirty="0"/>
              <a:t> </a:t>
            </a:r>
            <a:r>
              <a:rPr lang="en-US" sz="3200" b="1" dirty="0" err="1"/>
              <a:t>prototipe</a:t>
            </a:r>
            <a:r>
              <a:rPr lang="en-US" sz="3200" b="1" dirty="0"/>
              <a:t> </a:t>
            </a:r>
            <a:r>
              <a:rPr lang="en-US" sz="3200" b="1" dirty="0" err="1"/>
              <a:t>dan</a:t>
            </a:r>
            <a:r>
              <a:rPr lang="en-US" sz="3200" b="1" dirty="0"/>
              <a:t> </a:t>
            </a:r>
            <a:r>
              <a:rPr lang="en-US" sz="3200" b="1" dirty="0" err="1"/>
              <a:t>pengembangan</a:t>
            </a:r>
            <a:r>
              <a:rPr lang="en-US" sz="3200" b="1" dirty="0"/>
              <a:t> </a:t>
            </a:r>
            <a:r>
              <a:rPr lang="en-US" sz="3200" b="1" dirty="0" err="1"/>
              <a:t>atau</a:t>
            </a:r>
            <a:r>
              <a:rPr lang="en-US" sz="3200" b="1" dirty="0"/>
              <a:t> 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rekomen</a:t>
            </a:r>
            <a:r>
              <a:rPr lang="en-US" sz="3200" b="1" dirty="0" smtClean="0"/>
              <a:t>-</a:t>
            </a:r>
          </a:p>
          <a:p>
            <a:pPr>
              <a:spcAft>
                <a:spcPts val="1200"/>
              </a:spcAft>
            </a:pPr>
            <a:r>
              <a:rPr lang="en-US" sz="3200" b="1" dirty="0" smtClean="0"/>
              <a:t>   </a:t>
            </a:r>
            <a:r>
              <a:rPr lang="en-US" sz="3200" b="1" dirty="0" err="1" smtClean="0"/>
              <a:t>dasi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kebijakan</a:t>
            </a:r>
            <a:r>
              <a:rPr lang="en-US" sz="3200" b="1" dirty="0" smtClean="0"/>
              <a:t>/</a:t>
            </a:r>
            <a:r>
              <a:rPr lang="en-US" sz="3200" b="1" dirty="0" err="1" smtClean="0"/>
              <a:t>konsep</a:t>
            </a:r>
            <a:r>
              <a:rPr lang="en-US" sz="3200" b="1" dirty="0" smtClean="0"/>
              <a:t>/model </a:t>
            </a:r>
            <a:r>
              <a:rPr lang="en-US" sz="3200" b="1" dirty="0" err="1"/>
              <a:t>sehingga</a:t>
            </a:r>
            <a:r>
              <a:rPr lang="en-US" sz="3200" b="1" dirty="0"/>
              <a:t> </a:t>
            </a:r>
            <a:r>
              <a:rPr lang="en-US" sz="3200" b="1" dirty="0" err="1"/>
              <a:t>mendapatkan</a:t>
            </a:r>
            <a:r>
              <a:rPr lang="en-US" sz="3200" b="1" dirty="0"/>
              <a:t> </a:t>
            </a:r>
            <a:r>
              <a:rPr lang="en-US" sz="3200" b="1" dirty="0" err="1"/>
              <a:t>nilai</a:t>
            </a:r>
            <a:r>
              <a:rPr lang="en-US" sz="3200" b="1" dirty="0"/>
              <a:t> </a:t>
            </a:r>
            <a:r>
              <a:rPr lang="en-US" sz="3200" b="1" dirty="0" err="1"/>
              <a:t>tambah</a:t>
            </a:r>
            <a:endParaRPr lang="en-US" sz="3200" b="1" dirty="0"/>
          </a:p>
          <a:p>
            <a:r>
              <a:rPr lang="en-US" sz="3200" b="1" dirty="0"/>
              <a:t># </a:t>
            </a:r>
            <a:r>
              <a:rPr lang="en-US" sz="3200" b="1" dirty="0" err="1"/>
              <a:t>Tahapan</a:t>
            </a:r>
            <a:r>
              <a:rPr lang="en-US" sz="3200" b="1" dirty="0"/>
              <a:t>: </a:t>
            </a:r>
            <a:endParaRPr lang="en-US" sz="3200" b="1" dirty="0" smtClean="0"/>
          </a:p>
          <a:p>
            <a:r>
              <a:rPr lang="en-US" sz="3200" b="1" dirty="0"/>
              <a:t> </a:t>
            </a:r>
            <a:r>
              <a:rPr lang="en-US" sz="3200" b="1" dirty="0" smtClean="0"/>
              <a:t>  - </a:t>
            </a:r>
            <a:r>
              <a:rPr lang="en-US" sz="3200" b="1" dirty="0" err="1"/>
              <a:t>Validasi</a:t>
            </a:r>
            <a:r>
              <a:rPr lang="en-US" sz="3200" b="1" dirty="0"/>
              <a:t> </a:t>
            </a:r>
            <a:r>
              <a:rPr lang="en-US" sz="3200" b="1" dirty="0" err="1"/>
              <a:t>komponen</a:t>
            </a:r>
            <a:r>
              <a:rPr lang="en-US" sz="3200" b="1" dirty="0"/>
              <a:t>/</a:t>
            </a:r>
            <a:r>
              <a:rPr lang="en-US" sz="3200" b="1" dirty="0" err="1"/>
              <a:t>subsistem</a:t>
            </a:r>
            <a:r>
              <a:rPr lang="en-US" sz="3200" b="1" dirty="0"/>
              <a:t> </a:t>
            </a:r>
            <a:r>
              <a:rPr lang="en-US" sz="3200" b="1" dirty="0" err="1"/>
              <a:t>dalam</a:t>
            </a:r>
            <a:r>
              <a:rPr lang="en-US" sz="3200" b="1" dirty="0"/>
              <a:t> </a:t>
            </a:r>
            <a:r>
              <a:rPr lang="en-US" sz="3200" b="1" dirty="0" err="1"/>
              <a:t>lingkungan</a:t>
            </a:r>
            <a:r>
              <a:rPr lang="en-US" sz="3200" b="1" dirty="0"/>
              <a:t> </a:t>
            </a:r>
            <a:r>
              <a:rPr lang="en-US" sz="3200" b="1" dirty="0" err="1"/>
              <a:t>laboratorium</a:t>
            </a:r>
            <a:r>
              <a:rPr lang="en-US" sz="3200" b="1" dirty="0"/>
              <a:t> </a:t>
            </a:r>
          </a:p>
          <a:p>
            <a:r>
              <a:rPr lang="en-US" sz="3200" b="1" dirty="0"/>
              <a:t>   </a:t>
            </a:r>
            <a:r>
              <a:rPr lang="en-US" sz="3200" b="1" dirty="0" smtClean="0"/>
              <a:t>- </a:t>
            </a:r>
            <a:r>
              <a:rPr lang="en-US" sz="3200" b="1" dirty="0" err="1"/>
              <a:t>Validasi</a:t>
            </a:r>
            <a:r>
              <a:rPr lang="en-US" sz="3200" b="1" dirty="0"/>
              <a:t> </a:t>
            </a:r>
            <a:r>
              <a:rPr lang="en-US" sz="3200" b="1" dirty="0" err="1"/>
              <a:t>komponen</a:t>
            </a:r>
            <a:r>
              <a:rPr lang="en-US" sz="3200" b="1" dirty="0"/>
              <a:t>/</a:t>
            </a:r>
            <a:r>
              <a:rPr lang="en-US" sz="3200" b="1" dirty="0" err="1"/>
              <a:t>subsistem</a:t>
            </a:r>
            <a:r>
              <a:rPr lang="en-US" sz="3200" b="1" dirty="0"/>
              <a:t> </a:t>
            </a:r>
            <a:r>
              <a:rPr lang="en-US" sz="3200" b="1" dirty="0" err="1"/>
              <a:t>dalam</a:t>
            </a:r>
            <a:r>
              <a:rPr lang="en-US" sz="3200" b="1" dirty="0"/>
              <a:t> </a:t>
            </a:r>
            <a:r>
              <a:rPr lang="en-US" sz="3200" b="1" dirty="0" err="1" smtClean="0"/>
              <a:t>lingkungan</a:t>
            </a:r>
            <a:r>
              <a:rPr lang="en-US" sz="3200" b="1" dirty="0" smtClean="0"/>
              <a:t> </a:t>
            </a:r>
            <a:r>
              <a:rPr lang="en-US" sz="3200" b="1" dirty="0"/>
              <a:t>yang </a:t>
            </a:r>
            <a:r>
              <a:rPr lang="en-US" sz="3200" b="1" dirty="0" err="1"/>
              <a:t>relevan</a:t>
            </a:r>
            <a:r>
              <a:rPr lang="en-US" sz="3200" b="1" dirty="0"/>
              <a:t> </a:t>
            </a:r>
          </a:p>
          <a:p>
            <a:r>
              <a:rPr lang="en-US" sz="3200" b="1" dirty="0"/>
              <a:t>   </a:t>
            </a:r>
            <a:r>
              <a:rPr lang="en-US" sz="3200" b="1" dirty="0" smtClean="0"/>
              <a:t>- </a:t>
            </a:r>
            <a:r>
              <a:rPr lang="en-US" sz="3200" b="1" dirty="0" err="1"/>
              <a:t>Demonstrasi</a:t>
            </a:r>
            <a:r>
              <a:rPr lang="en-US" sz="3200" b="1" dirty="0"/>
              <a:t> model </a:t>
            </a:r>
            <a:r>
              <a:rPr lang="en-US" sz="3200" b="1" dirty="0" err="1"/>
              <a:t>atau</a:t>
            </a:r>
            <a:r>
              <a:rPr lang="en-US" sz="3200" b="1" dirty="0"/>
              <a:t> </a:t>
            </a:r>
            <a:r>
              <a:rPr lang="en-US" sz="3200" b="1" dirty="0" err="1"/>
              <a:t>prototipe</a:t>
            </a:r>
            <a:r>
              <a:rPr lang="en-US" sz="3200" b="1" dirty="0"/>
              <a:t> </a:t>
            </a:r>
            <a:r>
              <a:rPr lang="en-US" sz="3200" b="1" dirty="0" err="1"/>
              <a:t>sistem</a:t>
            </a:r>
            <a:r>
              <a:rPr lang="en-US" sz="3200" b="1" dirty="0"/>
              <a:t>/</a:t>
            </a:r>
            <a:r>
              <a:rPr lang="en-US" sz="3200" b="1" dirty="0" err="1"/>
              <a:t>subsistem</a:t>
            </a:r>
            <a:r>
              <a:rPr lang="en-US" sz="3200" b="1" dirty="0"/>
              <a:t> </a:t>
            </a:r>
            <a:r>
              <a:rPr lang="en-US" sz="3200" b="1" dirty="0" err="1" smtClean="0"/>
              <a:t>dalam</a:t>
            </a:r>
            <a:endParaRPr lang="en-US" sz="3200" b="1" dirty="0" smtClean="0"/>
          </a:p>
          <a:p>
            <a:r>
              <a:rPr lang="en-US" sz="3200" b="1" dirty="0"/>
              <a:t> </a:t>
            </a:r>
            <a:r>
              <a:rPr lang="en-US" sz="3200" b="1" dirty="0" smtClean="0"/>
              <a:t>     </a:t>
            </a:r>
            <a:r>
              <a:rPr lang="en-US" sz="3200" b="1" dirty="0" err="1" smtClean="0"/>
              <a:t>lingkungan</a:t>
            </a:r>
            <a:r>
              <a:rPr lang="en-US" sz="3200" b="1" dirty="0" smtClean="0"/>
              <a:t> yang </a:t>
            </a:r>
            <a:r>
              <a:rPr lang="en-US" sz="3200" b="1" dirty="0" err="1"/>
              <a:t>relevan</a:t>
            </a:r>
            <a:endParaRPr lang="en-US" sz="3200" b="1" dirty="0"/>
          </a:p>
          <a:p>
            <a:r>
              <a:rPr lang="en-US" sz="3200" b="1" dirty="0"/>
              <a:t>   </a:t>
            </a:r>
            <a:r>
              <a:rPr lang="en-US" sz="3200" b="1" dirty="0" smtClean="0"/>
              <a:t>- </a:t>
            </a:r>
            <a:r>
              <a:rPr lang="en-US" sz="3200" b="1" dirty="0" err="1"/>
              <a:t>Laporan</a:t>
            </a:r>
            <a:r>
              <a:rPr lang="en-US" sz="3200" b="1" dirty="0"/>
              <a:t> </a:t>
            </a:r>
            <a:r>
              <a:rPr lang="en-US" sz="3200" b="1" dirty="0" err="1"/>
              <a:t>kegiatan</a:t>
            </a:r>
            <a:r>
              <a:rPr lang="en-US" sz="3200" b="1" dirty="0"/>
              <a:t> </a:t>
            </a:r>
            <a:r>
              <a:rPr lang="en-US" sz="3200" b="1" dirty="0" err="1" smtClean="0"/>
              <a:t>komprehensif</a:t>
            </a:r>
            <a:r>
              <a:rPr lang="en-US" sz="3200" b="1" dirty="0" smtClean="0"/>
              <a:t> (</a:t>
            </a:r>
            <a:r>
              <a:rPr lang="en-US" sz="3200" b="1" dirty="0" err="1" smtClean="0"/>
              <a:t>Luaran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Wajib</a:t>
            </a:r>
            <a:r>
              <a:rPr lang="en-US" sz="3200" b="1" dirty="0" smtClean="0"/>
              <a:t>) </a:t>
            </a:r>
            <a:endParaRPr lang="en-US" sz="3200" b="1" dirty="0"/>
          </a:p>
          <a:p>
            <a:pPr>
              <a:spcAft>
                <a:spcPts val="1800"/>
              </a:spcAft>
            </a:pP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46143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4671" y="94411"/>
            <a:ext cx="109251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878" y="328091"/>
            <a:ext cx="10509663" cy="646331"/>
          </a:xfrm>
          <a:prstGeom prst="rect">
            <a:avLst/>
          </a:prstGeom>
          <a:solidFill>
            <a:srgbClr val="122086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SBK (</a:t>
            </a:r>
            <a:r>
              <a:rPr lang="en-US" i="1" dirty="0" smtClean="0"/>
              <a:t>OUTPUT</a:t>
            </a:r>
            <a:r>
              <a:rPr lang="en-US" dirty="0" smtClean="0"/>
              <a:t> PENELITIAN)</a:t>
            </a:r>
            <a:endParaRPr lang="id-ID" dirty="0"/>
          </a:p>
        </p:txBody>
      </p:sp>
      <p:sp>
        <p:nvSpPr>
          <p:cNvPr id="3" name="Rectangle 2"/>
          <p:cNvSpPr/>
          <p:nvPr/>
        </p:nvSpPr>
        <p:spPr>
          <a:xfrm>
            <a:off x="924136" y="1138105"/>
            <a:ext cx="1066151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/>
              <a:t>Lanjutan</a:t>
            </a:r>
            <a:r>
              <a:rPr lang="en-US" sz="3200" b="1" dirty="0" smtClean="0"/>
              <a:t> (SBK </a:t>
            </a:r>
            <a:r>
              <a:rPr lang="en-US" sz="3200" b="1" dirty="0" err="1" smtClean="0"/>
              <a:t>Riset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Terapan</a:t>
            </a:r>
            <a:r>
              <a:rPr lang="en-US" sz="3200" b="1" dirty="0" smtClean="0"/>
              <a:t>):</a:t>
            </a:r>
          </a:p>
          <a:p>
            <a:r>
              <a:rPr lang="en-US" sz="2000" b="1" dirty="0" smtClean="0"/>
              <a:t># </a:t>
            </a:r>
            <a:r>
              <a:rPr lang="en-US" sz="2000" b="1" dirty="0" err="1"/>
              <a:t>Bidang</a:t>
            </a:r>
            <a:r>
              <a:rPr lang="en-US" sz="2000" b="1" dirty="0"/>
              <a:t> </a:t>
            </a:r>
            <a:r>
              <a:rPr lang="en-US" sz="2000" b="1" dirty="0" err="1"/>
              <a:t>Fokus</a:t>
            </a:r>
            <a:r>
              <a:rPr lang="en-US" sz="2000" b="1" dirty="0"/>
              <a:t> </a:t>
            </a:r>
            <a:r>
              <a:rPr lang="en-US" sz="2000" b="1" dirty="0" err="1"/>
              <a:t>Riset</a:t>
            </a:r>
            <a:r>
              <a:rPr lang="en-US" sz="2000" b="1" dirty="0"/>
              <a:t> </a:t>
            </a:r>
            <a:r>
              <a:rPr lang="en-US" sz="2000" b="1" dirty="0" err="1" smtClean="0"/>
              <a:t>Terapan</a:t>
            </a:r>
            <a:r>
              <a:rPr lang="en-US" sz="2000" b="1" dirty="0" smtClean="0"/>
              <a:t>: </a:t>
            </a:r>
            <a:endParaRPr lang="en-US" sz="2000" b="1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Pangan-Pertanian</a:t>
            </a:r>
            <a:endParaRPr lang="en-US" sz="2000" b="1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Energi</a:t>
            </a:r>
            <a:r>
              <a:rPr lang="en-US" sz="2000" b="1" dirty="0"/>
              <a:t>-EBT </a:t>
            </a:r>
            <a:endParaRPr lang="en-US" sz="2000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Kesehatan-Obat</a:t>
            </a:r>
            <a:r>
              <a:rPr lang="en-US" sz="2000" b="1" dirty="0"/>
              <a:t> </a:t>
            </a:r>
            <a:endParaRPr lang="en-US" sz="2000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Transportasi</a:t>
            </a:r>
            <a:r>
              <a:rPr lang="en-US" sz="2000" b="1" dirty="0"/>
              <a:t>  </a:t>
            </a:r>
            <a:endParaRPr lang="en-US" sz="2000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Teknologi</a:t>
            </a:r>
            <a:r>
              <a:rPr lang="en-US" sz="2000" b="1" dirty="0"/>
              <a:t> </a:t>
            </a:r>
            <a:r>
              <a:rPr lang="en-US" sz="2000" b="1" dirty="0" err="1"/>
              <a:t>Informasi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Komunikasi</a:t>
            </a:r>
            <a:r>
              <a:rPr lang="en-US" sz="2000" b="1" dirty="0"/>
              <a:t> (TIK) </a:t>
            </a:r>
            <a:endParaRPr lang="en-US" sz="2000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Hankam</a:t>
            </a:r>
            <a:r>
              <a:rPr lang="en-US" sz="2000" b="1" dirty="0"/>
              <a:t> </a:t>
            </a:r>
            <a:endParaRPr lang="en-US" sz="2000" dirty="0"/>
          </a:p>
          <a:p>
            <a:r>
              <a:rPr lang="en-US" sz="2000" b="1" dirty="0"/>
              <a:t>   - Material </a:t>
            </a:r>
            <a:r>
              <a:rPr lang="en-US" sz="2000" b="1" dirty="0" err="1"/>
              <a:t>Maju</a:t>
            </a:r>
            <a:r>
              <a:rPr lang="en-US" sz="2000" b="1" dirty="0"/>
              <a:t> </a:t>
            </a:r>
            <a:endParaRPr lang="en-US" sz="2000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Kemaritiman</a:t>
            </a:r>
            <a:endParaRPr lang="en-US" sz="2000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Kebencanaan</a:t>
            </a:r>
            <a:endParaRPr lang="en-US" sz="2000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SosHum</a:t>
            </a:r>
            <a:r>
              <a:rPr lang="en-US" sz="2000" b="1" dirty="0"/>
              <a:t>, </a:t>
            </a:r>
            <a:r>
              <a:rPr lang="en-US" sz="2000" b="1" dirty="0" err="1"/>
              <a:t>Seni</a:t>
            </a:r>
            <a:r>
              <a:rPr lang="en-US" sz="2000" b="1" dirty="0"/>
              <a:t> </a:t>
            </a:r>
            <a:r>
              <a:rPr lang="en-US" sz="2000" b="1" dirty="0" err="1"/>
              <a:t>Budaya</a:t>
            </a:r>
            <a:r>
              <a:rPr lang="en-US" sz="2000" b="1" dirty="0"/>
              <a:t>, </a:t>
            </a:r>
            <a:r>
              <a:rPr lang="en-US" sz="2000" b="1" dirty="0" err="1"/>
              <a:t>Pendidikan</a:t>
            </a:r>
            <a:r>
              <a:rPr lang="en-US" sz="2000" b="1" dirty="0"/>
              <a:t> </a:t>
            </a:r>
            <a:r>
              <a:rPr lang="en-US" sz="2000" b="1" i="1" dirty="0"/>
              <a:t>Desk Study</a:t>
            </a:r>
            <a:r>
              <a:rPr lang="en-US" sz="2000" b="1" dirty="0"/>
              <a:t> DN</a:t>
            </a:r>
            <a:endParaRPr lang="en-US" sz="2000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SosHum</a:t>
            </a:r>
            <a:r>
              <a:rPr lang="en-US" sz="2000" b="1" dirty="0"/>
              <a:t>, </a:t>
            </a:r>
            <a:r>
              <a:rPr lang="en-US" sz="2000" b="1" dirty="0" err="1"/>
              <a:t>Seni</a:t>
            </a:r>
            <a:r>
              <a:rPr lang="en-US" sz="2000" b="1" dirty="0"/>
              <a:t> </a:t>
            </a:r>
            <a:r>
              <a:rPr lang="en-US" sz="2000" b="1" dirty="0" err="1"/>
              <a:t>Budaya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Pendidikan</a:t>
            </a:r>
            <a:r>
              <a:rPr lang="en-US" sz="2000" b="1" dirty="0" smtClean="0"/>
              <a:t> </a:t>
            </a:r>
            <a:r>
              <a:rPr lang="en-US" sz="2000" b="1" i="1" dirty="0"/>
              <a:t>Desk Study</a:t>
            </a:r>
            <a:r>
              <a:rPr lang="en-US" sz="2000" b="1" dirty="0"/>
              <a:t> LN</a:t>
            </a:r>
            <a:endParaRPr lang="en-US" sz="2000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SosHum</a:t>
            </a:r>
            <a:r>
              <a:rPr lang="en-US" sz="2000" b="1" dirty="0"/>
              <a:t>, </a:t>
            </a:r>
            <a:r>
              <a:rPr lang="en-US" sz="2000" b="1" dirty="0" err="1"/>
              <a:t>Seni</a:t>
            </a:r>
            <a:r>
              <a:rPr lang="en-US" sz="2000" b="1" dirty="0"/>
              <a:t> </a:t>
            </a:r>
            <a:r>
              <a:rPr lang="en-US" sz="2000" b="1" dirty="0" err="1"/>
              <a:t>Budaya</a:t>
            </a:r>
            <a:r>
              <a:rPr lang="en-US" sz="2000" b="1" dirty="0"/>
              <a:t>, </a:t>
            </a:r>
            <a:r>
              <a:rPr lang="en-US" sz="2000" b="1" dirty="0" err="1"/>
              <a:t>Pendidikan</a:t>
            </a:r>
            <a:r>
              <a:rPr lang="en-US" sz="2000" b="1" dirty="0"/>
              <a:t> </a:t>
            </a:r>
            <a:r>
              <a:rPr lang="en-US" sz="2000" b="1" dirty="0" err="1"/>
              <a:t>Penelitian</a:t>
            </a:r>
            <a:r>
              <a:rPr lang="en-US" sz="2000" b="1" dirty="0"/>
              <a:t> </a:t>
            </a:r>
            <a:r>
              <a:rPr lang="en-US" sz="2000" b="1" dirty="0" err="1"/>
              <a:t>Lapangan</a:t>
            </a:r>
            <a:r>
              <a:rPr lang="en-US" sz="2000" b="1" dirty="0"/>
              <a:t> DN (Kecil) = 5 </a:t>
            </a:r>
            <a:r>
              <a:rPr lang="en-US" sz="2000" b="1" dirty="0" err="1"/>
              <a:t>lokasi</a:t>
            </a:r>
            <a:r>
              <a:rPr lang="en-US" sz="2000" b="1" dirty="0"/>
              <a:t> DN</a:t>
            </a:r>
            <a:endParaRPr lang="en-US" sz="2000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SosHum</a:t>
            </a:r>
            <a:r>
              <a:rPr lang="en-US" sz="2000" b="1" dirty="0"/>
              <a:t>, </a:t>
            </a:r>
            <a:r>
              <a:rPr lang="en-US" sz="2000" b="1" dirty="0" err="1"/>
              <a:t>Seni</a:t>
            </a:r>
            <a:r>
              <a:rPr lang="en-US" sz="2000" b="1" dirty="0"/>
              <a:t> </a:t>
            </a:r>
            <a:r>
              <a:rPr lang="en-US" sz="2000" b="1" dirty="0" err="1"/>
              <a:t>Budaya</a:t>
            </a:r>
            <a:r>
              <a:rPr lang="en-US" sz="2000" b="1" dirty="0"/>
              <a:t>, </a:t>
            </a:r>
            <a:r>
              <a:rPr lang="en-US" sz="2000" b="1" dirty="0" err="1"/>
              <a:t>Pendidikan</a:t>
            </a:r>
            <a:r>
              <a:rPr lang="en-US" sz="2000" b="1" dirty="0"/>
              <a:t> </a:t>
            </a:r>
            <a:r>
              <a:rPr lang="en-US" sz="2000" b="1" dirty="0" err="1"/>
              <a:t>Penelitian</a:t>
            </a:r>
            <a:r>
              <a:rPr lang="en-US" sz="2000" b="1" dirty="0"/>
              <a:t> </a:t>
            </a:r>
            <a:r>
              <a:rPr lang="en-US" sz="2000" b="1" dirty="0" err="1"/>
              <a:t>Lapangan</a:t>
            </a:r>
            <a:r>
              <a:rPr lang="en-US" sz="2000" b="1" dirty="0"/>
              <a:t> DN (</a:t>
            </a:r>
            <a:r>
              <a:rPr lang="en-US" sz="2000" b="1" dirty="0" err="1"/>
              <a:t>Menengah</a:t>
            </a:r>
            <a:r>
              <a:rPr lang="en-US" sz="2000" b="1" dirty="0"/>
              <a:t>)= </a:t>
            </a:r>
            <a:r>
              <a:rPr lang="en-US" sz="2000" b="1" dirty="0" smtClean="0"/>
              <a:t>&gt;5 - 10 </a:t>
            </a:r>
            <a:r>
              <a:rPr lang="en-US" sz="2000" b="1" dirty="0" err="1"/>
              <a:t>lokasi</a:t>
            </a:r>
            <a:r>
              <a:rPr lang="en-US" sz="2000" b="1" dirty="0"/>
              <a:t> DN</a:t>
            </a:r>
            <a:endParaRPr lang="en-US" sz="2000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SosHum</a:t>
            </a:r>
            <a:r>
              <a:rPr lang="en-US" sz="2000" b="1" dirty="0"/>
              <a:t>, </a:t>
            </a:r>
            <a:r>
              <a:rPr lang="en-US" sz="2000" b="1" dirty="0" err="1"/>
              <a:t>Seni</a:t>
            </a:r>
            <a:r>
              <a:rPr lang="en-US" sz="2000" b="1" dirty="0"/>
              <a:t> </a:t>
            </a:r>
            <a:r>
              <a:rPr lang="en-US" sz="2000" b="1" dirty="0" err="1"/>
              <a:t>Budaya</a:t>
            </a:r>
            <a:r>
              <a:rPr lang="en-US" sz="2000" b="1" dirty="0"/>
              <a:t>, </a:t>
            </a:r>
            <a:r>
              <a:rPr lang="en-US" sz="2000" b="1" dirty="0" err="1"/>
              <a:t>Pendidikan</a:t>
            </a:r>
            <a:r>
              <a:rPr lang="en-US" sz="2000" b="1" dirty="0"/>
              <a:t> </a:t>
            </a:r>
            <a:r>
              <a:rPr lang="en-US" sz="2000" b="1" dirty="0" err="1"/>
              <a:t>Penelitian</a:t>
            </a:r>
            <a:r>
              <a:rPr lang="en-US" sz="2000" b="1" dirty="0"/>
              <a:t> </a:t>
            </a:r>
            <a:r>
              <a:rPr lang="en-US" sz="2000" b="1" dirty="0" err="1"/>
              <a:t>Lapangan</a:t>
            </a:r>
            <a:r>
              <a:rPr lang="en-US" sz="2000" b="1" dirty="0"/>
              <a:t> DN (</a:t>
            </a:r>
            <a:r>
              <a:rPr lang="en-US" sz="2000" b="1" dirty="0" err="1"/>
              <a:t>Besar</a:t>
            </a:r>
            <a:r>
              <a:rPr lang="en-US" sz="2000" b="1" dirty="0"/>
              <a:t>) = &gt;10 </a:t>
            </a:r>
            <a:r>
              <a:rPr lang="en-US" sz="2000" b="1" dirty="0" err="1"/>
              <a:t>lokasi</a:t>
            </a:r>
            <a:r>
              <a:rPr lang="en-US" sz="2000" b="1" dirty="0"/>
              <a:t> DN</a:t>
            </a:r>
            <a:endParaRPr lang="en-US" sz="2000" dirty="0"/>
          </a:p>
          <a:p>
            <a:r>
              <a:rPr lang="en-US" sz="2000" b="1" dirty="0"/>
              <a:t>   - </a:t>
            </a:r>
            <a:r>
              <a:rPr lang="en-US" sz="2000" b="1" dirty="0" err="1"/>
              <a:t>SosHum</a:t>
            </a:r>
            <a:r>
              <a:rPr lang="en-US" sz="2000" b="1" dirty="0"/>
              <a:t>, </a:t>
            </a:r>
            <a:r>
              <a:rPr lang="en-US" sz="2000" b="1" dirty="0" err="1"/>
              <a:t>Seni</a:t>
            </a:r>
            <a:r>
              <a:rPr lang="en-US" sz="2000" b="1" dirty="0"/>
              <a:t> </a:t>
            </a:r>
            <a:r>
              <a:rPr lang="en-US" sz="2000" b="1" dirty="0" err="1"/>
              <a:t>Budaya</a:t>
            </a:r>
            <a:r>
              <a:rPr lang="en-US" sz="2000" b="1" dirty="0"/>
              <a:t>, </a:t>
            </a:r>
            <a:r>
              <a:rPr lang="en-US" sz="2000" b="1" dirty="0" err="1"/>
              <a:t>Pendidikan</a:t>
            </a:r>
            <a:r>
              <a:rPr lang="en-US" sz="2000" b="1" dirty="0"/>
              <a:t> </a:t>
            </a:r>
            <a:r>
              <a:rPr lang="en-US" sz="2000" b="1" dirty="0" err="1"/>
              <a:t>Penelitian</a:t>
            </a:r>
            <a:r>
              <a:rPr lang="en-US" sz="2000" b="1" dirty="0"/>
              <a:t> </a:t>
            </a:r>
            <a:r>
              <a:rPr lang="en-US" sz="2000" b="1" dirty="0" err="1"/>
              <a:t>Lapangan</a:t>
            </a:r>
            <a:r>
              <a:rPr lang="en-US" sz="2000" b="1" dirty="0"/>
              <a:t> LN = </a:t>
            </a:r>
            <a:r>
              <a:rPr lang="en-US" sz="2000" b="1" dirty="0" err="1"/>
              <a:t>Obyek</a:t>
            </a:r>
            <a:r>
              <a:rPr lang="en-US" sz="2000" b="1" dirty="0"/>
              <a:t> LN </a:t>
            </a:r>
            <a:endParaRPr lang="en-US" sz="2000" dirty="0"/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383293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4671" y="94411"/>
            <a:ext cx="109251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878" y="328091"/>
            <a:ext cx="10509663" cy="646331"/>
          </a:xfrm>
          <a:prstGeom prst="rect">
            <a:avLst/>
          </a:prstGeom>
          <a:solidFill>
            <a:srgbClr val="122086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SBK (</a:t>
            </a:r>
            <a:r>
              <a:rPr lang="en-US" i="1" dirty="0" smtClean="0"/>
              <a:t>OUTPUT</a:t>
            </a:r>
            <a:r>
              <a:rPr lang="en-US" dirty="0" smtClean="0"/>
              <a:t> PENELITIAN)</a:t>
            </a:r>
            <a:endParaRPr lang="id-ID" dirty="0"/>
          </a:p>
        </p:txBody>
      </p:sp>
      <p:sp>
        <p:nvSpPr>
          <p:cNvPr id="3" name="Rectangle 2"/>
          <p:cNvSpPr/>
          <p:nvPr/>
        </p:nvSpPr>
        <p:spPr>
          <a:xfrm>
            <a:off x="719846" y="1536953"/>
            <a:ext cx="11167343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</a:pPr>
            <a:r>
              <a:rPr lang="en-US" sz="4800" b="1" dirty="0" smtClean="0"/>
              <a:t>SBK </a:t>
            </a:r>
            <a:r>
              <a:rPr lang="en-US" sz="4800" b="1" dirty="0" err="1"/>
              <a:t>Riset</a:t>
            </a:r>
            <a:r>
              <a:rPr lang="en-US" sz="4800" b="1" dirty="0"/>
              <a:t> </a:t>
            </a:r>
            <a:r>
              <a:rPr lang="en-US" sz="4800" b="1" dirty="0" err="1"/>
              <a:t>Pengembangan</a:t>
            </a:r>
            <a:endParaRPr lang="en-US" sz="4800" b="1" dirty="0"/>
          </a:p>
          <a:p>
            <a:r>
              <a:rPr lang="en-US" sz="3200" b="1" dirty="0"/>
              <a:t># </a:t>
            </a:r>
            <a:r>
              <a:rPr lang="en-US" sz="3200" b="1" dirty="0" err="1"/>
              <a:t>Untuk</a:t>
            </a:r>
            <a:r>
              <a:rPr lang="en-US" sz="3200" b="1" dirty="0"/>
              <a:t> </a:t>
            </a:r>
            <a:r>
              <a:rPr lang="en-US" sz="3200" b="1" dirty="0" err="1"/>
              <a:t>memperoleh</a:t>
            </a:r>
            <a:r>
              <a:rPr lang="en-US" sz="3200" b="1" dirty="0"/>
              <a:t> </a:t>
            </a:r>
            <a:r>
              <a:rPr lang="en-US" sz="3200" b="1" dirty="0" err="1"/>
              <a:t>prototip</a:t>
            </a:r>
            <a:r>
              <a:rPr lang="en-US" sz="3200" b="1" dirty="0"/>
              <a:t> </a:t>
            </a:r>
            <a:r>
              <a:rPr lang="en-US" sz="3200" b="1" dirty="0" err="1"/>
              <a:t>laik</a:t>
            </a:r>
            <a:r>
              <a:rPr lang="en-US" sz="3200" b="1" dirty="0"/>
              <a:t> </a:t>
            </a:r>
            <a:r>
              <a:rPr lang="en-US" sz="3200" b="1" dirty="0" err="1"/>
              <a:t>industri</a:t>
            </a:r>
            <a:r>
              <a:rPr lang="en-US" sz="3200" b="1" dirty="0"/>
              <a:t> </a:t>
            </a:r>
            <a:r>
              <a:rPr lang="en-US" sz="3200" b="1" dirty="0" err="1"/>
              <a:t>atau</a:t>
            </a:r>
            <a:r>
              <a:rPr lang="en-US" sz="3200" b="1" dirty="0"/>
              <a:t> </a:t>
            </a:r>
            <a:r>
              <a:rPr lang="en-US" sz="3200" b="1" dirty="0" err="1" smtClean="0"/>
              <a:t>pengujian</a:t>
            </a:r>
            <a:endParaRPr lang="en-US" sz="3200" b="1" dirty="0" smtClean="0"/>
          </a:p>
          <a:p>
            <a:pPr>
              <a:spcAft>
                <a:spcPts val="1200"/>
              </a:spcAft>
            </a:pPr>
            <a:r>
              <a:rPr lang="en-US" sz="3200" b="1" dirty="0"/>
              <a:t> </a:t>
            </a:r>
            <a:r>
              <a:rPr lang="en-US" sz="3200" b="1" dirty="0" smtClean="0"/>
              <a:t>   </a:t>
            </a:r>
            <a:r>
              <a:rPr lang="en-US" sz="3200" b="1" dirty="0"/>
              <a:t>model </a:t>
            </a:r>
            <a:r>
              <a:rPr lang="en-US" sz="3200" b="1" dirty="0" err="1"/>
              <a:t>dan</a:t>
            </a:r>
            <a:r>
              <a:rPr lang="en-US" sz="3200" b="1" dirty="0"/>
              <a:t> </a:t>
            </a:r>
            <a:r>
              <a:rPr lang="en-US" sz="3200" b="1" dirty="0" err="1"/>
              <a:t>konsep</a:t>
            </a:r>
            <a:endParaRPr lang="en-US" sz="3200" b="1" dirty="0"/>
          </a:p>
          <a:p>
            <a:r>
              <a:rPr lang="en-US" sz="3200" b="1" dirty="0"/>
              <a:t># </a:t>
            </a:r>
            <a:r>
              <a:rPr lang="en-US" sz="3200" b="1" dirty="0" err="1"/>
              <a:t>Tahapan</a:t>
            </a:r>
            <a:r>
              <a:rPr lang="en-US" sz="3200" b="1" dirty="0"/>
              <a:t>: </a:t>
            </a:r>
            <a:endParaRPr lang="en-US" sz="3200" b="1" dirty="0" smtClean="0"/>
          </a:p>
          <a:p>
            <a:r>
              <a:rPr lang="en-US" sz="3200" b="1" dirty="0" smtClean="0"/>
              <a:t>    - </a:t>
            </a:r>
            <a:r>
              <a:rPr lang="en-US" sz="3200" b="1" dirty="0" err="1"/>
              <a:t>Demonstrasi</a:t>
            </a:r>
            <a:r>
              <a:rPr lang="en-US" sz="3200" b="1" dirty="0"/>
              <a:t> </a:t>
            </a:r>
            <a:r>
              <a:rPr lang="en-US" sz="3200" b="1" dirty="0" err="1"/>
              <a:t>prototip</a:t>
            </a:r>
            <a:r>
              <a:rPr lang="en-US" sz="3200" b="1" dirty="0"/>
              <a:t> </a:t>
            </a:r>
            <a:r>
              <a:rPr lang="en-US" sz="3200" b="1" dirty="0" err="1"/>
              <a:t>sistem</a:t>
            </a:r>
            <a:r>
              <a:rPr lang="en-US" sz="3200" b="1" dirty="0"/>
              <a:t> </a:t>
            </a:r>
            <a:r>
              <a:rPr lang="en-US" sz="3200" b="1" dirty="0" err="1"/>
              <a:t>dalam</a:t>
            </a:r>
            <a:r>
              <a:rPr lang="en-US" sz="3200" b="1" dirty="0"/>
              <a:t> </a:t>
            </a:r>
            <a:r>
              <a:rPr lang="en-US" sz="3200" b="1" dirty="0" err="1"/>
              <a:t>lingkungan</a:t>
            </a:r>
            <a:r>
              <a:rPr lang="en-US" sz="3200" b="1" dirty="0"/>
              <a:t> </a:t>
            </a:r>
            <a:r>
              <a:rPr lang="en-US" sz="3200" b="1" dirty="0" err="1"/>
              <a:t>sebenarnya</a:t>
            </a:r>
            <a:endParaRPr lang="en-US" sz="3200" b="1" dirty="0"/>
          </a:p>
          <a:p>
            <a:r>
              <a:rPr lang="en-US" sz="3200" b="1" dirty="0" smtClean="0"/>
              <a:t>    - </a:t>
            </a:r>
            <a:r>
              <a:rPr lang="en-US" sz="3200" b="1" dirty="0" err="1"/>
              <a:t>Sistem</a:t>
            </a:r>
            <a:r>
              <a:rPr lang="en-US" sz="3200" b="1" dirty="0"/>
              <a:t> </a:t>
            </a:r>
            <a:r>
              <a:rPr lang="en-US" sz="3200" b="1" dirty="0" err="1"/>
              <a:t>benar-benar</a:t>
            </a:r>
            <a:r>
              <a:rPr lang="en-US" sz="3200" b="1" dirty="0"/>
              <a:t> </a:t>
            </a:r>
            <a:r>
              <a:rPr lang="en-US" sz="3200" b="1" dirty="0" err="1"/>
              <a:t>teruji</a:t>
            </a:r>
            <a:r>
              <a:rPr lang="en-US" sz="3200" b="1" dirty="0"/>
              <a:t>/</a:t>
            </a:r>
            <a:r>
              <a:rPr lang="en-US" sz="3200" b="1" dirty="0" err="1"/>
              <a:t>terbukti</a:t>
            </a:r>
            <a:r>
              <a:rPr lang="en-US" sz="3200" b="1" dirty="0"/>
              <a:t> </a:t>
            </a:r>
            <a:r>
              <a:rPr lang="en-US" sz="3200" b="1" dirty="0" err="1"/>
              <a:t>melalui</a:t>
            </a:r>
            <a:r>
              <a:rPr lang="en-US" sz="3200" b="1" dirty="0"/>
              <a:t> </a:t>
            </a:r>
            <a:r>
              <a:rPr lang="en-US" sz="3200" b="1" dirty="0" err="1" smtClean="0"/>
              <a:t>keberhasilan</a:t>
            </a:r>
            <a:endParaRPr lang="en-US" sz="3200" b="1" dirty="0" smtClean="0"/>
          </a:p>
          <a:p>
            <a:r>
              <a:rPr lang="en-US" sz="3200" b="1" dirty="0"/>
              <a:t> </a:t>
            </a:r>
            <a:r>
              <a:rPr lang="en-US" sz="3200" b="1" dirty="0" smtClean="0"/>
              <a:t>      </a:t>
            </a:r>
            <a:r>
              <a:rPr lang="en-US" sz="3200" b="1" dirty="0" err="1"/>
              <a:t>pengoperasian</a:t>
            </a:r>
            <a:endParaRPr lang="en-US" sz="3200" b="1" dirty="0"/>
          </a:p>
          <a:p>
            <a:r>
              <a:rPr lang="en-US" sz="3200" b="1" dirty="0" smtClean="0"/>
              <a:t>    - </a:t>
            </a:r>
            <a:r>
              <a:rPr lang="en-US" sz="3200" b="1" dirty="0" err="1"/>
              <a:t>Laporan</a:t>
            </a:r>
            <a:r>
              <a:rPr lang="en-US" sz="3200" b="1" dirty="0"/>
              <a:t> </a:t>
            </a:r>
            <a:r>
              <a:rPr lang="en-US" sz="3200" b="1" dirty="0" err="1"/>
              <a:t>kegiatan</a:t>
            </a:r>
            <a:r>
              <a:rPr lang="en-US" sz="3200" b="1" dirty="0"/>
              <a:t> </a:t>
            </a:r>
            <a:r>
              <a:rPr lang="en-US" sz="3200" b="1" dirty="0" err="1" smtClean="0"/>
              <a:t>komprehensif</a:t>
            </a:r>
            <a:r>
              <a:rPr lang="en-US" sz="3200" b="1" dirty="0" smtClean="0"/>
              <a:t> (</a:t>
            </a:r>
            <a:r>
              <a:rPr lang="en-US" sz="3200" b="1" dirty="0" err="1" smtClean="0"/>
              <a:t>Luaran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Wajib</a:t>
            </a:r>
            <a:r>
              <a:rPr lang="en-US" sz="3200" b="1" dirty="0" smtClean="0"/>
              <a:t>) </a:t>
            </a:r>
            <a:endParaRPr lang="en-US" sz="3200" b="1" dirty="0"/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69530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993</Words>
  <Application>Microsoft Office PowerPoint</Application>
  <PresentationFormat>Widescreen</PresentationFormat>
  <Paragraphs>159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Berlin Sans FB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manoe@ristek.go.id</dc:creator>
  <cp:lastModifiedBy>ZEN</cp:lastModifiedBy>
  <cp:revision>135</cp:revision>
  <dcterms:created xsi:type="dcterms:W3CDTF">2016-11-17T02:56:00Z</dcterms:created>
  <dcterms:modified xsi:type="dcterms:W3CDTF">2017-05-23T04:19:14Z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1033-10.2.0.5811</vt:lpwstr>
  </property>
</Properties>
</file>