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59" r:id="rId2"/>
    <p:sldId id="387" r:id="rId3"/>
    <p:sldId id="370" r:id="rId4"/>
    <p:sldId id="397" r:id="rId5"/>
    <p:sldId id="398" r:id="rId6"/>
    <p:sldId id="380" r:id="rId7"/>
    <p:sldId id="391" r:id="rId8"/>
    <p:sldId id="392" r:id="rId9"/>
    <p:sldId id="371" r:id="rId10"/>
    <p:sldId id="393" r:id="rId11"/>
    <p:sldId id="395" r:id="rId12"/>
    <p:sldId id="362" r:id="rId13"/>
    <p:sldId id="385" r:id="rId14"/>
    <p:sldId id="386" r:id="rId15"/>
    <p:sldId id="396" r:id="rId16"/>
    <p:sldId id="399" r:id="rId17"/>
  </p:sldIdLst>
  <p:sldSz cx="13004800" cy="97536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00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211" autoAdjust="0"/>
  </p:normalViewPr>
  <p:slideViewPr>
    <p:cSldViewPr>
      <p:cViewPr varScale="1">
        <p:scale>
          <a:sx n="61" d="100"/>
          <a:sy n="61" d="100"/>
        </p:scale>
        <p:origin x="1363" y="62"/>
      </p:cViewPr>
      <p:guideLst>
        <p:guide orient="horz" pos="3117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761C9-493A-4CD5-AF80-5517F8C14BA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4DAB414-62F3-4EC4-ACBC-C1AFFFF9E8C3}">
      <dgm:prSet phldrT="[Text]" custT="1"/>
      <dgm:spPr/>
      <dgm:t>
        <a:bodyPr/>
        <a:lstStyle/>
        <a:p>
          <a:r>
            <a:rPr lang="en-AU" sz="2000" b="1" dirty="0" err="1"/>
            <a:t>Implementasi</a:t>
          </a:r>
          <a:r>
            <a:rPr lang="en-AU" sz="2000" b="1" dirty="0"/>
            <a:t> PMK 86/PMK.02/2017</a:t>
          </a:r>
        </a:p>
        <a:p>
          <a:r>
            <a:rPr lang="en-AU" sz="2000" b="1" dirty="0" err="1"/>
            <a:t>Standar</a:t>
          </a:r>
          <a:r>
            <a:rPr lang="en-AU" sz="2000" b="1" dirty="0"/>
            <a:t> </a:t>
          </a:r>
          <a:r>
            <a:rPr lang="en-AU" sz="2000" b="1" dirty="0" err="1"/>
            <a:t>Biaya</a:t>
          </a:r>
          <a:r>
            <a:rPr lang="en-AU" sz="2000" b="1" dirty="0"/>
            <a:t> </a:t>
          </a:r>
          <a:r>
            <a:rPr lang="en-AU" sz="2000" b="1" dirty="0" err="1"/>
            <a:t>Keluaran</a:t>
          </a:r>
          <a:r>
            <a:rPr lang="en-AU" sz="2000" b="1" dirty="0"/>
            <a:t> – </a:t>
          </a:r>
          <a:r>
            <a:rPr lang="en-AU" sz="2000" b="1" dirty="0" err="1"/>
            <a:t>Suboutput</a:t>
          </a:r>
          <a:r>
            <a:rPr lang="en-AU" sz="2000" b="1" dirty="0"/>
            <a:t> </a:t>
          </a:r>
          <a:r>
            <a:rPr lang="en-AU" sz="2000" b="1" dirty="0" err="1"/>
            <a:t>Penelitian</a:t>
          </a:r>
          <a:endParaRPr lang="id-ID" sz="2000" dirty="0"/>
        </a:p>
      </dgm:t>
    </dgm:pt>
    <dgm:pt modelId="{687E7DBF-C73E-4C7A-904B-A0FDCFA4E427}" type="parTrans" cxnId="{FC1330B4-0982-40EE-9A5F-3DF4D080A6D1}">
      <dgm:prSet/>
      <dgm:spPr/>
      <dgm:t>
        <a:bodyPr/>
        <a:lstStyle/>
        <a:p>
          <a:endParaRPr lang="id-ID"/>
        </a:p>
      </dgm:t>
    </dgm:pt>
    <dgm:pt modelId="{3754407C-DD10-49F9-83F3-102A12967398}" type="sibTrans" cxnId="{FC1330B4-0982-40EE-9A5F-3DF4D080A6D1}">
      <dgm:prSet/>
      <dgm:spPr/>
      <dgm:t>
        <a:bodyPr/>
        <a:lstStyle/>
        <a:p>
          <a:endParaRPr lang="id-ID"/>
        </a:p>
      </dgm:t>
    </dgm:pt>
    <dgm:pt modelId="{BFBF6695-545A-4C74-8C7E-A42BF7DE817C}">
      <dgm:prSet phldrT="[Text]" custT="1"/>
      <dgm:spPr/>
      <dgm:t>
        <a:bodyPr/>
        <a:lstStyle/>
        <a:p>
          <a:r>
            <a:rPr lang="id-ID" sz="2000" b="1" dirty="0">
              <a:latin typeface="Calibri" panose="020F0502020204030204" pitchFamily="34" charset="0"/>
            </a:rPr>
            <a:t>Peraturan Direktur Jenderal Perbendaharaan Nomor PER-15/PB/2017</a:t>
          </a:r>
          <a:r>
            <a:rPr lang="id-ID" sz="2000" dirty="0">
              <a:latin typeface="Calibri" panose="020F0502020204030204" pitchFamily="34" charset="0"/>
            </a:rPr>
            <a:t>  tanggal 20 September 2017, tentang </a:t>
          </a:r>
          <a:r>
            <a:rPr lang="id-ID" sz="2000" b="1" i="1" dirty="0">
              <a:solidFill>
                <a:srgbClr val="FF0000"/>
              </a:solidFill>
              <a:latin typeface="Calibri" panose="020F0502020204030204" pitchFamily="34" charset="0"/>
            </a:rPr>
            <a:t>Petunjuk Pelaksanaan Pembayaran Anggaran Penelitian Berbasis Standar Biaya Keluaran Sub Keluaran Penelitian</a:t>
          </a:r>
        </a:p>
      </dgm:t>
    </dgm:pt>
    <dgm:pt modelId="{F83FC87B-7418-4255-9192-167A12DB414A}" type="parTrans" cxnId="{A28045A1-2E4F-4FE7-90F7-CB8F751A994F}">
      <dgm:prSet/>
      <dgm:spPr/>
      <dgm:t>
        <a:bodyPr/>
        <a:lstStyle/>
        <a:p>
          <a:endParaRPr lang="id-ID"/>
        </a:p>
      </dgm:t>
    </dgm:pt>
    <dgm:pt modelId="{F7B055A7-4314-40B1-AE9D-1588ADBED818}" type="sibTrans" cxnId="{A28045A1-2E4F-4FE7-90F7-CB8F751A994F}">
      <dgm:prSet/>
      <dgm:spPr/>
      <dgm:t>
        <a:bodyPr/>
        <a:lstStyle/>
        <a:p>
          <a:endParaRPr lang="id-ID"/>
        </a:p>
      </dgm:t>
    </dgm:pt>
    <dgm:pt modelId="{682F143D-3BF3-4401-B1A8-CC6B5D05F8D5}">
      <dgm:prSet phldrT="[Text]" custT="1"/>
      <dgm:spPr/>
      <dgm:t>
        <a:bodyPr/>
        <a:lstStyle/>
        <a:p>
          <a:r>
            <a:rPr lang="id-ID" sz="2000" b="1" dirty="0">
              <a:latin typeface="Calibri" panose="020F0502020204030204" pitchFamily="34" charset="0"/>
            </a:rPr>
            <a:t>Pedoman Penelitian dan Abdiman Kemenristekdik Buku </a:t>
          </a:r>
          <a:r>
            <a:rPr lang="en-US" sz="2000" b="1" dirty="0">
              <a:latin typeface="Calibri" panose="020F0502020204030204" pitchFamily="34" charset="0"/>
            </a:rPr>
            <a:t>XII</a:t>
          </a:r>
          <a:r>
            <a:rPr lang="id-ID" sz="2000" b="1" dirty="0">
              <a:latin typeface="Calibri" panose="020F0502020204030204" pitchFamily="34" charset="0"/>
            </a:rPr>
            <a:t> Tahun 201</a:t>
          </a:r>
          <a:r>
            <a:rPr lang="en-US" sz="2000" b="1" dirty="0">
              <a:latin typeface="Calibri" panose="020F0502020204030204" pitchFamily="34" charset="0"/>
            </a:rPr>
            <a:t>8</a:t>
          </a:r>
          <a:endParaRPr lang="id-ID" sz="2000" b="1" dirty="0">
            <a:latin typeface="Calibri" panose="020F0502020204030204" pitchFamily="34" charset="0"/>
          </a:endParaRPr>
        </a:p>
      </dgm:t>
    </dgm:pt>
    <dgm:pt modelId="{7A32DD7C-397E-460A-94BE-CF963A37C04F}" type="parTrans" cxnId="{7B4BBECC-7D9E-44D5-84F8-FACD2436B6B5}">
      <dgm:prSet/>
      <dgm:spPr/>
      <dgm:t>
        <a:bodyPr/>
        <a:lstStyle/>
        <a:p>
          <a:endParaRPr lang="id-ID"/>
        </a:p>
      </dgm:t>
    </dgm:pt>
    <dgm:pt modelId="{FAEC0B1D-620F-4F79-A80F-7254185073FD}" type="sibTrans" cxnId="{7B4BBECC-7D9E-44D5-84F8-FACD2436B6B5}">
      <dgm:prSet/>
      <dgm:spPr/>
      <dgm:t>
        <a:bodyPr/>
        <a:lstStyle/>
        <a:p>
          <a:endParaRPr lang="id-ID"/>
        </a:p>
      </dgm:t>
    </dgm:pt>
    <dgm:pt modelId="{CE936AD9-E2FD-4732-A9EE-ACB84BF666B5}">
      <dgm:prSet custT="1"/>
      <dgm:spPr/>
      <dgm:t>
        <a:bodyPr/>
        <a:lstStyle/>
        <a:p>
          <a:r>
            <a:rPr lang="en-AU" sz="2000" b="1" dirty="0" err="1"/>
            <a:t>Permenristekdikti</a:t>
          </a:r>
          <a:r>
            <a:rPr lang="en-AU" sz="2000" b="1" dirty="0"/>
            <a:t> </a:t>
          </a:r>
          <a:r>
            <a:rPr lang="en-AU" sz="2000" b="1" dirty="0" err="1"/>
            <a:t>Nomor</a:t>
          </a:r>
          <a:r>
            <a:rPr lang="en-AU" sz="2000" b="1" dirty="0"/>
            <a:t> 69/2016</a:t>
          </a:r>
          <a:r>
            <a:rPr lang="id-ID" sz="2000" b="1" dirty="0"/>
            <a:t> </a:t>
          </a:r>
          <a:r>
            <a:rPr lang="en-AU" sz="2000" b="1" i="1" dirty="0" err="1">
              <a:solidFill>
                <a:srgbClr val="FF0000"/>
              </a:solidFill>
            </a:rPr>
            <a:t>Pedoman</a:t>
          </a:r>
          <a:r>
            <a:rPr lang="en-AU" sz="2000" b="1" i="1" dirty="0">
              <a:solidFill>
                <a:srgbClr val="FF0000"/>
              </a:solidFill>
            </a:rPr>
            <a:t> </a:t>
          </a:r>
          <a:r>
            <a:rPr lang="en-AU" sz="2000" b="1" i="1" dirty="0" err="1">
              <a:solidFill>
                <a:srgbClr val="FF0000"/>
              </a:solidFill>
            </a:rPr>
            <a:t>Pembentukan</a:t>
          </a:r>
          <a:r>
            <a:rPr lang="en-AU" sz="2000" b="1" i="1" dirty="0">
              <a:solidFill>
                <a:srgbClr val="FF0000"/>
              </a:solidFill>
            </a:rPr>
            <a:t> </a:t>
          </a:r>
          <a:r>
            <a:rPr lang="en-AU" sz="2000" b="1" i="1" dirty="0" err="1">
              <a:solidFill>
                <a:srgbClr val="FF0000"/>
              </a:solidFill>
            </a:rPr>
            <a:t>Komite</a:t>
          </a:r>
          <a:r>
            <a:rPr lang="en-AU" sz="2000" b="1" i="1" dirty="0">
              <a:solidFill>
                <a:srgbClr val="FF0000"/>
              </a:solidFill>
            </a:rPr>
            <a:t> </a:t>
          </a:r>
          <a:r>
            <a:rPr lang="en-AU" sz="2000" b="1" i="1" dirty="0" err="1">
              <a:solidFill>
                <a:srgbClr val="FF0000"/>
              </a:solidFill>
            </a:rPr>
            <a:t>Penilai</a:t>
          </a:r>
          <a:r>
            <a:rPr lang="en-AU" sz="2000" b="1" i="1" dirty="0">
              <a:solidFill>
                <a:srgbClr val="FF0000"/>
              </a:solidFill>
            </a:rPr>
            <a:t> / Reviewer</a:t>
          </a:r>
          <a:r>
            <a:rPr lang="id-ID" sz="2000" b="1" i="1" dirty="0">
              <a:solidFill>
                <a:srgbClr val="FF0000"/>
              </a:solidFill>
            </a:rPr>
            <a:t> </a:t>
          </a:r>
          <a:r>
            <a:rPr lang="en-AU" sz="2000" b="1" i="1" dirty="0">
              <a:solidFill>
                <a:srgbClr val="FF0000"/>
              </a:solidFill>
            </a:rPr>
            <a:t> </a:t>
          </a:r>
          <a:endParaRPr lang="id-ID" sz="2000" b="1" i="1" dirty="0">
            <a:solidFill>
              <a:srgbClr val="FF0000"/>
            </a:solidFill>
          </a:endParaRPr>
        </a:p>
      </dgm:t>
    </dgm:pt>
    <dgm:pt modelId="{03A539D2-DA21-4081-A9EC-4150B55527CE}" type="parTrans" cxnId="{2E3C9388-14CB-4EEA-8351-E7671417AB0F}">
      <dgm:prSet/>
      <dgm:spPr/>
      <dgm:t>
        <a:bodyPr/>
        <a:lstStyle/>
        <a:p>
          <a:endParaRPr lang="id-ID"/>
        </a:p>
      </dgm:t>
    </dgm:pt>
    <dgm:pt modelId="{FF7C9FC9-4369-4319-887E-BFC0618E893C}" type="sibTrans" cxnId="{2E3C9388-14CB-4EEA-8351-E7671417AB0F}">
      <dgm:prSet/>
      <dgm:spPr/>
      <dgm:t>
        <a:bodyPr/>
        <a:lstStyle/>
        <a:p>
          <a:endParaRPr lang="id-ID"/>
        </a:p>
      </dgm:t>
    </dgm:pt>
    <dgm:pt modelId="{4623C46C-2B71-463B-9141-64E33C31CD9E}" type="pres">
      <dgm:prSet presAssocID="{702761C9-493A-4CD5-AF80-5517F8C14BA6}" presName="Name0" presStyleCnt="0">
        <dgm:presLayoutVars>
          <dgm:chMax val="7"/>
          <dgm:chPref val="7"/>
          <dgm:dir/>
        </dgm:presLayoutVars>
      </dgm:prSet>
      <dgm:spPr/>
    </dgm:pt>
    <dgm:pt modelId="{4299AB8D-8DE7-4FD7-AFFB-C80324D19ED8}" type="pres">
      <dgm:prSet presAssocID="{702761C9-493A-4CD5-AF80-5517F8C14BA6}" presName="Name1" presStyleCnt="0"/>
      <dgm:spPr/>
    </dgm:pt>
    <dgm:pt modelId="{3D97E63A-A9F7-4831-81D1-EAED49177D25}" type="pres">
      <dgm:prSet presAssocID="{702761C9-493A-4CD5-AF80-5517F8C14BA6}" presName="cycle" presStyleCnt="0"/>
      <dgm:spPr/>
    </dgm:pt>
    <dgm:pt modelId="{E7568AEF-B5B8-4A3E-9577-DFDC5CA196AB}" type="pres">
      <dgm:prSet presAssocID="{702761C9-493A-4CD5-AF80-5517F8C14BA6}" presName="srcNode" presStyleLbl="node1" presStyleIdx="0" presStyleCnt="4"/>
      <dgm:spPr/>
    </dgm:pt>
    <dgm:pt modelId="{2B96B8C8-0913-4C9E-99BB-30240237B8E5}" type="pres">
      <dgm:prSet presAssocID="{702761C9-493A-4CD5-AF80-5517F8C14BA6}" presName="conn" presStyleLbl="parChTrans1D2" presStyleIdx="0" presStyleCnt="1"/>
      <dgm:spPr/>
    </dgm:pt>
    <dgm:pt modelId="{4CA5F30B-FE16-43D0-8A1E-172D58FABD86}" type="pres">
      <dgm:prSet presAssocID="{702761C9-493A-4CD5-AF80-5517F8C14BA6}" presName="extraNode" presStyleLbl="node1" presStyleIdx="0" presStyleCnt="4"/>
      <dgm:spPr/>
    </dgm:pt>
    <dgm:pt modelId="{BF1A12D0-9E58-47FE-AD2D-A33B952DC8A7}" type="pres">
      <dgm:prSet presAssocID="{702761C9-493A-4CD5-AF80-5517F8C14BA6}" presName="dstNode" presStyleLbl="node1" presStyleIdx="0" presStyleCnt="4"/>
      <dgm:spPr/>
    </dgm:pt>
    <dgm:pt modelId="{23899F5E-4017-4CCB-BD10-6521E2AEB34D}" type="pres">
      <dgm:prSet presAssocID="{14DAB414-62F3-4EC4-ACBC-C1AFFFF9E8C3}" presName="text_1" presStyleLbl="node1" presStyleIdx="0" presStyleCnt="4">
        <dgm:presLayoutVars>
          <dgm:bulletEnabled val="1"/>
        </dgm:presLayoutVars>
      </dgm:prSet>
      <dgm:spPr/>
    </dgm:pt>
    <dgm:pt modelId="{9B0C8B5C-7CDC-487B-961F-AE79104F863B}" type="pres">
      <dgm:prSet presAssocID="{14DAB414-62F3-4EC4-ACBC-C1AFFFF9E8C3}" presName="accent_1" presStyleCnt="0"/>
      <dgm:spPr/>
    </dgm:pt>
    <dgm:pt modelId="{FBCECF98-6AB7-4E53-A745-5DD4202E80EF}" type="pres">
      <dgm:prSet presAssocID="{14DAB414-62F3-4EC4-ACBC-C1AFFFF9E8C3}" presName="accentRepeatNode" presStyleLbl="solidFgAcc1" presStyleIdx="0" presStyleCnt="4"/>
      <dgm:spPr/>
    </dgm:pt>
    <dgm:pt modelId="{E4D70DB5-4F59-4388-ABD8-A9C942D5E30A}" type="pres">
      <dgm:prSet presAssocID="{CE936AD9-E2FD-4732-A9EE-ACB84BF666B5}" presName="text_2" presStyleLbl="node1" presStyleIdx="1" presStyleCnt="4">
        <dgm:presLayoutVars>
          <dgm:bulletEnabled val="1"/>
        </dgm:presLayoutVars>
      </dgm:prSet>
      <dgm:spPr/>
    </dgm:pt>
    <dgm:pt modelId="{78F45BD5-5EA8-4B27-A516-EE67E4F292B4}" type="pres">
      <dgm:prSet presAssocID="{CE936AD9-E2FD-4732-A9EE-ACB84BF666B5}" presName="accent_2" presStyleCnt="0"/>
      <dgm:spPr/>
    </dgm:pt>
    <dgm:pt modelId="{E3574600-73B9-4170-9D89-AB9D40EF90A8}" type="pres">
      <dgm:prSet presAssocID="{CE936AD9-E2FD-4732-A9EE-ACB84BF666B5}" presName="accentRepeatNode" presStyleLbl="solidFgAcc1" presStyleIdx="1" presStyleCnt="4"/>
      <dgm:spPr/>
    </dgm:pt>
    <dgm:pt modelId="{66B0A925-34C1-49ED-A1F3-4535CB00230D}" type="pres">
      <dgm:prSet presAssocID="{BFBF6695-545A-4C74-8C7E-A42BF7DE817C}" presName="text_3" presStyleLbl="node1" presStyleIdx="2" presStyleCnt="4">
        <dgm:presLayoutVars>
          <dgm:bulletEnabled val="1"/>
        </dgm:presLayoutVars>
      </dgm:prSet>
      <dgm:spPr/>
    </dgm:pt>
    <dgm:pt modelId="{D4D0CBBD-F47F-49AF-A4CE-D81EFC0D8C85}" type="pres">
      <dgm:prSet presAssocID="{BFBF6695-545A-4C74-8C7E-A42BF7DE817C}" presName="accent_3" presStyleCnt="0"/>
      <dgm:spPr/>
    </dgm:pt>
    <dgm:pt modelId="{0D75FD45-6366-4C8B-9598-0B978C10E0A6}" type="pres">
      <dgm:prSet presAssocID="{BFBF6695-545A-4C74-8C7E-A42BF7DE817C}" presName="accentRepeatNode" presStyleLbl="solidFgAcc1" presStyleIdx="2" presStyleCnt="4"/>
      <dgm:spPr/>
    </dgm:pt>
    <dgm:pt modelId="{1468E2FB-7CE7-425C-880E-75D18DD8B7F7}" type="pres">
      <dgm:prSet presAssocID="{682F143D-3BF3-4401-B1A8-CC6B5D05F8D5}" presName="text_4" presStyleLbl="node1" presStyleIdx="3" presStyleCnt="4">
        <dgm:presLayoutVars>
          <dgm:bulletEnabled val="1"/>
        </dgm:presLayoutVars>
      </dgm:prSet>
      <dgm:spPr/>
    </dgm:pt>
    <dgm:pt modelId="{192E9202-C161-4200-A646-CB527E2CAC66}" type="pres">
      <dgm:prSet presAssocID="{682F143D-3BF3-4401-B1A8-CC6B5D05F8D5}" presName="accent_4" presStyleCnt="0"/>
      <dgm:spPr/>
    </dgm:pt>
    <dgm:pt modelId="{5373BE64-F8F0-4D5B-8DCF-3EC5756B23C5}" type="pres">
      <dgm:prSet presAssocID="{682F143D-3BF3-4401-B1A8-CC6B5D05F8D5}" presName="accentRepeatNode" presStyleLbl="solidFgAcc1" presStyleIdx="3" presStyleCnt="4"/>
      <dgm:spPr/>
    </dgm:pt>
  </dgm:ptLst>
  <dgm:cxnLst>
    <dgm:cxn modelId="{76459E06-6324-4F5C-964D-05610F8B5F4C}" type="presOf" srcId="{CE936AD9-E2FD-4732-A9EE-ACB84BF666B5}" destId="{E4D70DB5-4F59-4388-ABD8-A9C942D5E30A}" srcOrd="0" destOrd="0" presId="urn:microsoft.com/office/officeart/2008/layout/VerticalCurvedList"/>
    <dgm:cxn modelId="{83470834-AC9A-4EA6-B0D3-B0515463A9E2}" type="presOf" srcId="{14DAB414-62F3-4EC4-ACBC-C1AFFFF9E8C3}" destId="{23899F5E-4017-4CCB-BD10-6521E2AEB34D}" srcOrd="0" destOrd="0" presId="urn:microsoft.com/office/officeart/2008/layout/VerticalCurvedList"/>
    <dgm:cxn modelId="{33BA134D-1872-49C6-86CE-2C0C7A6BDB37}" type="presOf" srcId="{3754407C-DD10-49F9-83F3-102A12967398}" destId="{2B96B8C8-0913-4C9E-99BB-30240237B8E5}" srcOrd="0" destOrd="0" presId="urn:microsoft.com/office/officeart/2008/layout/VerticalCurvedList"/>
    <dgm:cxn modelId="{2E3C9388-14CB-4EEA-8351-E7671417AB0F}" srcId="{702761C9-493A-4CD5-AF80-5517F8C14BA6}" destId="{CE936AD9-E2FD-4732-A9EE-ACB84BF666B5}" srcOrd="1" destOrd="0" parTransId="{03A539D2-DA21-4081-A9EC-4150B55527CE}" sibTransId="{FF7C9FC9-4369-4319-887E-BFC0618E893C}"/>
    <dgm:cxn modelId="{A28045A1-2E4F-4FE7-90F7-CB8F751A994F}" srcId="{702761C9-493A-4CD5-AF80-5517F8C14BA6}" destId="{BFBF6695-545A-4C74-8C7E-A42BF7DE817C}" srcOrd="2" destOrd="0" parTransId="{F83FC87B-7418-4255-9192-167A12DB414A}" sibTransId="{F7B055A7-4314-40B1-AE9D-1588ADBED818}"/>
    <dgm:cxn modelId="{FC1330B4-0982-40EE-9A5F-3DF4D080A6D1}" srcId="{702761C9-493A-4CD5-AF80-5517F8C14BA6}" destId="{14DAB414-62F3-4EC4-ACBC-C1AFFFF9E8C3}" srcOrd="0" destOrd="0" parTransId="{687E7DBF-C73E-4C7A-904B-A0FDCFA4E427}" sibTransId="{3754407C-DD10-49F9-83F3-102A12967398}"/>
    <dgm:cxn modelId="{8D0BBCBD-DA4E-46FA-8EA0-95959EC04F35}" type="presOf" srcId="{682F143D-3BF3-4401-B1A8-CC6B5D05F8D5}" destId="{1468E2FB-7CE7-425C-880E-75D18DD8B7F7}" srcOrd="0" destOrd="0" presId="urn:microsoft.com/office/officeart/2008/layout/VerticalCurvedList"/>
    <dgm:cxn modelId="{7B4BBECC-7D9E-44D5-84F8-FACD2436B6B5}" srcId="{702761C9-493A-4CD5-AF80-5517F8C14BA6}" destId="{682F143D-3BF3-4401-B1A8-CC6B5D05F8D5}" srcOrd="3" destOrd="0" parTransId="{7A32DD7C-397E-460A-94BE-CF963A37C04F}" sibTransId="{FAEC0B1D-620F-4F79-A80F-7254185073FD}"/>
    <dgm:cxn modelId="{E285A3DB-AF2B-4FDF-95E8-4F53362487DC}" type="presOf" srcId="{702761C9-493A-4CD5-AF80-5517F8C14BA6}" destId="{4623C46C-2B71-463B-9141-64E33C31CD9E}" srcOrd="0" destOrd="0" presId="urn:microsoft.com/office/officeart/2008/layout/VerticalCurvedList"/>
    <dgm:cxn modelId="{03A5A9FF-7994-4094-A133-CD724950F18E}" type="presOf" srcId="{BFBF6695-545A-4C74-8C7E-A42BF7DE817C}" destId="{66B0A925-34C1-49ED-A1F3-4535CB00230D}" srcOrd="0" destOrd="0" presId="urn:microsoft.com/office/officeart/2008/layout/VerticalCurvedList"/>
    <dgm:cxn modelId="{C59AFF68-9CBF-42F2-BBE9-88A3A838D253}" type="presParOf" srcId="{4623C46C-2B71-463B-9141-64E33C31CD9E}" destId="{4299AB8D-8DE7-4FD7-AFFB-C80324D19ED8}" srcOrd="0" destOrd="0" presId="urn:microsoft.com/office/officeart/2008/layout/VerticalCurvedList"/>
    <dgm:cxn modelId="{E7E970AA-4873-41AD-B91F-96123C59749C}" type="presParOf" srcId="{4299AB8D-8DE7-4FD7-AFFB-C80324D19ED8}" destId="{3D97E63A-A9F7-4831-81D1-EAED49177D25}" srcOrd="0" destOrd="0" presId="urn:microsoft.com/office/officeart/2008/layout/VerticalCurvedList"/>
    <dgm:cxn modelId="{24C428E8-3FCC-4EA6-B7A2-E5CC524078A6}" type="presParOf" srcId="{3D97E63A-A9F7-4831-81D1-EAED49177D25}" destId="{E7568AEF-B5B8-4A3E-9577-DFDC5CA196AB}" srcOrd="0" destOrd="0" presId="urn:microsoft.com/office/officeart/2008/layout/VerticalCurvedList"/>
    <dgm:cxn modelId="{FC0B00D1-284F-4828-BD67-CABA55B6D178}" type="presParOf" srcId="{3D97E63A-A9F7-4831-81D1-EAED49177D25}" destId="{2B96B8C8-0913-4C9E-99BB-30240237B8E5}" srcOrd="1" destOrd="0" presId="urn:microsoft.com/office/officeart/2008/layout/VerticalCurvedList"/>
    <dgm:cxn modelId="{7CAE5489-96B0-4488-BD45-3F399A56096C}" type="presParOf" srcId="{3D97E63A-A9F7-4831-81D1-EAED49177D25}" destId="{4CA5F30B-FE16-43D0-8A1E-172D58FABD86}" srcOrd="2" destOrd="0" presId="urn:microsoft.com/office/officeart/2008/layout/VerticalCurvedList"/>
    <dgm:cxn modelId="{2D679EED-235C-46CC-A2CE-146E6EB403B8}" type="presParOf" srcId="{3D97E63A-A9F7-4831-81D1-EAED49177D25}" destId="{BF1A12D0-9E58-47FE-AD2D-A33B952DC8A7}" srcOrd="3" destOrd="0" presId="urn:microsoft.com/office/officeart/2008/layout/VerticalCurvedList"/>
    <dgm:cxn modelId="{960C6EDA-73E0-48FB-80ED-25C5EE74F7A2}" type="presParOf" srcId="{4299AB8D-8DE7-4FD7-AFFB-C80324D19ED8}" destId="{23899F5E-4017-4CCB-BD10-6521E2AEB34D}" srcOrd="1" destOrd="0" presId="urn:microsoft.com/office/officeart/2008/layout/VerticalCurvedList"/>
    <dgm:cxn modelId="{853FBF86-1E44-49AF-9A10-199A9DE6C199}" type="presParOf" srcId="{4299AB8D-8DE7-4FD7-AFFB-C80324D19ED8}" destId="{9B0C8B5C-7CDC-487B-961F-AE79104F863B}" srcOrd="2" destOrd="0" presId="urn:microsoft.com/office/officeart/2008/layout/VerticalCurvedList"/>
    <dgm:cxn modelId="{6825B4CE-787F-43C6-A574-A0F40309D8EF}" type="presParOf" srcId="{9B0C8B5C-7CDC-487B-961F-AE79104F863B}" destId="{FBCECF98-6AB7-4E53-A745-5DD4202E80EF}" srcOrd="0" destOrd="0" presId="urn:microsoft.com/office/officeart/2008/layout/VerticalCurvedList"/>
    <dgm:cxn modelId="{83DF1B3F-CCDA-4917-B4DF-89C8A30E7C6D}" type="presParOf" srcId="{4299AB8D-8DE7-4FD7-AFFB-C80324D19ED8}" destId="{E4D70DB5-4F59-4388-ABD8-A9C942D5E30A}" srcOrd="3" destOrd="0" presId="urn:microsoft.com/office/officeart/2008/layout/VerticalCurvedList"/>
    <dgm:cxn modelId="{7C003CB1-DBA8-4E87-AE5A-CE1A3EAE5BF0}" type="presParOf" srcId="{4299AB8D-8DE7-4FD7-AFFB-C80324D19ED8}" destId="{78F45BD5-5EA8-4B27-A516-EE67E4F292B4}" srcOrd="4" destOrd="0" presId="urn:microsoft.com/office/officeart/2008/layout/VerticalCurvedList"/>
    <dgm:cxn modelId="{A01776F0-F8A2-4B08-9EA1-DF1E6C3969FE}" type="presParOf" srcId="{78F45BD5-5EA8-4B27-A516-EE67E4F292B4}" destId="{E3574600-73B9-4170-9D89-AB9D40EF90A8}" srcOrd="0" destOrd="0" presId="urn:microsoft.com/office/officeart/2008/layout/VerticalCurvedList"/>
    <dgm:cxn modelId="{64CC5D50-7360-473A-80B9-0372F1DD8EB7}" type="presParOf" srcId="{4299AB8D-8DE7-4FD7-AFFB-C80324D19ED8}" destId="{66B0A925-34C1-49ED-A1F3-4535CB00230D}" srcOrd="5" destOrd="0" presId="urn:microsoft.com/office/officeart/2008/layout/VerticalCurvedList"/>
    <dgm:cxn modelId="{14007952-2A5E-4655-AF72-2025500F112A}" type="presParOf" srcId="{4299AB8D-8DE7-4FD7-AFFB-C80324D19ED8}" destId="{D4D0CBBD-F47F-49AF-A4CE-D81EFC0D8C85}" srcOrd="6" destOrd="0" presId="urn:microsoft.com/office/officeart/2008/layout/VerticalCurvedList"/>
    <dgm:cxn modelId="{DADF4600-AC09-4731-A7C0-4805DD402856}" type="presParOf" srcId="{D4D0CBBD-F47F-49AF-A4CE-D81EFC0D8C85}" destId="{0D75FD45-6366-4C8B-9598-0B978C10E0A6}" srcOrd="0" destOrd="0" presId="urn:microsoft.com/office/officeart/2008/layout/VerticalCurvedList"/>
    <dgm:cxn modelId="{9B001327-BD29-45E6-8061-D74A32B11F7C}" type="presParOf" srcId="{4299AB8D-8DE7-4FD7-AFFB-C80324D19ED8}" destId="{1468E2FB-7CE7-425C-880E-75D18DD8B7F7}" srcOrd="7" destOrd="0" presId="urn:microsoft.com/office/officeart/2008/layout/VerticalCurvedList"/>
    <dgm:cxn modelId="{B41CD050-05FC-499E-8386-DD6B15BFE568}" type="presParOf" srcId="{4299AB8D-8DE7-4FD7-AFFB-C80324D19ED8}" destId="{192E9202-C161-4200-A646-CB527E2CAC66}" srcOrd="8" destOrd="0" presId="urn:microsoft.com/office/officeart/2008/layout/VerticalCurvedList"/>
    <dgm:cxn modelId="{AE26E579-5EE5-458A-804C-3AE8919C8BE4}" type="presParOf" srcId="{192E9202-C161-4200-A646-CB527E2CAC66}" destId="{5373BE64-F8F0-4D5B-8DCF-3EC5756B23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336B2-56A6-40DE-AAB2-7EA47CF8142C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AU"/>
        </a:p>
      </dgm:t>
    </dgm:pt>
    <dgm:pt modelId="{64E5CE71-B571-46DC-924A-9D45CA9E9A9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d-ID" sz="2400" b="1" dirty="0">
              <a:solidFill>
                <a:srgbClr val="C00000"/>
              </a:solidFill>
              <a:effectLst/>
              <a:latin typeface="Abadi" panose="020B0604020104020204" pitchFamily="34" charset="0"/>
            </a:rPr>
            <a:t>PENILAI DAN/REVIEWER  PROPOSAL  </a:t>
          </a:r>
          <a:r>
            <a:rPr lang="en-US" sz="24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bertugas</a:t>
          </a:r>
          <a:r>
            <a: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pada</a:t>
          </a:r>
          <a:r>
            <a: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satu</a:t>
          </a:r>
          <a:r>
            <a: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tahun</a:t>
          </a:r>
          <a:r>
            <a: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sebelum</a:t>
          </a:r>
          <a:r>
            <a: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biaya</a:t>
          </a:r>
          <a:r>
            <a: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penelitian</a:t>
          </a:r>
          <a:r>
            <a: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diberikan</a:t>
          </a:r>
          <a:r>
            <a:rPr lang="id-ID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untuk menilai usulan penelitian yang kompetitif dan penugasan/non kompetitif</a:t>
          </a:r>
          <a:endParaRPr lang="en-AU" sz="2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F340EFAD-C3F6-4D9E-85D1-88DB7993C38A}" type="parTrans" cxnId="{70F82D04-9448-4148-92B7-E26CE8668EDD}">
      <dgm:prSet/>
      <dgm:spPr/>
      <dgm:t>
        <a:bodyPr/>
        <a:lstStyle/>
        <a:p>
          <a:endParaRPr lang="en-AU"/>
        </a:p>
      </dgm:t>
    </dgm:pt>
    <dgm:pt modelId="{7DC130BD-0FF7-4945-8375-8BAB9199B2B1}" type="sibTrans" cxnId="{70F82D04-9448-4148-92B7-E26CE8668EDD}">
      <dgm:prSet/>
      <dgm:spPr/>
      <dgm:t>
        <a:bodyPr/>
        <a:lstStyle/>
        <a:p>
          <a:endParaRPr lang="en-AU"/>
        </a:p>
      </dgm:t>
    </dgm:pt>
    <dgm:pt modelId="{200E5148-BF1A-41BA-9470-A9A7747F133B}">
      <dgm:prSet phldrT="[Text]" custT="1"/>
      <dgm:spPr/>
      <dgm:t>
        <a:bodyPr/>
        <a:lstStyle/>
        <a:p>
          <a:endParaRPr lang="en-AU" sz="1600" dirty="0">
            <a:solidFill>
              <a:schemeClr val="bg2">
                <a:lumMod val="25000"/>
              </a:schemeClr>
            </a:solidFill>
          </a:endParaRPr>
        </a:p>
      </dgm:t>
    </dgm:pt>
    <dgm:pt modelId="{431F862B-B62E-4D6B-84B6-ACFF9B4CC197}" type="parTrans" cxnId="{600E5E8E-1CBB-46DA-92F1-DE41608061D7}">
      <dgm:prSet/>
      <dgm:spPr/>
      <dgm:t>
        <a:bodyPr/>
        <a:lstStyle/>
        <a:p>
          <a:endParaRPr lang="en-AU"/>
        </a:p>
      </dgm:t>
    </dgm:pt>
    <dgm:pt modelId="{AA0E23EF-28F3-49A0-AB69-5AE2D684B428}" type="sibTrans" cxnId="{600E5E8E-1CBB-46DA-92F1-DE41608061D7}">
      <dgm:prSet/>
      <dgm:spPr/>
      <dgm:t>
        <a:bodyPr/>
        <a:lstStyle/>
        <a:p>
          <a:endParaRPr lang="en-AU"/>
        </a:p>
      </dgm:t>
    </dgm:pt>
    <dgm:pt modelId="{2D3E9E90-465B-425E-9A56-115F161C621D}">
      <dgm:prSet phldrT="[Text]" custT="1"/>
      <dgm:spPr/>
      <dgm:t>
        <a:bodyPr/>
        <a:lstStyle/>
        <a:p>
          <a:r>
            <a:rPr lang="id-ID" sz="2000" b="1" dirty="0">
              <a:solidFill>
                <a:srgbClr val="C00000"/>
              </a:solidFill>
              <a:effectLst/>
              <a:latin typeface="Abadi" panose="020B0604020104020204" pitchFamily="34" charset="0"/>
            </a:rPr>
            <a:t>PENILAI DAN/ REVIEWER KELUARAN PENELITIAN</a:t>
          </a:r>
          <a:r>
            <a:rPr lang="en-US" sz="2000" b="1" dirty="0">
              <a:solidFill>
                <a:srgbClr val="C00000"/>
              </a:solidFill>
              <a:effectLst/>
              <a:latin typeface="Abadi" panose="020B0604020104020204" pitchFamily="34" charset="0"/>
            </a:rPr>
            <a:t> </a:t>
          </a:r>
          <a:r>
            <a:rPr lang="id-ID" sz="2000" b="1" dirty="0">
              <a:solidFill>
                <a:srgbClr val="C00000"/>
              </a:solidFill>
              <a:effectLst/>
              <a:latin typeface="Abadi" panose="020B0604020104020204" pitchFamily="34" charset="0"/>
            </a:rPr>
            <a:t> </a:t>
          </a:r>
          <a:r>
            <a:rPr lang="en-US" sz="20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menilai</a:t>
          </a:r>
          <a:r>
            <a: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0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hasil</a:t>
          </a:r>
          <a:r>
            <a: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/proses </a:t>
          </a:r>
          <a:r>
            <a:rPr lang="en-US" sz="20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akhir</a:t>
          </a:r>
          <a:r>
            <a: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0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penelitian</a:t>
          </a:r>
          <a:endParaRPr lang="en-AU" sz="20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gm:t>
    </dgm:pt>
    <dgm:pt modelId="{BA45C78B-D844-406D-9C5F-5B8107178AFF}" type="parTrans" cxnId="{309A779E-ED76-48B1-BFED-5C9A838DB47E}">
      <dgm:prSet/>
      <dgm:spPr/>
      <dgm:t>
        <a:bodyPr/>
        <a:lstStyle/>
        <a:p>
          <a:endParaRPr lang="en-AU"/>
        </a:p>
      </dgm:t>
    </dgm:pt>
    <dgm:pt modelId="{CCE7D3C8-AA4B-4BCE-8578-10438FC48BA6}" type="sibTrans" cxnId="{309A779E-ED76-48B1-BFED-5C9A838DB47E}">
      <dgm:prSet/>
      <dgm:spPr/>
      <dgm:t>
        <a:bodyPr/>
        <a:lstStyle/>
        <a:p>
          <a:endParaRPr lang="en-AU"/>
        </a:p>
      </dgm:t>
    </dgm:pt>
    <dgm:pt modelId="{D01F2FFB-B561-409E-A1F7-64200AFB2BFD}">
      <dgm:prSet phldrT="[Text]"/>
      <dgm:spPr/>
      <dgm:t>
        <a:bodyPr/>
        <a:lstStyle/>
        <a:p>
          <a:endParaRPr lang="en-AU" dirty="0">
            <a:solidFill>
              <a:srgbClr val="0070C0"/>
            </a:solidFill>
          </a:endParaRPr>
        </a:p>
      </dgm:t>
    </dgm:pt>
    <dgm:pt modelId="{8E5DD147-9D19-4572-AD07-999F0514F647}" type="parTrans" cxnId="{9541CD56-A4A6-4E1E-BC7B-477E3D328A85}">
      <dgm:prSet/>
      <dgm:spPr/>
      <dgm:t>
        <a:bodyPr/>
        <a:lstStyle/>
        <a:p>
          <a:endParaRPr lang="en-AU"/>
        </a:p>
      </dgm:t>
    </dgm:pt>
    <dgm:pt modelId="{08A58854-2172-4E49-B61C-03A644559D22}" type="sibTrans" cxnId="{9541CD56-A4A6-4E1E-BC7B-477E3D328A85}">
      <dgm:prSet/>
      <dgm:spPr/>
      <dgm:t>
        <a:bodyPr/>
        <a:lstStyle/>
        <a:p>
          <a:endParaRPr lang="en-AU"/>
        </a:p>
      </dgm:t>
    </dgm:pt>
    <dgm:pt modelId="{9EED6C44-0A9C-453C-8C8C-998641007B55}">
      <dgm:prSet/>
      <dgm:spPr/>
      <dgm:t>
        <a:bodyPr/>
        <a:lstStyle/>
        <a:p>
          <a:endParaRPr lang="en-US" sz="1300" dirty="0">
            <a:solidFill>
              <a:schemeClr val="bg2">
                <a:lumMod val="25000"/>
              </a:schemeClr>
            </a:solidFill>
          </a:endParaRPr>
        </a:p>
      </dgm:t>
    </dgm:pt>
    <dgm:pt modelId="{E21662D4-38E3-4CC7-9378-283CA8F1823F}" type="parTrans" cxnId="{7BE74341-A9FA-4D88-9A06-622689A70134}">
      <dgm:prSet/>
      <dgm:spPr/>
      <dgm:t>
        <a:bodyPr/>
        <a:lstStyle/>
        <a:p>
          <a:endParaRPr lang="en-US"/>
        </a:p>
      </dgm:t>
    </dgm:pt>
    <dgm:pt modelId="{F0B7CF1E-6A00-4F2A-856C-B0A0B9AFFF80}" type="sibTrans" cxnId="{7BE74341-A9FA-4D88-9A06-622689A70134}">
      <dgm:prSet/>
      <dgm:spPr/>
      <dgm:t>
        <a:bodyPr/>
        <a:lstStyle/>
        <a:p>
          <a:endParaRPr lang="en-US"/>
        </a:p>
      </dgm:t>
    </dgm:pt>
    <dgm:pt modelId="{2AAF4319-B326-4555-88AA-861555D67A53}" type="pres">
      <dgm:prSet presAssocID="{93F336B2-56A6-40DE-AAB2-7EA47CF8142C}" presName="linear" presStyleCnt="0">
        <dgm:presLayoutVars>
          <dgm:animLvl val="lvl"/>
          <dgm:resizeHandles val="exact"/>
        </dgm:presLayoutVars>
      </dgm:prSet>
      <dgm:spPr/>
    </dgm:pt>
    <dgm:pt modelId="{9F25176D-A90C-47FA-88CF-AC3AAA659A9C}" type="pres">
      <dgm:prSet presAssocID="{64E5CE71-B571-46DC-924A-9D45CA9E9A93}" presName="parentText" presStyleLbl="node1" presStyleIdx="0" presStyleCnt="2" custLinFactNeighborY="-7675">
        <dgm:presLayoutVars>
          <dgm:chMax val="0"/>
          <dgm:bulletEnabled val="1"/>
        </dgm:presLayoutVars>
      </dgm:prSet>
      <dgm:spPr/>
    </dgm:pt>
    <dgm:pt modelId="{FEFB2DF9-3DF5-413F-AF5F-2E004DFD5D29}" type="pres">
      <dgm:prSet presAssocID="{64E5CE71-B571-46DC-924A-9D45CA9E9A93}" presName="childText" presStyleLbl="revTx" presStyleIdx="0" presStyleCnt="2" custLinFactNeighborY="-10881">
        <dgm:presLayoutVars>
          <dgm:bulletEnabled val="1"/>
        </dgm:presLayoutVars>
      </dgm:prSet>
      <dgm:spPr/>
    </dgm:pt>
    <dgm:pt modelId="{8FA958A0-511D-48B3-89C5-A8A2D7FE0285}" type="pres">
      <dgm:prSet presAssocID="{2D3E9E90-465B-425E-9A56-115F161C621D}" presName="parentText" presStyleLbl="node1" presStyleIdx="1" presStyleCnt="2" custScaleY="77827" custLinFactY="535" custLinFactNeighborX="-528" custLinFactNeighborY="100000">
        <dgm:presLayoutVars>
          <dgm:chMax val="0"/>
          <dgm:bulletEnabled val="1"/>
        </dgm:presLayoutVars>
      </dgm:prSet>
      <dgm:spPr/>
    </dgm:pt>
    <dgm:pt modelId="{151A8B26-846D-4D66-8A81-AEE8177773F4}" type="pres">
      <dgm:prSet presAssocID="{2D3E9E90-465B-425E-9A56-115F161C62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0F82D04-9448-4148-92B7-E26CE8668EDD}" srcId="{93F336B2-56A6-40DE-AAB2-7EA47CF8142C}" destId="{64E5CE71-B571-46DC-924A-9D45CA9E9A93}" srcOrd="0" destOrd="0" parTransId="{F340EFAD-C3F6-4D9E-85D1-88DB7993C38A}" sibTransId="{7DC130BD-0FF7-4945-8375-8BAB9199B2B1}"/>
    <dgm:cxn modelId="{DA062D06-FBE7-4609-AE81-F3C875943042}" type="presOf" srcId="{D01F2FFB-B561-409E-A1F7-64200AFB2BFD}" destId="{151A8B26-846D-4D66-8A81-AEE8177773F4}" srcOrd="0" destOrd="0" presId="urn:microsoft.com/office/officeart/2005/8/layout/vList2#1"/>
    <dgm:cxn modelId="{CC35E520-A97E-4BB8-98EB-AC7DEC5EC1B5}" type="presOf" srcId="{200E5148-BF1A-41BA-9470-A9A7747F133B}" destId="{FEFB2DF9-3DF5-413F-AF5F-2E004DFD5D29}" srcOrd="0" destOrd="0" presId="urn:microsoft.com/office/officeart/2005/8/layout/vList2#1"/>
    <dgm:cxn modelId="{CEDCCC2F-C387-403C-B8D0-3E16869AFAFB}" type="presOf" srcId="{93F336B2-56A6-40DE-AAB2-7EA47CF8142C}" destId="{2AAF4319-B326-4555-88AA-861555D67A53}" srcOrd="0" destOrd="0" presId="urn:microsoft.com/office/officeart/2005/8/layout/vList2#1"/>
    <dgm:cxn modelId="{7BE74341-A9FA-4D88-9A06-622689A70134}" srcId="{64E5CE71-B571-46DC-924A-9D45CA9E9A93}" destId="{9EED6C44-0A9C-453C-8C8C-998641007B55}" srcOrd="1" destOrd="0" parTransId="{E21662D4-38E3-4CC7-9378-283CA8F1823F}" sibTransId="{F0B7CF1E-6A00-4F2A-856C-B0A0B9AFFF80}"/>
    <dgm:cxn modelId="{7F97136E-29CE-428E-AF4F-E665EE10773A}" type="presOf" srcId="{9EED6C44-0A9C-453C-8C8C-998641007B55}" destId="{FEFB2DF9-3DF5-413F-AF5F-2E004DFD5D29}" srcOrd="0" destOrd="1" presId="urn:microsoft.com/office/officeart/2005/8/layout/vList2#1"/>
    <dgm:cxn modelId="{9541CD56-A4A6-4E1E-BC7B-477E3D328A85}" srcId="{2D3E9E90-465B-425E-9A56-115F161C621D}" destId="{D01F2FFB-B561-409E-A1F7-64200AFB2BFD}" srcOrd="0" destOrd="0" parTransId="{8E5DD147-9D19-4572-AD07-999F0514F647}" sibTransId="{08A58854-2172-4E49-B61C-03A644559D22}"/>
    <dgm:cxn modelId="{600E5E8E-1CBB-46DA-92F1-DE41608061D7}" srcId="{64E5CE71-B571-46DC-924A-9D45CA9E9A93}" destId="{200E5148-BF1A-41BA-9470-A9A7747F133B}" srcOrd="0" destOrd="0" parTransId="{431F862B-B62E-4D6B-84B6-ACFF9B4CC197}" sibTransId="{AA0E23EF-28F3-49A0-AB69-5AE2D684B428}"/>
    <dgm:cxn modelId="{7DFEFA9D-CE59-424B-8838-09AAF996469F}" type="presOf" srcId="{64E5CE71-B571-46DC-924A-9D45CA9E9A93}" destId="{9F25176D-A90C-47FA-88CF-AC3AAA659A9C}" srcOrd="0" destOrd="0" presId="urn:microsoft.com/office/officeart/2005/8/layout/vList2#1"/>
    <dgm:cxn modelId="{309A779E-ED76-48B1-BFED-5C9A838DB47E}" srcId="{93F336B2-56A6-40DE-AAB2-7EA47CF8142C}" destId="{2D3E9E90-465B-425E-9A56-115F161C621D}" srcOrd="1" destOrd="0" parTransId="{BA45C78B-D844-406D-9C5F-5B8107178AFF}" sibTransId="{CCE7D3C8-AA4B-4BCE-8578-10438FC48BA6}"/>
    <dgm:cxn modelId="{F0D37CB6-C5D0-4E5A-8BA7-65FA14CD7FB1}" type="presOf" srcId="{2D3E9E90-465B-425E-9A56-115F161C621D}" destId="{8FA958A0-511D-48B3-89C5-A8A2D7FE0285}" srcOrd="0" destOrd="0" presId="urn:microsoft.com/office/officeart/2005/8/layout/vList2#1"/>
    <dgm:cxn modelId="{51E5898C-17FA-4154-BAB0-18ECF9B7DAB8}" type="presParOf" srcId="{2AAF4319-B326-4555-88AA-861555D67A53}" destId="{9F25176D-A90C-47FA-88CF-AC3AAA659A9C}" srcOrd="0" destOrd="0" presId="urn:microsoft.com/office/officeart/2005/8/layout/vList2#1"/>
    <dgm:cxn modelId="{DAEDB87C-F352-4894-B0C3-83AE2FDE716E}" type="presParOf" srcId="{2AAF4319-B326-4555-88AA-861555D67A53}" destId="{FEFB2DF9-3DF5-413F-AF5F-2E004DFD5D29}" srcOrd="1" destOrd="0" presId="urn:microsoft.com/office/officeart/2005/8/layout/vList2#1"/>
    <dgm:cxn modelId="{1AA0DC8D-8F7D-4DA0-B69C-CD6D58B7CDAA}" type="presParOf" srcId="{2AAF4319-B326-4555-88AA-861555D67A53}" destId="{8FA958A0-511D-48B3-89C5-A8A2D7FE0285}" srcOrd="2" destOrd="0" presId="urn:microsoft.com/office/officeart/2005/8/layout/vList2#1"/>
    <dgm:cxn modelId="{915B97CB-248E-4F79-9EDF-9F6FD441458B}" type="presParOf" srcId="{2AAF4319-B326-4555-88AA-861555D67A53}" destId="{151A8B26-846D-4D66-8A81-AEE8177773F4}" srcOrd="3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6B8C8-0913-4C9E-99BB-30240237B8E5}">
      <dsp:nvSpPr>
        <dsp:cNvPr id="0" name=""/>
        <dsp:cNvSpPr/>
      </dsp:nvSpPr>
      <dsp:spPr>
        <a:xfrm>
          <a:off x="-6932128" y="-1059814"/>
          <a:ext cx="8249944" cy="8249944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99F5E-4017-4CCB-BD10-6521E2AEB34D}">
      <dsp:nvSpPr>
        <dsp:cNvPr id="0" name=""/>
        <dsp:cNvSpPr/>
      </dsp:nvSpPr>
      <dsp:spPr>
        <a:xfrm>
          <a:off x="689502" y="471298"/>
          <a:ext cx="10959979" cy="943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85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 err="1"/>
            <a:t>Implementasi</a:t>
          </a:r>
          <a:r>
            <a:rPr lang="en-AU" sz="2000" b="1" kern="1200" dirty="0"/>
            <a:t> PMK 86/PMK.02/2017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 err="1"/>
            <a:t>Standar</a:t>
          </a:r>
          <a:r>
            <a:rPr lang="en-AU" sz="2000" b="1" kern="1200" dirty="0"/>
            <a:t> </a:t>
          </a:r>
          <a:r>
            <a:rPr lang="en-AU" sz="2000" b="1" kern="1200" dirty="0" err="1"/>
            <a:t>Biaya</a:t>
          </a:r>
          <a:r>
            <a:rPr lang="en-AU" sz="2000" b="1" kern="1200" dirty="0"/>
            <a:t> </a:t>
          </a:r>
          <a:r>
            <a:rPr lang="en-AU" sz="2000" b="1" kern="1200" dirty="0" err="1"/>
            <a:t>Keluaran</a:t>
          </a:r>
          <a:r>
            <a:rPr lang="en-AU" sz="2000" b="1" kern="1200" dirty="0"/>
            <a:t> – </a:t>
          </a:r>
          <a:r>
            <a:rPr lang="en-AU" sz="2000" b="1" kern="1200" dirty="0" err="1"/>
            <a:t>Suboutput</a:t>
          </a:r>
          <a:r>
            <a:rPr lang="en-AU" sz="2000" b="1" kern="1200" dirty="0"/>
            <a:t> </a:t>
          </a:r>
          <a:r>
            <a:rPr lang="en-AU" sz="2000" b="1" kern="1200" dirty="0" err="1"/>
            <a:t>Penelitian</a:t>
          </a:r>
          <a:endParaRPr lang="id-ID" sz="2000" kern="1200" dirty="0"/>
        </a:p>
      </dsp:txBody>
      <dsp:txXfrm>
        <a:off x="689502" y="471298"/>
        <a:ext cx="10959979" cy="943087"/>
      </dsp:txXfrm>
    </dsp:sp>
    <dsp:sp modelId="{FBCECF98-6AB7-4E53-A745-5DD4202E80EF}">
      <dsp:nvSpPr>
        <dsp:cNvPr id="0" name=""/>
        <dsp:cNvSpPr/>
      </dsp:nvSpPr>
      <dsp:spPr>
        <a:xfrm>
          <a:off x="100072" y="353412"/>
          <a:ext cx="1178859" cy="11788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D70DB5-4F59-4388-ABD8-A9C942D5E30A}">
      <dsp:nvSpPr>
        <dsp:cNvPr id="0" name=""/>
        <dsp:cNvSpPr/>
      </dsp:nvSpPr>
      <dsp:spPr>
        <a:xfrm>
          <a:off x="1230196" y="1886175"/>
          <a:ext cx="10419286" cy="943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85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 err="1"/>
            <a:t>Permenristekdikti</a:t>
          </a:r>
          <a:r>
            <a:rPr lang="en-AU" sz="2000" b="1" kern="1200" dirty="0"/>
            <a:t> </a:t>
          </a:r>
          <a:r>
            <a:rPr lang="en-AU" sz="2000" b="1" kern="1200" dirty="0" err="1"/>
            <a:t>Nomor</a:t>
          </a:r>
          <a:r>
            <a:rPr lang="en-AU" sz="2000" b="1" kern="1200" dirty="0"/>
            <a:t> 69/2016</a:t>
          </a:r>
          <a:r>
            <a:rPr lang="id-ID" sz="2000" b="1" kern="1200" dirty="0"/>
            <a:t> </a:t>
          </a:r>
          <a:r>
            <a:rPr lang="en-AU" sz="2000" b="1" i="1" kern="1200" dirty="0" err="1">
              <a:solidFill>
                <a:srgbClr val="FF0000"/>
              </a:solidFill>
            </a:rPr>
            <a:t>Pedoman</a:t>
          </a:r>
          <a:r>
            <a:rPr lang="en-AU" sz="2000" b="1" i="1" kern="1200" dirty="0">
              <a:solidFill>
                <a:srgbClr val="FF0000"/>
              </a:solidFill>
            </a:rPr>
            <a:t> </a:t>
          </a:r>
          <a:r>
            <a:rPr lang="en-AU" sz="2000" b="1" i="1" kern="1200" dirty="0" err="1">
              <a:solidFill>
                <a:srgbClr val="FF0000"/>
              </a:solidFill>
            </a:rPr>
            <a:t>Pembentukan</a:t>
          </a:r>
          <a:r>
            <a:rPr lang="en-AU" sz="2000" b="1" i="1" kern="1200" dirty="0">
              <a:solidFill>
                <a:srgbClr val="FF0000"/>
              </a:solidFill>
            </a:rPr>
            <a:t> </a:t>
          </a:r>
          <a:r>
            <a:rPr lang="en-AU" sz="2000" b="1" i="1" kern="1200" dirty="0" err="1">
              <a:solidFill>
                <a:srgbClr val="FF0000"/>
              </a:solidFill>
            </a:rPr>
            <a:t>Komite</a:t>
          </a:r>
          <a:r>
            <a:rPr lang="en-AU" sz="2000" b="1" i="1" kern="1200" dirty="0">
              <a:solidFill>
                <a:srgbClr val="FF0000"/>
              </a:solidFill>
            </a:rPr>
            <a:t> </a:t>
          </a:r>
          <a:r>
            <a:rPr lang="en-AU" sz="2000" b="1" i="1" kern="1200" dirty="0" err="1">
              <a:solidFill>
                <a:srgbClr val="FF0000"/>
              </a:solidFill>
            </a:rPr>
            <a:t>Penilai</a:t>
          </a:r>
          <a:r>
            <a:rPr lang="en-AU" sz="2000" b="1" i="1" kern="1200" dirty="0">
              <a:solidFill>
                <a:srgbClr val="FF0000"/>
              </a:solidFill>
            </a:rPr>
            <a:t> / Reviewer</a:t>
          </a:r>
          <a:r>
            <a:rPr lang="id-ID" sz="2000" b="1" i="1" kern="1200" dirty="0">
              <a:solidFill>
                <a:srgbClr val="FF0000"/>
              </a:solidFill>
            </a:rPr>
            <a:t> </a:t>
          </a:r>
          <a:r>
            <a:rPr lang="en-AU" sz="2000" b="1" i="1" kern="1200" dirty="0">
              <a:solidFill>
                <a:srgbClr val="FF0000"/>
              </a:solidFill>
            </a:rPr>
            <a:t> </a:t>
          </a:r>
          <a:endParaRPr lang="id-ID" sz="2000" b="1" i="1" kern="1200" dirty="0">
            <a:solidFill>
              <a:srgbClr val="FF0000"/>
            </a:solidFill>
          </a:endParaRPr>
        </a:p>
      </dsp:txBody>
      <dsp:txXfrm>
        <a:off x="1230196" y="1886175"/>
        <a:ext cx="10419286" cy="943087"/>
      </dsp:txXfrm>
    </dsp:sp>
    <dsp:sp modelId="{E3574600-73B9-4170-9D89-AB9D40EF90A8}">
      <dsp:nvSpPr>
        <dsp:cNvPr id="0" name=""/>
        <dsp:cNvSpPr/>
      </dsp:nvSpPr>
      <dsp:spPr>
        <a:xfrm>
          <a:off x="640766" y="1768289"/>
          <a:ext cx="1178859" cy="11788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B0A925-34C1-49ED-A1F3-4535CB00230D}">
      <dsp:nvSpPr>
        <dsp:cNvPr id="0" name=""/>
        <dsp:cNvSpPr/>
      </dsp:nvSpPr>
      <dsp:spPr>
        <a:xfrm>
          <a:off x="1230196" y="3301052"/>
          <a:ext cx="10419286" cy="943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85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latin typeface="Calibri" panose="020F0502020204030204" pitchFamily="34" charset="0"/>
            </a:rPr>
            <a:t>Peraturan Direktur Jenderal Perbendaharaan Nomor PER-15/PB/2017</a:t>
          </a:r>
          <a:r>
            <a:rPr lang="id-ID" sz="2000" kern="1200" dirty="0">
              <a:latin typeface="Calibri" panose="020F0502020204030204" pitchFamily="34" charset="0"/>
            </a:rPr>
            <a:t>  tanggal 20 September 2017, tentang </a:t>
          </a:r>
          <a:r>
            <a:rPr lang="id-ID" sz="2000" b="1" i="1" kern="1200" dirty="0">
              <a:solidFill>
                <a:srgbClr val="FF0000"/>
              </a:solidFill>
              <a:latin typeface="Calibri" panose="020F0502020204030204" pitchFamily="34" charset="0"/>
            </a:rPr>
            <a:t>Petunjuk Pelaksanaan Pembayaran Anggaran Penelitian Berbasis Standar Biaya Keluaran Sub Keluaran Penelitian</a:t>
          </a:r>
        </a:p>
      </dsp:txBody>
      <dsp:txXfrm>
        <a:off x="1230196" y="3301052"/>
        <a:ext cx="10419286" cy="943087"/>
      </dsp:txXfrm>
    </dsp:sp>
    <dsp:sp modelId="{0D75FD45-6366-4C8B-9598-0B978C10E0A6}">
      <dsp:nvSpPr>
        <dsp:cNvPr id="0" name=""/>
        <dsp:cNvSpPr/>
      </dsp:nvSpPr>
      <dsp:spPr>
        <a:xfrm>
          <a:off x="640766" y="3183166"/>
          <a:ext cx="1178859" cy="11788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68E2FB-7CE7-425C-880E-75D18DD8B7F7}">
      <dsp:nvSpPr>
        <dsp:cNvPr id="0" name=""/>
        <dsp:cNvSpPr/>
      </dsp:nvSpPr>
      <dsp:spPr>
        <a:xfrm>
          <a:off x="689502" y="4715929"/>
          <a:ext cx="10959979" cy="943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85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latin typeface="Calibri" panose="020F0502020204030204" pitchFamily="34" charset="0"/>
            </a:rPr>
            <a:t>Pedoman Penelitian dan Abdiman Kemenristekdik Buku </a:t>
          </a:r>
          <a:r>
            <a:rPr lang="en-US" sz="2000" b="1" kern="1200" dirty="0">
              <a:latin typeface="Calibri" panose="020F0502020204030204" pitchFamily="34" charset="0"/>
            </a:rPr>
            <a:t>XII</a:t>
          </a:r>
          <a:r>
            <a:rPr lang="id-ID" sz="2000" b="1" kern="1200" dirty="0">
              <a:latin typeface="Calibri" panose="020F0502020204030204" pitchFamily="34" charset="0"/>
            </a:rPr>
            <a:t> Tahun 201</a:t>
          </a:r>
          <a:r>
            <a:rPr lang="en-US" sz="2000" b="1" kern="1200" dirty="0">
              <a:latin typeface="Calibri" panose="020F0502020204030204" pitchFamily="34" charset="0"/>
            </a:rPr>
            <a:t>8</a:t>
          </a:r>
          <a:endParaRPr lang="id-ID" sz="2000" b="1" kern="1200" dirty="0">
            <a:latin typeface="Calibri" panose="020F0502020204030204" pitchFamily="34" charset="0"/>
          </a:endParaRPr>
        </a:p>
      </dsp:txBody>
      <dsp:txXfrm>
        <a:off x="689502" y="4715929"/>
        <a:ext cx="10959979" cy="943087"/>
      </dsp:txXfrm>
    </dsp:sp>
    <dsp:sp modelId="{5373BE64-F8F0-4D5B-8DCF-3EC5756B23C5}">
      <dsp:nvSpPr>
        <dsp:cNvPr id="0" name=""/>
        <dsp:cNvSpPr/>
      </dsp:nvSpPr>
      <dsp:spPr>
        <a:xfrm>
          <a:off x="100072" y="4598043"/>
          <a:ext cx="1178859" cy="11788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5176D-A90C-47FA-88CF-AC3AAA659A9C}">
      <dsp:nvSpPr>
        <dsp:cNvPr id="0" name=""/>
        <dsp:cNvSpPr/>
      </dsp:nvSpPr>
      <dsp:spPr>
        <a:xfrm>
          <a:off x="0" y="399647"/>
          <a:ext cx="8025616" cy="159705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solidFill>
                <a:srgbClr val="C00000"/>
              </a:solidFill>
              <a:effectLst/>
              <a:latin typeface="Abadi" panose="020B0604020104020204" pitchFamily="34" charset="0"/>
            </a:rPr>
            <a:t>PENILAI DAN/REVIEWER  PROPOSAL  </a:t>
          </a:r>
          <a:r>
            <a:rPr lang="en-US" sz="24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bertugas</a:t>
          </a:r>
          <a:r>
            <a:rPr lang="en-US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pada</a:t>
          </a:r>
          <a:r>
            <a:rPr lang="en-US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satu</a:t>
          </a:r>
          <a:r>
            <a:rPr lang="en-US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tahun</a:t>
          </a:r>
          <a:r>
            <a:rPr lang="en-US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sebelum</a:t>
          </a:r>
          <a:r>
            <a:rPr lang="en-US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biaya</a:t>
          </a:r>
          <a:r>
            <a:rPr lang="en-US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penelitian</a:t>
          </a:r>
          <a:r>
            <a:rPr lang="en-US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diberikan</a:t>
          </a:r>
          <a:r>
            <a:rPr lang="id-ID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untuk menilai usulan penelitian yang kompetitif dan penugasan/non kompetitif</a:t>
          </a:r>
          <a:endParaRPr lang="en-AU" sz="24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sp:txBody>
      <dsp:txXfrm>
        <a:off x="77962" y="477609"/>
        <a:ext cx="7869692" cy="1441126"/>
      </dsp:txXfrm>
    </dsp:sp>
    <dsp:sp modelId="{FEFB2DF9-3DF5-413F-AF5F-2E004DFD5D29}">
      <dsp:nvSpPr>
        <dsp:cNvPr id="0" name=""/>
        <dsp:cNvSpPr/>
      </dsp:nvSpPr>
      <dsp:spPr>
        <a:xfrm>
          <a:off x="0" y="1905535"/>
          <a:ext cx="802561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81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AU" sz="1600" kern="1200" dirty="0">
            <a:solidFill>
              <a:schemeClr val="bg2">
                <a:lumMod val="2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1905535"/>
        <a:ext cx="8025616" cy="1076400"/>
      </dsp:txXfrm>
    </dsp:sp>
    <dsp:sp modelId="{8FA958A0-511D-48B3-89C5-A8A2D7FE0285}">
      <dsp:nvSpPr>
        <dsp:cNvPr id="0" name=""/>
        <dsp:cNvSpPr/>
      </dsp:nvSpPr>
      <dsp:spPr>
        <a:xfrm>
          <a:off x="0" y="4240655"/>
          <a:ext cx="8025616" cy="12429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solidFill>
                <a:srgbClr val="C00000"/>
              </a:solidFill>
              <a:effectLst/>
              <a:latin typeface="Abadi" panose="020B0604020104020204" pitchFamily="34" charset="0"/>
            </a:rPr>
            <a:t>PENILAI DAN/ REVIEWER KELUARAN PENELITIAN</a:t>
          </a:r>
          <a:r>
            <a:rPr lang="en-US" sz="2000" b="1" kern="1200" dirty="0">
              <a:solidFill>
                <a:srgbClr val="C00000"/>
              </a:solidFill>
              <a:effectLst/>
              <a:latin typeface="Abadi" panose="020B0604020104020204" pitchFamily="34" charset="0"/>
            </a:rPr>
            <a:t> </a:t>
          </a:r>
          <a:r>
            <a:rPr lang="id-ID" sz="2000" b="1" kern="1200" dirty="0">
              <a:solidFill>
                <a:srgbClr val="C00000"/>
              </a:solidFill>
              <a:effectLst/>
              <a:latin typeface="Abadi" panose="020B0604020104020204" pitchFamily="34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menilai</a:t>
          </a:r>
          <a:r>
            <a:rPr lang="en-US" sz="20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hasil</a:t>
          </a:r>
          <a:r>
            <a:rPr lang="en-US" sz="20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/proses </a:t>
          </a:r>
          <a:r>
            <a:rPr lang="en-US" sz="20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akhir</a:t>
          </a:r>
          <a:r>
            <a:rPr lang="en-US" sz="20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rPr>
            <a:t>penelitian</a:t>
          </a:r>
          <a:endParaRPr lang="en-AU" sz="20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" panose="020B0604020104020204" pitchFamily="34" charset="0"/>
          </a:endParaRPr>
        </a:p>
      </dsp:txBody>
      <dsp:txXfrm>
        <a:off x="60675" y="4301330"/>
        <a:ext cx="7904266" cy="1121586"/>
      </dsp:txXfrm>
    </dsp:sp>
    <dsp:sp modelId="{151A8B26-846D-4D66-8A81-AEE8177773F4}">
      <dsp:nvSpPr>
        <dsp:cNvPr id="0" name=""/>
        <dsp:cNvSpPr/>
      </dsp:nvSpPr>
      <dsp:spPr>
        <a:xfrm>
          <a:off x="0" y="4398647"/>
          <a:ext cx="802561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813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AU" sz="5100" kern="1200" dirty="0">
            <a:solidFill>
              <a:srgbClr val="0070C0"/>
            </a:solidFill>
          </a:endParaRPr>
        </a:p>
      </dsp:txBody>
      <dsp:txXfrm>
        <a:off x="0" y="4398647"/>
        <a:ext cx="8025616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12346D-B461-4E56-B04F-73F29735D704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31A403-5A9E-49B0-9D39-C7292B3A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41A8BD-D8EE-4138-8774-2271B258D5A1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1FCCCF-E9E3-442E-BA5F-432CBD053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55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KSDP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kami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20 November 2017 Bersama Manager Pendidikan </a:t>
            </a:r>
            <a:r>
              <a:rPr lang="en-US" dirty="0" err="1"/>
              <a:t>dan</a:t>
            </a:r>
            <a:r>
              <a:rPr lang="en-US" dirty="0"/>
              <a:t> Manager IT di </a:t>
            </a:r>
            <a:r>
              <a:rPr lang="en-US" dirty="0" err="1"/>
              <a:t>fakultas</a:t>
            </a:r>
            <a:r>
              <a:rPr lang="en-US" dirty="0"/>
              <a:t>. </a:t>
            </a:r>
            <a:r>
              <a:rPr lang="en-US" dirty="0" err="1"/>
              <a:t>Undangan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kami </a:t>
            </a:r>
            <a:r>
              <a:rPr lang="en-US" dirty="0" err="1"/>
              <a:t>sebar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F9D24-0F93-4E8E-8A3D-C1DC34D358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3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6425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773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8238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9911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0782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3741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523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6790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191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5972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769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text styles</a:t>
            </a:r>
          </a:p>
          <a:p>
            <a:pPr lvl="1"/>
            <a:r>
              <a:rPr lang="en-US" altLang="en-US">
                <a:sym typeface="Gill Sans"/>
              </a:rPr>
              <a:t>Second level</a:t>
            </a:r>
          </a:p>
          <a:p>
            <a:pPr lvl="2"/>
            <a:r>
              <a:rPr lang="en-US" altLang="en-US">
                <a:sym typeface="Gill Sans"/>
              </a:rPr>
              <a:t>Third level</a:t>
            </a:r>
          </a:p>
          <a:p>
            <a:pPr lvl="3"/>
            <a:r>
              <a:rPr lang="en-US" altLang="en-US">
                <a:sym typeface="Gill Sans"/>
              </a:rPr>
              <a:t>Fourth level</a:t>
            </a:r>
          </a:p>
          <a:p>
            <a:pPr lvl="4"/>
            <a:r>
              <a:rPr lang="en-US" altLang="en-US">
                <a:sym typeface="Gill Sans"/>
              </a:rPr>
              <a:t>Fifth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0"/>
            <a:ext cx="137906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1" charset="0"/>
          <a:ea typeface="ヒラギノ角ゴ ProN W3" pitchFamily="1" charset="-128"/>
          <a:cs typeface="ヒラギノ角ゴ ProN W3"/>
          <a:sym typeface="Gill San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1" charset="0"/>
          <a:ea typeface="ヒラギノ角ゴ ProN W3" pitchFamily="1" charset="-128"/>
          <a:sym typeface="Gill San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1" charset="0"/>
          <a:ea typeface="ヒラギノ角ゴ ProN W3" pitchFamily="1" charset="-128"/>
          <a:sym typeface="Gill San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1" charset="0"/>
          <a:ea typeface="ヒラギノ角ゴ ProN W3" pitchFamily="1" charset="-128"/>
          <a:sym typeface="Gill San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1" charset="0"/>
          <a:ea typeface="ヒラギノ角ゴ ProN W3" pitchFamily="1" charset="-128"/>
          <a:sym typeface="Gill Sans" pitchFamily="1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9956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1" charset="0"/>
        </a:defRPr>
      </a:lvl6pPr>
      <a:lvl7pPr marL="34528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1" charset="0"/>
        </a:defRPr>
      </a:lvl7pPr>
      <a:lvl8pPr marL="39100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1" charset="0"/>
        </a:defRPr>
      </a:lvl8pPr>
      <a:lvl9pPr marL="43672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 idx="4294967295"/>
          </p:nvPr>
        </p:nvSpPr>
        <p:spPr>
          <a:xfrm>
            <a:off x="-212725" y="2284413"/>
            <a:ext cx="13200063" cy="3313112"/>
          </a:xfrm>
        </p:spPr>
        <p:txBody>
          <a:bodyPr/>
          <a:lstStyle/>
          <a:p>
            <a:pPr>
              <a:defRPr/>
            </a:pPr>
            <a:r>
              <a:rPr lang="id-ID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PENELITIAN BERBASIS SBK</a:t>
            </a:r>
            <a:br>
              <a:rPr lang="id-ID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</a:br>
            <a:r>
              <a:rPr lang="id-ID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[Standar Biaya Keluaran]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099" name="Subtitle 5"/>
          <p:cNvSpPr>
            <a:spLocks noGrp="1"/>
          </p:cNvSpPr>
          <p:nvPr>
            <p:ph type="subTitle" idx="4294967295"/>
          </p:nvPr>
        </p:nvSpPr>
        <p:spPr>
          <a:xfrm>
            <a:off x="598488" y="6677025"/>
            <a:ext cx="11023600" cy="14398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Gill Sans"/>
              <a:buNone/>
            </a:pPr>
            <a:r>
              <a:rPr lang="en-US" altLang="en-US" sz="4800" b="1" dirty="0">
                <a:latin typeface="Californian FB" panose="0207040306080B030204" pitchFamily="18" charset="0"/>
              </a:rPr>
              <a:t>L</a:t>
            </a:r>
            <a:r>
              <a:rPr lang="id-ID" altLang="en-US" sz="4800" b="1" dirty="0">
                <a:latin typeface="Californian FB" panose="0207040306080B030204" pitchFamily="18" charset="0"/>
              </a:rPr>
              <a:t>PPM UT </a:t>
            </a:r>
          </a:p>
          <a:p>
            <a:pPr marL="0" indent="0" algn="ctr">
              <a:spcBef>
                <a:spcPct val="0"/>
              </a:spcBef>
              <a:buFont typeface="Gill Sans"/>
              <a:buNone/>
            </a:pPr>
            <a:r>
              <a:rPr lang="id-ID" altLang="en-US" sz="4800" b="1" dirty="0">
                <a:latin typeface="Californian FB" panose="0207040306080B030204" pitchFamily="18" charset="0"/>
              </a:rPr>
              <a:t>2018</a:t>
            </a:r>
            <a:endParaRPr lang="en-US" altLang="en-US" sz="4800" b="1" dirty="0">
              <a:latin typeface="Californian FB" panose="0207040306080B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794" y="0"/>
            <a:ext cx="4896544" cy="2078184"/>
          </a:xfrm>
          <a:prstGeom prst="rect">
            <a:avLst/>
          </a:prstGeom>
        </p:spPr>
      </p:pic>
      <p:pic>
        <p:nvPicPr>
          <p:cNvPr id="2050" name="Picture 2" descr="https://www.ucsf.edu/sites/default/files/fields/field_insert_file/block/Research-Invention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85" y="231009"/>
            <a:ext cx="3250481" cy="130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7351" y="1016630"/>
            <a:ext cx="9947449" cy="683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sz="3840" dirty="0">
                <a:solidFill>
                  <a:schemeClr val="accent6"/>
                </a:solidFill>
              </a:rPr>
              <a:t>KOMITE PENILAIAN / </a:t>
            </a:r>
            <a:r>
              <a:rPr lang="en-AU" sz="3840" i="1" dirty="0">
                <a:solidFill>
                  <a:schemeClr val="accent6"/>
                </a:solidFill>
              </a:rPr>
              <a:t>REVIEWER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892" y="4655127"/>
            <a:ext cx="11934701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80" dirty="0"/>
          </a:p>
        </p:txBody>
      </p:sp>
      <p:sp>
        <p:nvSpPr>
          <p:cNvPr id="17" name="Content Placeholder 2"/>
          <p:cNvSpPr txBox="1"/>
          <p:nvPr/>
        </p:nvSpPr>
        <p:spPr>
          <a:xfrm>
            <a:off x="124642" y="2290343"/>
            <a:ext cx="12880158" cy="1231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7536" tIns="48768" rIns="97536" bIns="4876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71" indent="-365771" algn="l">
              <a:buFont typeface="Arial" panose="020B0604020202020204" pitchFamily="34" charset="0"/>
              <a:buChar char="•"/>
            </a:pPr>
            <a:r>
              <a:rPr lang="id-ID" sz="2560" b="1" dirty="0">
                <a:solidFill>
                  <a:srgbClr val="C00000"/>
                </a:solidFill>
                <a:latin typeface="Calibri Light" panose="020F0302020204030204" pitchFamily="34" charset="0"/>
              </a:rPr>
              <a:t>Komite Penilai</a:t>
            </a:r>
            <a:r>
              <a:rPr lang="en-US" sz="2560" b="1" dirty="0">
                <a:solidFill>
                  <a:srgbClr val="C00000"/>
                </a:solidFill>
                <a:latin typeface="Calibri Light" panose="020F0302020204030204" pitchFamily="34" charset="0"/>
              </a:rPr>
              <a:t>an/</a:t>
            </a:r>
            <a:r>
              <a:rPr lang="en-US" sz="2560" b="1" i="1" dirty="0">
                <a:solidFill>
                  <a:srgbClr val="C00000"/>
                </a:solidFill>
                <a:latin typeface="Calibri Light" panose="020F0302020204030204" pitchFamily="34" charset="0"/>
              </a:rPr>
              <a:t>Reviewer</a:t>
            </a:r>
            <a:r>
              <a:rPr lang="en-US" sz="2560" b="1" dirty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en-US" sz="2560" dirty="0">
                <a:latin typeface="Calibri Light" panose="020F0302020204030204" pitchFamily="34" charset="0"/>
              </a:rPr>
              <a:t>--&gt; </a:t>
            </a:r>
            <a:r>
              <a:rPr lang="en-US" sz="2560" dirty="0" err="1">
                <a:latin typeface="Calibri Light" panose="020F0302020204030204" pitchFamily="34" charset="0"/>
              </a:rPr>
              <a:t>Komite</a:t>
            </a:r>
            <a:r>
              <a:rPr lang="en-US" sz="2560" dirty="0">
                <a:latin typeface="Calibri Light" panose="020F0302020204030204" pitchFamily="34" charset="0"/>
              </a:rPr>
              <a:t> </a:t>
            </a:r>
            <a:r>
              <a:rPr lang="en-US" sz="2560" dirty="0" err="1">
                <a:latin typeface="Calibri Light" panose="020F0302020204030204" pitchFamily="34" charset="0"/>
              </a:rPr>
              <a:t>Penilaian</a:t>
            </a:r>
            <a:r>
              <a:rPr lang="en-US" sz="2560" dirty="0">
                <a:latin typeface="Calibri Light" panose="020F0302020204030204" pitchFamily="34" charset="0"/>
              </a:rPr>
              <a:t>/</a:t>
            </a:r>
            <a:r>
              <a:rPr lang="en-US" sz="2560" i="1" dirty="0">
                <a:latin typeface="Calibri Light" panose="020F0302020204030204" pitchFamily="34" charset="0"/>
              </a:rPr>
              <a:t>Reviewer</a:t>
            </a:r>
            <a:r>
              <a:rPr lang="en-US" sz="2560" dirty="0">
                <a:latin typeface="Calibri Light" panose="020F0302020204030204" pitchFamily="34" charset="0"/>
              </a:rPr>
              <a:t> Proposal </a:t>
            </a:r>
            <a:r>
              <a:rPr lang="en-US" sz="2560" dirty="0" err="1">
                <a:latin typeface="Calibri Light" panose="020F0302020204030204" pitchFamily="34" charset="0"/>
              </a:rPr>
              <a:t>dan</a:t>
            </a:r>
            <a:r>
              <a:rPr lang="en-US" sz="2560" dirty="0">
                <a:latin typeface="Calibri Light" panose="020F0302020204030204" pitchFamily="34" charset="0"/>
              </a:rPr>
              <a:t> </a:t>
            </a:r>
            <a:r>
              <a:rPr lang="en-US" sz="2560" dirty="0" err="1">
                <a:latin typeface="Calibri Light" panose="020F0302020204030204" pitchFamily="34" charset="0"/>
              </a:rPr>
              <a:t>Komite</a:t>
            </a:r>
            <a:r>
              <a:rPr lang="en-US" sz="2560" dirty="0">
                <a:latin typeface="Calibri Light" panose="020F0302020204030204" pitchFamily="34" charset="0"/>
              </a:rPr>
              <a:t> </a:t>
            </a:r>
            <a:r>
              <a:rPr lang="en-US" sz="2560" dirty="0" err="1">
                <a:latin typeface="Calibri Light" panose="020F0302020204030204" pitchFamily="34" charset="0"/>
              </a:rPr>
              <a:t>Penilaian</a:t>
            </a:r>
            <a:r>
              <a:rPr lang="en-US" sz="2560" dirty="0">
                <a:latin typeface="Calibri Light" panose="020F0302020204030204" pitchFamily="34" charset="0"/>
              </a:rPr>
              <a:t>/</a:t>
            </a:r>
            <a:r>
              <a:rPr lang="en-US" sz="2560" i="1" dirty="0">
                <a:latin typeface="Calibri Light" panose="020F0302020204030204" pitchFamily="34" charset="0"/>
              </a:rPr>
              <a:t>Reviewer</a:t>
            </a:r>
            <a:r>
              <a:rPr lang="en-US" sz="2560" dirty="0">
                <a:latin typeface="Calibri Light" panose="020F0302020204030204" pitchFamily="34" charset="0"/>
              </a:rPr>
              <a:t> </a:t>
            </a:r>
            <a:r>
              <a:rPr lang="en-US" sz="2560" dirty="0" err="1">
                <a:latin typeface="Calibri Light" panose="020F0302020204030204" pitchFamily="34" charset="0"/>
              </a:rPr>
              <a:t>Keluaran</a:t>
            </a:r>
            <a:r>
              <a:rPr lang="en-US" sz="2560" dirty="0">
                <a:latin typeface="Calibri Light" panose="020F0302020204030204" pitchFamily="34" charset="0"/>
              </a:rPr>
              <a:t> </a:t>
            </a:r>
            <a:r>
              <a:rPr lang="en-US" sz="2560" dirty="0" err="1">
                <a:latin typeface="Calibri Light" panose="020F0302020204030204" pitchFamily="34" charset="0"/>
              </a:rPr>
              <a:t>Penelitian</a:t>
            </a:r>
            <a:r>
              <a:rPr lang="en-US" sz="2560" dirty="0">
                <a:latin typeface="Calibri Light" panose="020F0302020204030204" pitchFamily="34" charset="0"/>
              </a:rPr>
              <a:t> (</a:t>
            </a:r>
            <a:r>
              <a:rPr lang="en-US" sz="2560" dirty="0" err="1">
                <a:latin typeface="Calibri Light" panose="020F0302020204030204" pitchFamily="34" charset="0"/>
              </a:rPr>
              <a:t>Pasal</a:t>
            </a:r>
            <a:r>
              <a:rPr lang="en-US" sz="2560" dirty="0">
                <a:latin typeface="Calibri Light" panose="020F0302020204030204" pitchFamily="34" charset="0"/>
              </a:rPr>
              <a:t> 1)</a:t>
            </a:r>
          </a:p>
          <a:p>
            <a:pPr marL="365771" indent="-365771" algn="l">
              <a:buFont typeface="Arial" panose="020B0604020202020204" pitchFamily="34" charset="0"/>
              <a:buChar char="•"/>
            </a:pPr>
            <a:r>
              <a:rPr lang="id-ID" sz="2560" dirty="0">
                <a:latin typeface="Calibri Light" panose="020F0302020204030204" pitchFamily="34" charset="0"/>
              </a:rPr>
              <a:t>Komite Penilai</a:t>
            </a:r>
            <a:r>
              <a:rPr lang="en-US" sz="2560" dirty="0">
                <a:latin typeface="Calibri Light" panose="020F0302020204030204" pitchFamily="34" charset="0"/>
              </a:rPr>
              <a:t>an/</a:t>
            </a:r>
            <a:r>
              <a:rPr lang="en-US" sz="2560" i="1" dirty="0">
                <a:latin typeface="Calibri Light" panose="020F0302020204030204" pitchFamily="34" charset="0"/>
              </a:rPr>
              <a:t>Reviewer </a:t>
            </a:r>
            <a:r>
              <a:rPr lang="en-US" sz="2560" dirty="0" err="1">
                <a:latin typeface="Calibri Light" panose="020F0302020204030204" pitchFamily="34" charset="0"/>
              </a:rPr>
              <a:t>dibentuk</a:t>
            </a:r>
            <a:r>
              <a:rPr lang="en-US" sz="2560" dirty="0">
                <a:latin typeface="Calibri Light" panose="020F0302020204030204" pitchFamily="34" charset="0"/>
              </a:rPr>
              <a:t> </a:t>
            </a:r>
            <a:r>
              <a:rPr lang="en-US" sz="2560" dirty="0" err="1">
                <a:latin typeface="Calibri Light" panose="020F0302020204030204" pitchFamily="34" charset="0"/>
              </a:rPr>
              <a:t>oleh</a:t>
            </a:r>
            <a:r>
              <a:rPr lang="en-US" sz="2560" dirty="0">
                <a:latin typeface="Calibri Light" panose="020F0302020204030204" pitchFamily="34" charset="0"/>
              </a:rPr>
              <a:t> </a:t>
            </a:r>
            <a:r>
              <a:rPr lang="en-US" sz="2560" dirty="0" err="1">
                <a:latin typeface="Calibri Light" panose="020F0302020204030204" pitchFamily="34" charset="0"/>
              </a:rPr>
              <a:t>Penyelenggara</a:t>
            </a:r>
            <a:r>
              <a:rPr lang="en-US" sz="2560" dirty="0">
                <a:latin typeface="Calibri Light" panose="020F0302020204030204" pitchFamily="34" charset="0"/>
              </a:rPr>
              <a:t> </a:t>
            </a:r>
            <a:r>
              <a:rPr lang="en-US" sz="2560" dirty="0" err="1">
                <a:latin typeface="Calibri Light" panose="020F0302020204030204" pitchFamily="34" charset="0"/>
              </a:rPr>
              <a:t>Penelitian</a:t>
            </a:r>
            <a:r>
              <a:rPr lang="en-US" sz="2560" dirty="0">
                <a:latin typeface="Calibri Light" panose="020F0302020204030204" pitchFamily="34" charset="0"/>
              </a:rPr>
              <a:t> (</a:t>
            </a:r>
            <a:r>
              <a:rPr lang="en-US" sz="2560" dirty="0" err="1">
                <a:latin typeface="Calibri Light" panose="020F0302020204030204" pitchFamily="34" charset="0"/>
              </a:rPr>
              <a:t>Pasal</a:t>
            </a:r>
            <a:r>
              <a:rPr lang="en-US" sz="2560" dirty="0">
                <a:latin typeface="Calibri Light" panose="020F0302020204030204" pitchFamily="34" charset="0"/>
              </a:rPr>
              <a:t> 3)</a:t>
            </a:r>
            <a:endParaRPr lang="id-ID" sz="2560" dirty="0">
              <a:latin typeface="Calibri Light" panose="020F0302020204030204" pitchFamily="34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6558940" y="3764085"/>
          <a:ext cx="6267026" cy="412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Document" r:id="rId3" imgW="5928782" imgH="3224580" progId="Word.Document.12">
                  <p:embed/>
                </p:oleObj>
              </mc:Choice>
              <mc:Fallback>
                <p:oleObj name="Document" r:id="rId3" imgW="5928782" imgH="3224580" progId="Word.Document.12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940" y="3764085"/>
                        <a:ext cx="6267026" cy="4128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222730" y="3947374"/>
          <a:ext cx="5830183" cy="2979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Document" r:id="rId5" imgW="5899108" imgH="2150381" progId="Word.Document.12">
                  <p:embed/>
                </p:oleObj>
              </mc:Choice>
              <mc:Fallback>
                <p:oleObj name="Document" r:id="rId5" imgW="5899108" imgH="2150381" progId="Word.Document.12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30" y="3947374"/>
                        <a:ext cx="5830183" cy="2979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6472068" y="3652664"/>
            <a:ext cx="15312" cy="45442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9" descr="Hasil gamb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936" y="2376674"/>
            <a:ext cx="1352673" cy="92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225086" y="3652664"/>
            <a:ext cx="1277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778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3752" y="322063"/>
            <a:ext cx="9806795" cy="683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sz="3840" dirty="0">
                <a:solidFill>
                  <a:srgbClr val="000066"/>
                </a:solidFill>
              </a:rPr>
              <a:t>TUGAS PENILAIAN / </a:t>
            </a:r>
            <a:r>
              <a:rPr lang="en-AU" sz="3840" i="1" dirty="0">
                <a:solidFill>
                  <a:srgbClr val="000066"/>
                </a:solidFill>
              </a:rPr>
              <a:t>REVIEWER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1939" y="2372311"/>
            <a:ext cx="12737941" cy="7269543"/>
            <a:chOff x="170567" y="1110122"/>
            <a:chExt cx="11639274" cy="6401841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1617949995"/>
                </p:ext>
              </p:extLst>
            </p:nvPr>
          </p:nvGraphicFramePr>
          <p:xfrm>
            <a:off x="170567" y="1343035"/>
            <a:ext cx="7333394" cy="52462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8451522" y="1110122"/>
              <a:ext cx="3084804" cy="2626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71" indent="-365771">
                <a:buFont typeface="+mj-lt"/>
                <a:buAutoNum type="arabicPeriod"/>
              </a:pPr>
              <a:r>
                <a:rPr lang="id-ID" sz="1707" dirty="0">
                  <a:solidFill>
                    <a:srgbClr val="C00000"/>
                  </a:solidFill>
                </a:rPr>
                <a:t>Hasil kelayakan secara substansi;</a:t>
              </a:r>
              <a:endParaRPr lang="en-AU" sz="1707" dirty="0">
                <a:solidFill>
                  <a:srgbClr val="C00000"/>
                </a:solidFill>
              </a:endParaRPr>
            </a:p>
            <a:p>
              <a:pPr marL="365771" indent="-365771">
                <a:buFont typeface="+mj-lt"/>
                <a:buAutoNum type="arabicPeriod"/>
              </a:pPr>
              <a:r>
                <a:rPr lang="id-ID" sz="1707" dirty="0">
                  <a:solidFill>
                    <a:srgbClr val="C00000"/>
                  </a:solidFill>
                </a:rPr>
                <a:t>Perkiraan tingkat kesiapan teknologi</a:t>
              </a:r>
              <a:r>
                <a:rPr lang="en-AU" sz="1707" dirty="0">
                  <a:solidFill>
                    <a:srgbClr val="C00000"/>
                  </a:solidFill>
                </a:rPr>
                <a:t> </a:t>
              </a:r>
              <a:r>
                <a:rPr lang="en-AU" sz="1707" dirty="0" err="1">
                  <a:solidFill>
                    <a:srgbClr val="C00000"/>
                  </a:solidFill>
                </a:rPr>
                <a:t>berdasarkan</a:t>
              </a:r>
              <a:r>
                <a:rPr lang="en-AU" sz="1707" dirty="0">
                  <a:solidFill>
                    <a:srgbClr val="C00000"/>
                  </a:solidFill>
                </a:rPr>
                <a:t> </a:t>
              </a:r>
              <a:r>
                <a:rPr lang="en-AU" sz="1707" dirty="0" err="1">
                  <a:solidFill>
                    <a:srgbClr val="C00000"/>
                  </a:solidFill>
                </a:rPr>
                <a:t>Permen</a:t>
              </a:r>
              <a:r>
                <a:rPr lang="en-AU" sz="1707" dirty="0">
                  <a:solidFill>
                    <a:srgbClr val="C00000"/>
                  </a:solidFill>
                </a:rPr>
                <a:t> 42/2016 </a:t>
              </a:r>
              <a:r>
                <a:rPr lang="en-AU" sz="1707" dirty="0" err="1">
                  <a:solidFill>
                    <a:srgbClr val="C00000"/>
                  </a:solidFill>
                </a:rPr>
                <a:t>dan</a:t>
              </a:r>
              <a:r>
                <a:rPr lang="en-AU" sz="1707" dirty="0">
                  <a:solidFill>
                    <a:srgbClr val="C00000"/>
                  </a:solidFill>
                </a:rPr>
                <a:t> </a:t>
              </a:r>
              <a:r>
                <a:rPr lang="en-AU" sz="1707" dirty="0" err="1">
                  <a:solidFill>
                    <a:srgbClr val="C00000"/>
                  </a:solidFill>
                </a:rPr>
                <a:t>aplikasi</a:t>
              </a:r>
              <a:r>
                <a:rPr lang="en-AU" sz="1707" dirty="0">
                  <a:solidFill>
                    <a:srgbClr val="C00000"/>
                  </a:solidFill>
                </a:rPr>
                <a:t> TKT Online yang </a:t>
              </a:r>
              <a:r>
                <a:rPr lang="en-AU" sz="1707" dirty="0" err="1">
                  <a:solidFill>
                    <a:srgbClr val="C00000"/>
                  </a:solidFill>
                </a:rPr>
                <a:t>tersedia</a:t>
              </a:r>
              <a:r>
                <a:rPr lang="en-AU" sz="1707" dirty="0">
                  <a:solidFill>
                    <a:srgbClr val="C00000"/>
                  </a:solidFill>
                </a:rPr>
                <a:t>;</a:t>
              </a:r>
              <a:r>
                <a:rPr lang="id-ID" sz="1707" dirty="0">
                  <a:solidFill>
                    <a:srgbClr val="C00000"/>
                  </a:solidFill>
                </a:rPr>
                <a:t>;</a:t>
              </a:r>
              <a:endParaRPr lang="en-AU" sz="1707" dirty="0">
                <a:solidFill>
                  <a:srgbClr val="C00000"/>
                </a:solidFill>
              </a:endParaRPr>
            </a:p>
            <a:p>
              <a:pPr marL="365771" indent="-365771">
                <a:buFont typeface="+mj-lt"/>
                <a:buAutoNum type="arabicPeriod"/>
              </a:pPr>
              <a:r>
                <a:rPr lang="id-ID" sz="1707" dirty="0">
                  <a:solidFill>
                    <a:srgbClr val="C00000"/>
                  </a:solidFill>
                </a:rPr>
                <a:t>Kesuiaan Biaya penelitian dengan Keluaran Penelitian dan biaya output tambahan;</a:t>
              </a:r>
              <a:endParaRPr lang="en-AU" sz="1707" dirty="0">
                <a:solidFill>
                  <a:srgbClr val="C00000"/>
                </a:solidFill>
              </a:endParaRPr>
            </a:p>
            <a:p>
              <a:pPr marL="365771" indent="-365771">
                <a:buFont typeface="+mj-lt"/>
                <a:buAutoNum type="arabicPeriod"/>
              </a:pPr>
              <a:r>
                <a:rPr lang="id-ID" sz="1707" dirty="0">
                  <a:solidFill>
                    <a:srgbClr val="C00000"/>
                  </a:solidFill>
                </a:rPr>
                <a:t>Kesesuaian dengan kebijakan yang berlaku.</a:t>
              </a:r>
              <a:endParaRPr lang="en-AU" sz="1707" dirty="0">
                <a:solidFill>
                  <a:srgbClr val="C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63397" y="3729149"/>
              <a:ext cx="2878834" cy="3782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71" indent="-365771">
                <a:buFont typeface="+mj-lt"/>
                <a:buAutoNum type="arabicPeriod"/>
              </a:pPr>
              <a:r>
                <a:rPr lang="id-ID" sz="1707" dirty="0">
                  <a:solidFill>
                    <a:srgbClr val="C00000"/>
                  </a:solidFill>
                </a:rPr>
                <a:t>Menilai kelayakan biaya yang telah diberikan dengan sub keluaran penelitian yang dicapai</a:t>
              </a:r>
            </a:p>
            <a:p>
              <a:pPr marL="365771" indent="-365771">
                <a:buFont typeface="+mj-lt"/>
                <a:buAutoNum type="arabicPeriod"/>
              </a:pPr>
              <a:r>
                <a:rPr lang="id-ID" sz="1707" dirty="0">
                  <a:solidFill>
                    <a:srgbClr val="C00000"/>
                  </a:solidFill>
                </a:rPr>
                <a:t>Presentasi tingkat keberhasilan penelitian sesuai dengan proposal/TOR yang dijanjikan;</a:t>
              </a:r>
              <a:endParaRPr lang="en-AU" sz="1707" dirty="0">
                <a:solidFill>
                  <a:srgbClr val="C00000"/>
                </a:solidFill>
              </a:endParaRPr>
            </a:p>
            <a:p>
              <a:pPr marL="365771" indent="-365771">
                <a:buFont typeface="+mj-lt"/>
                <a:buAutoNum type="arabicPeriod"/>
              </a:pPr>
              <a:r>
                <a:rPr lang="id-ID" sz="1707" dirty="0">
                  <a:solidFill>
                    <a:srgbClr val="C00000"/>
                  </a:solidFill>
                </a:rPr>
                <a:t>Saran dan masukan terkait</a:t>
              </a:r>
              <a:r>
                <a:rPr lang="en-AU" sz="1707" dirty="0">
                  <a:solidFill>
                    <a:srgbClr val="C00000"/>
                  </a:solidFill>
                </a:rPr>
                <a:t> </a:t>
              </a:r>
              <a:r>
                <a:rPr lang="en-AU" sz="1707" dirty="0" err="1">
                  <a:solidFill>
                    <a:srgbClr val="C00000"/>
                  </a:solidFill>
                </a:rPr>
                <a:t>kelayakan</a:t>
              </a:r>
              <a:r>
                <a:rPr lang="id-ID" sz="1707" dirty="0">
                  <a:solidFill>
                    <a:srgbClr val="C00000"/>
                  </a:solidFill>
                </a:rPr>
                <a:t> biaya penelitian yang telah diberikan</a:t>
              </a:r>
              <a:r>
                <a:rPr lang="en-AU" sz="1707" dirty="0">
                  <a:solidFill>
                    <a:srgbClr val="C00000"/>
                  </a:solidFill>
                </a:rPr>
                <a:t> </a:t>
              </a:r>
              <a:r>
                <a:rPr lang="en-AU" sz="1707" dirty="0" err="1">
                  <a:solidFill>
                    <a:srgbClr val="C00000"/>
                  </a:solidFill>
                </a:rPr>
                <a:t>terhadap</a:t>
              </a:r>
              <a:r>
                <a:rPr lang="en-AU" sz="1707" dirty="0">
                  <a:solidFill>
                    <a:srgbClr val="C00000"/>
                  </a:solidFill>
                </a:rPr>
                <a:t> </a:t>
              </a:r>
              <a:r>
                <a:rPr lang="en-AU" sz="1707" dirty="0" err="1">
                  <a:solidFill>
                    <a:srgbClr val="C00000"/>
                  </a:solidFill>
                </a:rPr>
                <a:t>hasil</a:t>
              </a:r>
              <a:r>
                <a:rPr lang="en-AU" sz="1707" dirty="0">
                  <a:solidFill>
                    <a:srgbClr val="C00000"/>
                  </a:solidFill>
                </a:rPr>
                <a:t> </a:t>
              </a:r>
              <a:r>
                <a:rPr lang="en-AU" sz="1707" dirty="0" err="1">
                  <a:solidFill>
                    <a:srgbClr val="C00000"/>
                  </a:solidFill>
                </a:rPr>
                <a:t>penelitian</a:t>
              </a:r>
              <a:r>
                <a:rPr lang="id-ID" sz="1707" dirty="0">
                  <a:solidFill>
                    <a:srgbClr val="C00000"/>
                  </a:solidFill>
                </a:rPr>
                <a:t>;</a:t>
              </a:r>
              <a:endParaRPr lang="en-AU" sz="1707" dirty="0">
                <a:solidFill>
                  <a:srgbClr val="C00000"/>
                </a:solidFill>
              </a:endParaRPr>
            </a:p>
            <a:p>
              <a:pPr marL="365771" indent="-365771">
                <a:buFont typeface="+mj-lt"/>
                <a:buAutoNum type="arabicPeriod"/>
              </a:pPr>
              <a:r>
                <a:rPr lang="id-ID" sz="1707" dirty="0">
                  <a:solidFill>
                    <a:srgbClr val="C00000"/>
                  </a:solidFill>
                </a:rPr>
                <a:t>Butir-butir saran dan masukan terkait keberlanjutan penelitian;</a:t>
              </a:r>
              <a:endParaRPr lang="en-AU" sz="1707" dirty="0">
                <a:solidFill>
                  <a:srgbClr val="C00000"/>
                </a:solidFill>
              </a:endParaRPr>
            </a:p>
          </p:txBody>
        </p:sp>
        <p:sp>
          <p:nvSpPr>
            <p:cNvPr id="29" name="Striped Right Arrow 28"/>
            <p:cNvSpPr/>
            <p:nvPr/>
          </p:nvSpPr>
          <p:spPr>
            <a:xfrm>
              <a:off x="7675915" y="1583394"/>
              <a:ext cx="751114" cy="1055914"/>
            </a:xfrm>
            <a:prstGeom prst="striped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480"/>
            </a:p>
          </p:txBody>
        </p:sp>
        <p:sp>
          <p:nvSpPr>
            <p:cNvPr id="30" name="Striped Right Arrow 29"/>
            <p:cNvSpPr/>
            <p:nvPr/>
          </p:nvSpPr>
          <p:spPr>
            <a:xfrm>
              <a:off x="7564554" y="5090625"/>
              <a:ext cx="751114" cy="1055914"/>
            </a:xfrm>
            <a:prstGeom prst="stripedRightArrow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480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6567941" y="3467509"/>
              <a:ext cx="2837136" cy="523281"/>
            </a:xfrm>
            <a:prstGeom prst="rect">
              <a:avLst/>
            </a:prstGeom>
            <a:noFill/>
          </p:spPr>
          <p:txBody>
            <a:bodyPr wrap="none" lIns="97536" tIns="48768" rIns="97536" bIns="48768">
              <a:spAutoFit/>
            </a:bodyPr>
            <a:lstStyle/>
            <a:p>
              <a:pPr algn="ctr"/>
              <a:r>
                <a:rPr lang="en-US" sz="2987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REKOMENDASI</a:t>
              </a: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9740258" y="3893638"/>
              <a:ext cx="3615885" cy="523281"/>
            </a:xfrm>
            <a:prstGeom prst="rect">
              <a:avLst/>
            </a:prstGeom>
            <a:noFill/>
          </p:spPr>
          <p:txBody>
            <a:bodyPr wrap="square" lIns="97536" tIns="48768" rIns="97536" bIns="48768">
              <a:spAutoFit/>
            </a:bodyPr>
            <a:lstStyle/>
            <a:p>
              <a:pPr algn="ctr"/>
              <a:r>
                <a:rPr lang="en-US" sz="2987" dirty="0" err="1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Berita</a:t>
              </a:r>
              <a:r>
                <a:rPr lang="en-US" sz="2987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2987" dirty="0" err="1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Acara</a:t>
              </a:r>
              <a:r>
                <a:rPr lang="en-US" sz="2987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2987" dirty="0" err="1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Penilaian</a:t>
              </a:r>
              <a:endParaRPr lang="en-US" sz="2987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8463397" y="3659117"/>
              <a:ext cx="2741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 descr="Hasil gamba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" t="44176" r="19855"/>
            <a:stretch>
              <a:fillRect/>
            </a:stretch>
          </p:blipFill>
          <p:spPr bwMode="auto">
            <a:xfrm rot="19666606">
              <a:off x="6922516" y="6436456"/>
              <a:ext cx="1429945" cy="26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9257555" y="1207861"/>
            <a:ext cx="3378420" cy="7886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ヒラギノ角ゴ ProN W3" pitchFamily="1" charset="-128"/>
                <a:sym typeface="Gill Sans" pitchFamily="1" charset="0"/>
              </a:rPr>
              <a:t>Menjaga Kualitas Keluaran Penelitian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CE6BA-68E6-4FED-AC0D-C003AF4C3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114" y="1030710"/>
            <a:ext cx="5116518" cy="18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39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97944" y="17767"/>
            <a:ext cx="9815512" cy="2438400"/>
          </a:xfrm>
        </p:spPr>
        <p:txBody>
          <a:bodyPr/>
          <a:lstStyle/>
          <a:p>
            <a:r>
              <a:rPr lang="en-US" sz="4400" b="1" dirty="0" err="1"/>
              <a:t>Komite</a:t>
            </a:r>
            <a:r>
              <a:rPr lang="en-US" sz="4400" b="1" dirty="0"/>
              <a:t> </a:t>
            </a:r>
            <a:r>
              <a:rPr lang="en-US" sz="4400" b="1" dirty="0" err="1"/>
              <a:t>Penilai</a:t>
            </a:r>
            <a:r>
              <a:rPr lang="en-US" sz="4400" b="1" dirty="0"/>
              <a:t> </a:t>
            </a:r>
            <a:r>
              <a:rPr lang="en-US" sz="4400" b="1" dirty="0" err="1"/>
              <a:t>Penelitian</a:t>
            </a:r>
            <a:r>
              <a:rPr lang="en-US" sz="4400" b="1" dirty="0"/>
              <a:t> UT</a:t>
            </a:r>
            <a:endParaRPr lang="id-ID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37135-97F5-487B-BEEB-6C7A0905A0DA}"/>
              </a:ext>
            </a:extLst>
          </p:cNvPr>
          <p:cNvSpPr/>
          <p:nvPr/>
        </p:nvSpPr>
        <p:spPr>
          <a:xfrm>
            <a:off x="-7120" y="2423297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marR="0" indent="-1485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  <a:tab pos="1485900" algn="l"/>
              </a:tabLst>
            </a:pPr>
            <a:r>
              <a:rPr lang="en-US" sz="2200" b="1" dirty="0" err="1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Komite</a:t>
            </a:r>
            <a:r>
              <a:rPr lang="en-US" sz="2200" b="1" dirty="0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Penilai</a:t>
            </a:r>
            <a:r>
              <a:rPr lang="en-US" sz="2200" b="1" dirty="0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Penelitian</a:t>
            </a:r>
            <a:r>
              <a:rPr lang="en-US" sz="2200" dirty="0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tugas</a:t>
            </a:r>
            <a:r>
              <a:rPr lang="en-US" sz="2200" dirty="0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sebagai</a:t>
            </a:r>
            <a:r>
              <a:rPr lang="en-US" sz="2200" dirty="0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berikut</a:t>
            </a:r>
            <a:r>
              <a:rPr lang="en-US" sz="2200" dirty="0">
                <a:latin typeface="Bookman Old Style" panose="0205060405050502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1260475" algn="l"/>
                <a:tab pos="1485900" algn="l"/>
              </a:tabLst>
            </a:pP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Memberikan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penilaian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proposal dan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keluaran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penelitian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 yang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bersifat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khusus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/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penugasan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dan/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atau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penelitian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kompetisi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1260475" algn="l"/>
                <a:tab pos="1485900" algn="l"/>
              </a:tabLst>
            </a:pP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Merekomendasikan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kelayakan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proposal dan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kelayakan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keluaran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penelitian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kepada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penyelenggara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peneliti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1260475" algn="l"/>
                <a:tab pos="1485900" algn="l"/>
              </a:tabLst>
            </a:pP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Memonitor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proses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pelaksanaan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penjaminan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mutu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pada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setiap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tahapan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pelaksanaan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kegiatan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penelitian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1260475" algn="l"/>
                <a:tab pos="1485900" algn="l"/>
              </a:tabLst>
            </a:pP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Memberikan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masukan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dan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menetapkan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proposal dan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keluaran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penelitian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hasil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penilaian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tim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reviewer yang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kesenjangan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nilai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yang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tinggi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secara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koletif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dan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kolegial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1260475" algn="l"/>
                <a:tab pos="1485900" algn="l"/>
              </a:tabLst>
            </a:pP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Memberi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pertimbangan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dan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mediasasi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kepada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reviewer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jika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terjadi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ketidaksepahaman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antara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peneliti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reviewer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selama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pelaksanaan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penelitian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atas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permintaan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penyelengara</a:t>
            </a:r>
            <a:r>
              <a:rPr lang="en-US" sz="22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penelitian</a:t>
            </a:r>
            <a:r>
              <a:rPr lang="en-US" sz="2000" dirty="0">
                <a:latin typeface="Bookman Old Style" panose="0205060405050502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9BA92C-DB28-4152-B0DC-505A1A018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68434"/>
              </p:ext>
            </p:extLst>
          </p:nvPr>
        </p:nvGraphicFramePr>
        <p:xfrm>
          <a:off x="7726536" y="2356520"/>
          <a:ext cx="5400600" cy="7161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677">
                  <a:extLst>
                    <a:ext uri="{9D8B030D-6E8A-4147-A177-3AD203B41FA5}">
                      <a16:colId xmlns:a16="http://schemas.microsoft.com/office/drawing/2014/main" val="1736398795"/>
                    </a:ext>
                  </a:extLst>
                </a:gridCol>
                <a:gridCol w="3311054">
                  <a:extLst>
                    <a:ext uri="{9D8B030D-6E8A-4147-A177-3AD203B41FA5}">
                      <a16:colId xmlns:a16="http://schemas.microsoft.com/office/drawing/2014/main" val="1800911103"/>
                    </a:ext>
                  </a:extLst>
                </a:gridCol>
                <a:gridCol w="1649869">
                  <a:extLst>
                    <a:ext uri="{9D8B030D-6E8A-4147-A177-3AD203B41FA5}">
                      <a16:colId xmlns:a16="http://schemas.microsoft.com/office/drawing/2014/main" val="526108552"/>
                    </a:ext>
                  </a:extLst>
                </a:gridCol>
              </a:tblGrid>
              <a:tr h="439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KOMITE PENILAI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JABATAN DALAM TIM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882131"/>
                  </a:ext>
                </a:extLst>
              </a:tr>
              <a:tr h="2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Ketua</a:t>
                      </a:r>
                      <a:r>
                        <a:rPr lang="en-US" sz="1600" dirty="0">
                          <a:effectLst/>
                        </a:rPr>
                        <a:t> LPPM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Ketua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0721647"/>
                  </a:ext>
                </a:extLst>
              </a:tr>
              <a:tr h="2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Sekretaris</a:t>
                      </a:r>
                      <a:r>
                        <a:rPr lang="en-US" sz="1600" dirty="0">
                          <a:effectLst/>
                        </a:rPr>
                        <a:t> LPPM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Anggota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395334"/>
                  </a:ext>
                </a:extLst>
              </a:tr>
              <a:tr h="2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Kepala</a:t>
                      </a:r>
                      <a:r>
                        <a:rPr lang="en-US" sz="1600" dirty="0">
                          <a:effectLst/>
                        </a:rPr>
                        <a:t> Pusat </a:t>
                      </a:r>
                      <a:r>
                        <a:rPr lang="en-US" sz="1600" dirty="0" err="1">
                          <a:effectLst/>
                        </a:rPr>
                        <a:t>Penelitian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Keilmuan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Anggota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2593414"/>
                  </a:ext>
                </a:extLst>
              </a:tr>
              <a:tr h="559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Kepala</a:t>
                      </a:r>
                      <a:r>
                        <a:rPr lang="en-US" sz="1600" dirty="0">
                          <a:effectLst/>
                        </a:rPr>
                        <a:t> Pusat </a:t>
                      </a:r>
                      <a:r>
                        <a:rPr lang="en-US" sz="1600" dirty="0" err="1">
                          <a:effectLst/>
                        </a:rPr>
                        <a:t>Riset</a:t>
                      </a:r>
                      <a:r>
                        <a:rPr lang="en-US" sz="1600" dirty="0">
                          <a:effectLst/>
                        </a:rPr>
                        <a:t> dan </a:t>
                      </a:r>
                      <a:r>
                        <a:rPr lang="en-US" sz="1600" dirty="0" err="1">
                          <a:effectLst/>
                        </a:rPr>
                        <a:t>Inovasi</a:t>
                      </a:r>
                      <a:r>
                        <a:rPr lang="en-US" sz="1600" dirty="0">
                          <a:effectLst/>
                        </a:rPr>
                        <a:t> Pendidikan Terbuka dan </a:t>
                      </a:r>
                      <a:r>
                        <a:rPr lang="en-US" sz="1600" dirty="0" err="1">
                          <a:effectLst/>
                        </a:rPr>
                        <a:t>Jarak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Jauh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1750086"/>
                  </a:ext>
                </a:extLst>
              </a:tr>
              <a:tr h="295086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Kepala</a:t>
                      </a:r>
                      <a:r>
                        <a:rPr lang="en-US" sz="1600" dirty="0">
                          <a:effectLst/>
                        </a:rPr>
                        <a:t> Pusat </a:t>
                      </a:r>
                      <a:r>
                        <a:rPr lang="en-US" sz="1600" dirty="0" err="1">
                          <a:effectLst/>
                        </a:rPr>
                        <a:t>Pengabdian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kepada</a:t>
                      </a:r>
                      <a:r>
                        <a:rPr lang="en-US" sz="1600" dirty="0">
                          <a:effectLst/>
                        </a:rPr>
                        <a:t> Masyarakat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7549885"/>
                  </a:ext>
                </a:extLst>
              </a:tr>
              <a:tr h="2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Fakultas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Ekonomi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098519"/>
                  </a:ext>
                </a:extLst>
              </a:tr>
              <a:tr h="559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Dekan Fakultas Hukum, Ilmu Sosial dan Ilmu Politik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245450"/>
                  </a:ext>
                </a:extLst>
              </a:tr>
              <a:tr h="559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Dekan Fakultas Matematika dan Ilmu Pengetahuan Alam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945736"/>
                  </a:ext>
                </a:extLst>
              </a:tr>
              <a:tr h="2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Dekan Fakultas Keguruan dan Ilmu Pendidikan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310290"/>
                  </a:ext>
                </a:extLst>
              </a:tr>
              <a:tr h="559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Kepala Pusat Pengelolaan dan Penyelenggaraan Program Pascasarjana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639854"/>
                  </a:ext>
                </a:extLst>
              </a:tr>
              <a:tr h="2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Ketua Senat Akademik 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3193287"/>
                  </a:ext>
                </a:extLst>
              </a:tr>
              <a:tr h="2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Prof. Ir. Tian Belawati, M.Ed., Ph.D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1449973"/>
                  </a:ext>
                </a:extLst>
              </a:tr>
              <a:tr h="295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Prof. Suciati, M.Sc., Ph.D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Anggota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7378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4432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3750" y="595313"/>
            <a:ext cx="9625013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d-ID" sz="3200" dirty="0">
                <a:solidFill>
                  <a:srgbClr val="002060"/>
                </a:solidFill>
              </a:rPr>
              <a:t>Mekanisme Teknis </a:t>
            </a:r>
          </a:p>
          <a:p>
            <a:pPr>
              <a:defRPr/>
            </a:pPr>
            <a:r>
              <a:rPr lang="id-ID" sz="2000" b="0" i="1" dirty="0">
                <a:solidFill>
                  <a:srgbClr val="FF0000"/>
                </a:solidFill>
              </a:rPr>
              <a:t>[Peraturan Direktur Jenderal Perbendaharaan Nomor PER-15/PB/2017  tanggal 20 September 2017, tentang Petunjuk Pelaksanaan Pembayaran Anggaran Penelitian Berbasis Standar Biaya Keluaran Sub Keluaran Penelitian]</a:t>
            </a:r>
            <a:endParaRPr lang="en-AU" sz="2000" b="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744" y="2572544"/>
            <a:ext cx="12025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2400" dirty="0">
                <a:latin typeface="Calibri" panose="020F0502020204030204" pitchFamily="34" charset="0"/>
              </a:rPr>
              <a:t>Pelaksanaan penelitian – [kelayakan] </a:t>
            </a: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id-ID" sz="2400" dirty="0">
                <a:latin typeface="Calibri" panose="020F0502020204030204" pitchFamily="34" charset="0"/>
              </a:rPr>
              <a:t> berdasarkan hasil rekomendasi Penilai Proposal/Reviewer Proposal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2400" dirty="0">
                <a:latin typeface="Calibri" panose="020F0502020204030204" pitchFamily="34" charset="0"/>
              </a:rPr>
              <a:t>Pelaksanaan kegiatan  penelitian – [keuangan negara] </a:t>
            </a: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 dilakukan melalui pembuatan komitmen antara PPK dengan pelaksana peneliti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Pembayaran atas perjanjian/kontrak penelitian berbasi SBK dapat dilaksanan sekaligus atau bertahap </a:t>
            </a:r>
            <a:r>
              <a:rPr lang="id-ID" sz="2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id-ID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[Psl 11 ayat (3); Psl 13 ayat (1) &amp; (2)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Pembayaran dilaksanakan berdasarkan bukti-bukti:</a:t>
            </a:r>
          </a:p>
          <a:p>
            <a:pPr marL="1485900" lvl="2" indent="-571500">
              <a:buFont typeface="+mj-lt"/>
              <a:buAutoNum type="arabicPeriod"/>
            </a:pP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Proposal penelitian</a:t>
            </a:r>
          </a:p>
          <a:p>
            <a:pPr marL="1485900" lvl="2" indent="-571500">
              <a:buFont typeface="+mj-lt"/>
              <a:buAutoNum type="arabicPeriod"/>
            </a:pP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Rekomendasi kelayakan proposal</a:t>
            </a:r>
          </a:p>
          <a:p>
            <a:pPr marL="1485900" lvl="2" indent="-571500">
              <a:buFont typeface="+mj-lt"/>
              <a:buAutoNum type="arabicPeriod"/>
            </a:pP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Bukti Perjanjian Kontrak</a:t>
            </a:r>
          </a:p>
          <a:p>
            <a:pPr marL="1485900" lvl="2" indent="-571500">
              <a:buFont typeface="+mj-lt"/>
              <a:buAutoNum type="arabicPeriod"/>
            </a:pP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Berita Acara Pembayaran</a:t>
            </a:r>
          </a:p>
          <a:p>
            <a:pPr marL="1485900" lvl="2" indent="-571500">
              <a:buFont typeface="+mj-lt"/>
              <a:buAutoNum type="arabicPeriod"/>
            </a:pP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Surat Pernyataan Tanggung Jawab Belanja (SPTB)  </a:t>
            </a:r>
            <a:r>
              <a:rPr lang="id-ID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terlampir contoh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2400" dirty="0">
                <a:latin typeface="Calibri" panose="020F0502020204030204" pitchFamily="34" charset="0"/>
                <a:sym typeface="Wingdings" panose="05000000000000000000" pitchFamily="2" charset="2"/>
              </a:rPr>
              <a:t>Penyelenggaran penelitian melakukan monitorin dan evaluasi penyelenggaraan penelitian</a:t>
            </a:r>
          </a:p>
          <a:p>
            <a:pPr marL="1028700" lvl="1" indent="-571500">
              <a:buFont typeface="+mj-lt"/>
              <a:buAutoNum type="arabicPeriod"/>
            </a:pPr>
            <a:endParaRPr lang="id-ID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6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56520"/>
            <a:ext cx="5062240" cy="372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d-ID" sz="3200" dirty="0">
                <a:solidFill>
                  <a:srgbClr val="002060"/>
                </a:solidFill>
              </a:rPr>
              <a:t>Surat Pernyataan Tanggung Jawab Belanja [SPTB]</a:t>
            </a:r>
          </a:p>
          <a:p>
            <a:pPr>
              <a:defRPr/>
            </a:pPr>
            <a:r>
              <a:rPr lang="id-ID" sz="2000" b="0" i="1" dirty="0">
                <a:solidFill>
                  <a:srgbClr val="FF0000"/>
                </a:solidFill>
              </a:rPr>
              <a:t>[Peraturan Direktur Jenderal Perbendaharaan Nomor PER-15/PB/2017  tanggal 20 September 2017, tentang Petunjuk Pelaksanaan Pembayaran Anggaran Penelitian Berbasis Standar Biaya Keluaran Sub Keluaran Penelitian]</a:t>
            </a:r>
            <a:endParaRPr lang="en-AU" sz="2000" b="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88" y="268288"/>
            <a:ext cx="7510512" cy="9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226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28" y="2164656"/>
            <a:ext cx="9001000" cy="1488008"/>
          </a:xfrm>
        </p:spPr>
        <p:txBody>
          <a:bodyPr/>
          <a:lstStyle/>
          <a:p>
            <a:r>
              <a:rPr lang="en-AU" sz="7200" dirty="0" err="1">
                <a:latin typeface="Cambria" panose="02040503050406030204" pitchFamily="18" charset="0"/>
              </a:rPr>
              <a:t>Terima</a:t>
            </a:r>
            <a:r>
              <a:rPr lang="en-AU" sz="7200" dirty="0">
                <a:latin typeface="Cambria" panose="02040503050406030204" pitchFamily="18" charset="0"/>
              </a:rPr>
              <a:t> </a:t>
            </a:r>
            <a:r>
              <a:rPr lang="en-AU" sz="7200" dirty="0" err="1">
                <a:latin typeface="Cambria" panose="02040503050406030204" pitchFamily="18" charset="0"/>
              </a:rPr>
              <a:t>Kasih</a:t>
            </a:r>
            <a:endParaRPr lang="en-AU" sz="72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173808" y="3868688"/>
            <a:ext cx="10729192" cy="0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56" y="4176303"/>
            <a:ext cx="6768752" cy="4292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056" y="4176303"/>
            <a:ext cx="2096064" cy="11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073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079A-69F3-4195-9B6B-009A184F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 err="1"/>
              <a:t>Penelitian</a:t>
            </a:r>
            <a:r>
              <a:rPr lang="en-US" sz="4400" dirty="0"/>
              <a:t> </a:t>
            </a:r>
            <a:r>
              <a:rPr lang="en-US" sz="4400" dirty="0" err="1"/>
              <a:t>Penugasan</a:t>
            </a:r>
            <a:r>
              <a:rPr lang="en-US" sz="4400" dirty="0"/>
              <a:t> PRI- PTJJ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4F3D8-4D81-4C60-ABD6-E0A51391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36" y="2356520"/>
            <a:ext cx="11521280" cy="6120680"/>
          </a:xfrm>
        </p:spPr>
        <p:txBody>
          <a:bodyPr/>
          <a:lstStyle/>
          <a:p>
            <a:pPr marL="723900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dirty="0"/>
              <a:t>Surat </a:t>
            </a:r>
            <a:r>
              <a:rPr lang="en-US" sz="2600" dirty="0" err="1"/>
              <a:t>kesediaan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reviewer </a:t>
            </a:r>
            <a:r>
              <a:rPr lang="en-US" sz="2600" dirty="0" err="1"/>
              <a:t>penelitian</a:t>
            </a:r>
            <a:r>
              <a:rPr lang="en-US" sz="2600" dirty="0"/>
              <a:t> </a:t>
            </a:r>
            <a:r>
              <a:rPr lang="en-US" sz="2600" dirty="0" err="1"/>
              <a:t>penugasan</a:t>
            </a:r>
            <a:r>
              <a:rPr lang="en-US" sz="2600" dirty="0"/>
              <a:t> </a:t>
            </a:r>
            <a:r>
              <a:rPr lang="en-US" sz="2600" dirty="0" err="1"/>
              <a:t>sudah</a:t>
            </a:r>
            <a:r>
              <a:rPr lang="en-US" sz="2600" dirty="0"/>
              <a:t> </a:t>
            </a:r>
            <a:r>
              <a:rPr lang="en-US" sz="2600" dirty="0" err="1"/>
              <a:t>dikirim</a:t>
            </a:r>
            <a:r>
              <a:rPr lang="en-US" sz="2600" dirty="0"/>
              <a:t> via email.</a:t>
            </a:r>
          </a:p>
          <a:p>
            <a:pPr lvl="1">
              <a:spcBef>
                <a:spcPts val="0"/>
              </a:spcBef>
              <a:buSzPct val="80000"/>
            </a:pPr>
            <a:r>
              <a:rPr lang="en-US" sz="2600" dirty="0" err="1"/>
              <a:t>Mekanisme</a:t>
            </a:r>
            <a:r>
              <a:rPr lang="en-US" sz="2600" dirty="0"/>
              <a:t> dan </a:t>
            </a:r>
            <a:r>
              <a:rPr lang="en-US" sz="2600" dirty="0" err="1"/>
              <a:t>jadwal</a:t>
            </a:r>
            <a:endParaRPr lang="en-US" sz="2600" dirty="0"/>
          </a:p>
          <a:p>
            <a:pPr marL="723900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dirty="0" err="1"/>
              <a:t>Penelitian</a:t>
            </a:r>
            <a:r>
              <a:rPr lang="en-US" sz="2600" dirty="0"/>
              <a:t> </a:t>
            </a:r>
            <a:r>
              <a:rPr lang="en-US" sz="2600" dirty="0" err="1"/>
              <a:t>Penugasan</a:t>
            </a:r>
            <a:r>
              <a:rPr lang="en-US" sz="2600" dirty="0"/>
              <a:t>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:</a:t>
            </a:r>
          </a:p>
          <a:p>
            <a:pPr lvl="1">
              <a:spcBef>
                <a:spcPts val="0"/>
              </a:spcBef>
              <a:buSzPct val="80000"/>
            </a:pPr>
            <a:r>
              <a:rPr lang="en-US" sz="2600" dirty="0" err="1"/>
              <a:t>Penelitian</a:t>
            </a:r>
            <a:r>
              <a:rPr lang="en-US" sz="2600" dirty="0"/>
              <a:t> </a:t>
            </a:r>
            <a:r>
              <a:rPr lang="en-US" sz="2600" dirty="0" err="1"/>
              <a:t>kelembagaan</a:t>
            </a:r>
            <a:r>
              <a:rPr lang="en-US" sz="2600" dirty="0"/>
              <a:t> </a:t>
            </a:r>
            <a:r>
              <a:rPr lang="en-US" sz="2600" dirty="0">
                <a:sym typeface="Wingdings" panose="05000000000000000000" pitchFamily="2" charset="2"/>
              </a:rPr>
              <a:t> </a:t>
            </a:r>
            <a:r>
              <a:rPr lang="en-US" sz="2600" dirty="0" err="1">
                <a:sym typeface="Wingdings" panose="05000000000000000000" pitchFamily="2" charset="2"/>
              </a:rPr>
              <a:t>inovasi</a:t>
            </a:r>
            <a:r>
              <a:rPr lang="en-US" sz="2600" dirty="0">
                <a:sym typeface="Wingdings" panose="05000000000000000000" pitchFamily="2" charset="2"/>
              </a:rPr>
              <a:t> PTJJ dan </a:t>
            </a:r>
            <a:r>
              <a:rPr lang="en-US" sz="2600" dirty="0" err="1">
                <a:sym typeface="Wingdings" panose="05000000000000000000" pitchFamily="2" charset="2"/>
              </a:rPr>
              <a:t>Implementasi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kebijakan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pimpinan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dalam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rangka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peningkatan</a:t>
            </a:r>
            <a:r>
              <a:rPr lang="en-US" sz="2600" dirty="0">
                <a:sym typeface="Wingdings" panose="05000000000000000000" pitchFamily="2" charset="2"/>
              </a:rPr>
              <a:t> PTJJ</a:t>
            </a:r>
          </a:p>
          <a:p>
            <a:pPr lvl="1">
              <a:spcBef>
                <a:spcPts val="0"/>
              </a:spcBef>
              <a:buSzPct val="80000"/>
            </a:pPr>
            <a:r>
              <a:rPr lang="en-US" sz="2600" dirty="0" err="1">
                <a:sym typeface="Wingdings" panose="05000000000000000000" pitchFamily="2" charset="2"/>
              </a:rPr>
              <a:t>Penelitian</a:t>
            </a:r>
            <a:r>
              <a:rPr lang="en-US" sz="2600" dirty="0">
                <a:sym typeface="Wingdings" panose="05000000000000000000" pitchFamily="2" charset="2"/>
              </a:rPr>
              <a:t> R &amp; D [BP </a:t>
            </a:r>
            <a:r>
              <a:rPr lang="en-US" sz="2600" dirty="0" err="1">
                <a:sym typeface="Wingdings" panose="05000000000000000000" pitchFamily="2" charset="2"/>
              </a:rPr>
              <a:t>Geru</a:t>
            </a:r>
            <a:r>
              <a:rPr lang="en-US" sz="2600" dirty="0">
                <a:sym typeface="Wingdings" panose="05000000000000000000" pitchFamily="2" charset="2"/>
              </a:rPr>
              <a:t>] </a:t>
            </a:r>
          </a:p>
          <a:p>
            <a:pPr lvl="1">
              <a:spcBef>
                <a:spcPts val="0"/>
              </a:spcBef>
              <a:buSzPct val="80000"/>
            </a:pPr>
            <a:r>
              <a:rPr lang="en-US" sz="2600" dirty="0" err="1">
                <a:sym typeface="Wingdings" panose="05000000000000000000" pitchFamily="2" charset="2"/>
              </a:rPr>
              <a:t>Penelitian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Kolaborasi</a:t>
            </a:r>
            <a:r>
              <a:rPr lang="en-US" sz="2600" dirty="0">
                <a:sym typeface="Wingdings" panose="05000000000000000000" pitchFamily="2" charset="2"/>
              </a:rPr>
              <a:t> OU5</a:t>
            </a:r>
          </a:p>
          <a:p>
            <a:pPr lvl="1">
              <a:spcBef>
                <a:spcPts val="0"/>
              </a:spcBef>
              <a:buSzPct val="80000"/>
            </a:pPr>
            <a:r>
              <a:rPr lang="en-US" sz="2600" dirty="0" err="1">
                <a:sym typeface="Wingdings" panose="05000000000000000000" pitchFamily="2" charset="2"/>
              </a:rPr>
              <a:t>Penelitian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Pesanan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Pimpinan</a:t>
            </a:r>
            <a:endParaRPr lang="en-US" sz="2600" dirty="0">
              <a:sym typeface="Wingdings" panose="05000000000000000000" pitchFamily="2" charset="2"/>
            </a:endParaRPr>
          </a:p>
          <a:p>
            <a:pPr marL="723900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dirty="0">
                <a:sym typeface="Wingdings" panose="05000000000000000000" pitchFamily="2" charset="2"/>
              </a:rPr>
              <a:t>Reviewer </a:t>
            </a:r>
            <a:r>
              <a:rPr lang="en-US" sz="2600" dirty="0" err="1">
                <a:sym typeface="Wingdings" panose="05000000000000000000" pitchFamily="2" charset="2"/>
              </a:rPr>
              <a:t>Penelitian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Penugasan</a:t>
            </a:r>
            <a:r>
              <a:rPr lang="en-US" sz="2600" dirty="0">
                <a:sym typeface="Wingdings" panose="05000000000000000000" pitchFamily="2" charset="2"/>
              </a:rPr>
              <a:t>  </a:t>
            </a:r>
            <a:r>
              <a:rPr lang="en-US" sz="2600" dirty="0" err="1">
                <a:sym typeface="Wingdings" panose="05000000000000000000" pitchFamily="2" charset="2"/>
              </a:rPr>
              <a:t>Komite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Penilaia</a:t>
            </a:r>
            <a:r>
              <a:rPr lang="en-US" sz="2600" dirty="0">
                <a:sym typeface="Wingdings" panose="05000000000000000000" pitchFamily="2" charset="2"/>
              </a:rPr>
              <a:t> dan/reviewer internal (SK </a:t>
            </a:r>
            <a:r>
              <a:rPr lang="en-US" sz="2600" dirty="0" err="1">
                <a:sym typeface="Wingdings" panose="05000000000000000000" pitchFamily="2" charset="2"/>
              </a:rPr>
              <a:t>Rektor</a:t>
            </a:r>
            <a:r>
              <a:rPr lang="en-US" sz="2600" dirty="0">
                <a:sym typeface="Wingdings" panose="05000000000000000000" pitchFamily="2" charset="2"/>
              </a:rPr>
              <a:t>)</a:t>
            </a:r>
          </a:p>
          <a:p>
            <a:pPr marL="723900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dirty="0">
                <a:sym typeface="Wingdings" panose="05000000000000000000" pitchFamily="2" charset="2"/>
              </a:rPr>
              <a:t>Waktu </a:t>
            </a:r>
            <a:r>
              <a:rPr lang="en-US" sz="2600" dirty="0" err="1">
                <a:sym typeface="Wingdings" panose="05000000000000000000" pitchFamily="2" charset="2"/>
              </a:rPr>
              <a:t>Penelaahan</a:t>
            </a:r>
            <a:r>
              <a:rPr lang="en-US" sz="2600" dirty="0">
                <a:sym typeface="Wingdings" panose="05000000000000000000" pitchFamily="2" charset="2"/>
              </a:rPr>
              <a:t> paling </a:t>
            </a:r>
            <a:r>
              <a:rPr lang="en-US" sz="2600" dirty="0" err="1">
                <a:sym typeface="Wingdings" panose="05000000000000000000" pitchFamily="2" charset="2"/>
              </a:rPr>
              <a:t>lambat</a:t>
            </a:r>
            <a:r>
              <a:rPr lang="en-US" sz="2600" dirty="0">
                <a:sym typeface="Wingdings" panose="05000000000000000000" pitchFamily="2" charset="2"/>
              </a:rPr>
              <a:t> di upload 26 April 2018</a:t>
            </a:r>
          </a:p>
          <a:p>
            <a:pPr marL="723900" indent="-457200">
              <a:spcBef>
                <a:spcPts val="0"/>
              </a:spcBef>
              <a:buSzPct val="80000"/>
              <a:buFont typeface="+mj-lt"/>
              <a:buAutoNum type="arabicPeriod"/>
            </a:pPr>
            <a:r>
              <a:rPr lang="en-US" sz="2600" dirty="0" err="1">
                <a:sym typeface="Wingdings" panose="05000000000000000000" pitchFamily="2" charset="2"/>
              </a:rPr>
              <a:t>Jika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ada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pertanyaan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mengenai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pendanaan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penelitian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penugasan</a:t>
            </a:r>
            <a:r>
              <a:rPr lang="en-US" sz="2600" dirty="0">
                <a:sym typeface="Wingdings" panose="05000000000000000000" pitchFamily="2" charset="2"/>
              </a:rPr>
              <a:t> &gt; 100 </a:t>
            </a:r>
            <a:r>
              <a:rPr lang="en-US" sz="2600" dirty="0" err="1">
                <a:sym typeface="Wingdings" panose="05000000000000000000" pitchFamily="2" charset="2"/>
              </a:rPr>
              <a:t>jt</a:t>
            </a:r>
            <a:r>
              <a:rPr lang="en-US" sz="2600" dirty="0">
                <a:sym typeface="Wingdings" panose="05000000000000000000" pitchFamily="2" charset="2"/>
              </a:rPr>
              <a:t>  </a:t>
            </a:r>
            <a:r>
              <a:rPr lang="en-US" sz="2600" dirty="0" err="1">
                <a:sym typeface="Wingdings" panose="05000000000000000000" pitchFamily="2" charset="2"/>
              </a:rPr>
              <a:t>mohon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berkoordinasi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dengan</a:t>
            </a:r>
            <a:r>
              <a:rPr lang="en-US" sz="2600" dirty="0">
                <a:sym typeface="Wingdings" panose="05000000000000000000" pitchFamily="2" charset="2"/>
              </a:rPr>
              <a:t> LPPM UT ( </a:t>
            </a:r>
            <a:r>
              <a:rPr lang="en-US" sz="2600" dirty="0" err="1">
                <a:sym typeface="Wingdings" panose="05000000000000000000" pitchFamily="2" charset="2"/>
              </a:rPr>
              <a:t>Sekretariat</a:t>
            </a:r>
            <a:r>
              <a:rPr lang="en-US" sz="2600" dirty="0">
                <a:sym typeface="Wingdings" panose="05000000000000000000" pitchFamily="2" charset="2"/>
              </a:rPr>
              <a:t>, PRI PTJJ, dan Pusat </a:t>
            </a:r>
            <a:r>
              <a:rPr lang="en-US" sz="2600" dirty="0" err="1">
                <a:sym typeface="Wingdings" panose="05000000000000000000" pitchFamily="2" charset="2"/>
              </a:rPr>
              <a:t>Penelitian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Keilmuan</a:t>
            </a:r>
            <a:r>
              <a:rPr lang="en-US" sz="2600" dirty="0">
                <a:sym typeface="Wingdings" panose="05000000000000000000" pitchFamily="2" charset="2"/>
              </a:rPr>
              <a:t>)</a:t>
            </a:r>
            <a:endParaRPr lang="en-US" sz="2600" dirty="0"/>
          </a:p>
          <a:p>
            <a:pPr marL="26670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1708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6123" y="978274"/>
            <a:ext cx="9640973" cy="683264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3840" dirty="0"/>
              <a:t>SISTEMATIKA</a:t>
            </a:r>
            <a:endParaRPr lang="id-ID" sz="3840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029792" y="2418892"/>
          <a:ext cx="11737304" cy="613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33848" y="293258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01623" y="44447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6342" y="58129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33848" y="7325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530735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3"/>
          <p:cNvGrpSpPr>
            <a:grpSpLocks/>
          </p:cNvGrpSpPr>
          <p:nvPr/>
        </p:nvGrpSpPr>
        <p:grpSpPr bwMode="auto">
          <a:xfrm>
            <a:off x="3067050" y="555626"/>
            <a:ext cx="9937750" cy="1100138"/>
            <a:chOff x="1371600" y="1970088"/>
            <a:chExt cx="8064350" cy="974462"/>
          </a:xfrm>
        </p:grpSpPr>
        <p:sp>
          <p:nvSpPr>
            <p:cNvPr id="28" name="AutoShape 60"/>
            <p:cNvSpPr>
              <a:spLocks noChangeArrowheads="1"/>
            </p:cNvSpPr>
            <p:nvPr/>
          </p:nvSpPr>
          <p:spPr bwMode="gray">
            <a:xfrm>
              <a:off x="1886894" y="2016491"/>
              <a:ext cx="7549056" cy="92805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00">
                    <a:gamma/>
                    <a:tint val="21176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80" kern="0">
                <a:solidFill>
                  <a:sysClr val="windowText" lastClr="000000"/>
                </a:solidFill>
                <a:latin typeface="Berlin Sans FB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utoShape 61"/>
            <p:cNvSpPr>
              <a:spLocks noChangeArrowheads="1"/>
            </p:cNvSpPr>
            <p:nvPr/>
          </p:nvSpPr>
          <p:spPr bwMode="gray">
            <a:xfrm>
              <a:off x="1371600" y="1970088"/>
              <a:ext cx="928818" cy="881656"/>
            </a:xfrm>
            <a:prstGeom prst="diamond">
              <a:avLst/>
            </a:prstGeom>
            <a:gradFill rotWithShape="1">
              <a:gsLst>
                <a:gs pos="0">
                  <a:srgbClr val="CCCC00">
                    <a:gamma/>
                    <a:shade val="46275"/>
                    <a:invGamma/>
                  </a:srgbClr>
                </a:gs>
                <a:gs pos="100000">
                  <a:srgbClr val="CCCC00"/>
                </a:gs>
              </a:gsLst>
              <a:lin ang="0" scaled="1"/>
            </a:gradFill>
            <a:ln w="25400" algn="ctr">
              <a:solidFill>
                <a:srgbClr val="FFFFFF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80" kern="0">
                <a:solidFill>
                  <a:sysClr val="windowText" lastClr="000000"/>
                </a:solidFill>
                <a:latin typeface="Berlin Sans FB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gray">
            <a:xfrm>
              <a:off x="2305571" y="2003836"/>
              <a:ext cx="7130379" cy="84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AU" sz="2560" b="1" dirty="0" err="1"/>
                <a:t>Implementasi</a:t>
              </a:r>
              <a:r>
                <a:rPr lang="en-AU" sz="2560" b="1" dirty="0"/>
                <a:t> PMK 86/PMK.02/2017</a:t>
              </a:r>
            </a:p>
            <a:p>
              <a:pPr>
                <a:buFont typeface="Arial" panose="020B0604020202020204" pitchFamily="34" charset="0"/>
                <a:buNone/>
                <a:defRPr/>
              </a:pPr>
              <a:r>
                <a:rPr lang="en-AU" sz="2560" b="1" dirty="0" err="1"/>
                <a:t>Standar</a:t>
              </a:r>
              <a:r>
                <a:rPr lang="en-AU" sz="2560" b="1" dirty="0"/>
                <a:t> </a:t>
              </a:r>
              <a:r>
                <a:rPr lang="en-AU" sz="2560" b="1" dirty="0" err="1"/>
                <a:t>Biaya</a:t>
              </a:r>
              <a:r>
                <a:rPr lang="en-AU" sz="2560" b="1" dirty="0"/>
                <a:t> </a:t>
              </a:r>
              <a:r>
                <a:rPr lang="en-AU" sz="2560" b="1" dirty="0" err="1"/>
                <a:t>Keluaran</a:t>
              </a:r>
              <a:r>
                <a:rPr lang="en-AU" sz="2560" b="1" dirty="0"/>
                <a:t> </a:t>
              </a:r>
              <a:r>
                <a:rPr lang="id-ID" sz="2560" b="1" dirty="0"/>
                <a:t>[</a:t>
              </a:r>
              <a:r>
                <a:rPr lang="en-AU" sz="2560" b="1" dirty="0" err="1"/>
                <a:t>Suboutput</a:t>
              </a:r>
              <a:r>
                <a:rPr lang="en-AU" sz="2560" b="1" dirty="0"/>
                <a:t> </a:t>
              </a:r>
              <a:r>
                <a:rPr lang="en-AU" sz="2560" b="1" dirty="0" err="1"/>
                <a:t>Penelitian</a:t>
              </a:r>
              <a:r>
                <a:rPr lang="id-ID" sz="2560" b="1" dirty="0"/>
                <a:t>]</a:t>
              </a:r>
              <a:endParaRPr lang="en-AU" sz="2560" b="1" dirty="0"/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gray">
            <a:xfrm>
              <a:off x="1629247" y="1988368"/>
              <a:ext cx="261724" cy="60521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840" kern="0" dirty="0">
                  <a:solidFill>
                    <a:prstClr val="white"/>
                  </a:solidFill>
                  <a:latin typeface="Berlin Sans FB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8" y="2379415"/>
            <a:ext cx="2997200" cy="43695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384550" y="3839046"/>
            <a:ext cx="1174750" cy="57011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25" y="4124104"/>
            <a:ext cx="8568952" cy="4284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133" y="1893524"/>
            <a:ext cx="7472046" cy="2459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809091" y="3636557"/>
            <a:ext cx="4757693" cy="693009"/>
          </a:xfrm>
          <a:prstGeom prst="rect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76538" y="7513197"/>
            <a:ext cx="4666022" cy="103601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9909607" y="3455588"/>
            <a:ext cx="439731" cy="864924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637889" y="2464053"/>
            <a:ext cx="1483820" cy="2376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9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Garamond" panose="02020404030301010803" pitchFamily="18" charset="0"/>
                <a:ea typeface="ヒラギノ角ゴ ProN W3" pitchFamily="1" charset="-128"/>
                <a:sym typeface="Gill Sans" pitchFamily="1" charset="0"/>
              </a:rPr>
              <a:t>Rincian </a:t>
            </a:r>
            <a:r>
              <a:rPr kumimoji="0" lang="id-ID" sz="19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aramond" panose="02020404030301010803" pitchFamily="18" charset="0"/>
                <a:ea typeface="ヒラギノ角ゴ ProN W3" pitchFamily="1" charset="-128"/>
                <a:sym typeface="Gill Sans" pitchFamily="1" charset="0"/>
              </a:rPr>
              <a:t>Laporan Keuangan </a:t>
            </a:r>
            <a:r>
              <a:rPr kumimoji="0" lang="id-ID" sz="19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Garamond" panose="02020404030301010803" pitchFamily="18" charset="0"/>
                <a:ea typeface="ヒラギノ角ゴ ProN W3" pitchFamily="1" charset="-128"/>
                <a:sym typeface="Gill Sans" pitchFamily="1" charset="0"/>
              </a:rPr>
              <a:t>Rinci</a:t>
            </a:r>
            <a:r>
              <a:rPr kumimoji="0" lang="id-ID" sz="1900" b="1" i="0" u="none" strike="noStrike" cap="none" normalizeH="0" dirty="0">
                <a:ln>
                  <a:noFill/>
                </a:ln>
                <a:solidFill>
                  <a:srgbClr val="000066"/>
                </a:solidFill>
                <a:effectLst/>
                <a:latin typeface="Garamond" panose="02020404030301010803" pitchFamily="18" charset="0"/>
                <a:ea typeface="ヒラギノ角ゴ ProN W3" pitchFamily="1" charset="-128"/>
                <a:sym typeface="Gill Sans" pitchFamily="1" charset="0"/>
              </a:rPr>
              <a:t> sesuai Komponen MAK &amp; Kontrak Penelitian</a:t>
            </a:r>
            <a:endParaRPr kumimoji="0" lang="id-ID" sz="19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Garamond" panose="02020404030301010803" pitchFamily="18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flipH="1">
            <a:off x="2803976" y="7645820"/>
            <a:ext cx="338665" cy="621001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9338" y="7078275"/>
            <a:ext cx="2322174" cy="1905854"/>
          </a:xfrm>
          <a:prstGeom prst="rect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9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Garamond" panose="02020404030301010803" pitchFamily="18" charset="0"/>
                <a:ea typeface="ヒラギノ角ゴ ProN W3" pitchFamily="1" charset="-128"/>
                <a:sym typeface="Gill Sans" pitchFamily="1" charset="0"/>
              </a:rPr>
              <a:t>Kontrak Penelitian,</a:t>
            </a:r>
            <a:r>
              <a:rPr kumimoji="0" lang="id-ID" sz="1900" b="1" i="0" u="none" strike="noStrike" cap="none" normalizeH="0" dirty="0">
                <a:ln>
                  <a:noFill/>
                </a:ln>
                <a:solidFill>
                  <a:srgbClr val="000066"/>
                </a:solidFill>
                <a:effectLst/>
                <a:latin typeface="Garamond" panose="02020404030301010803" pitchFamily="18" charset="0"/>
                <a:ea typeface="ヒラギノ角ゴ ProN W3" pitchFamily="1" charset="-128"/>
                <a:sym typeface="Gill Sans" pitchFamily="1" charset="0"/>
              </a:rPr>
              <a:t> </a:t>
            </a:r>
            <a:r>
              <a:rPr kumimoji="0" lang="id-ID" sz="19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ヒラギノ角ゴ ProN W3" pitchFamily="1" charset="-128"/>
                <a:sym typeface="Gill Sans" pitchFamily="1" charset="0"/>
              </a:rPr>
              <a:t>Laporan Keuangan (Tidak Perlu Bukti-Bukti Rinci), </a:t>
            </a:r>
            <a:r>
              <a:rPr kumimoji="0" lang="id-ID" sz="19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Garamond" panose="02020404030301010803" pitchFamily="18" charset="0"/>
                <a:ea typeface="ヒラギノ角ゴ ProN W3" pitchFamily="1" charset="-128"/>
                <a:sym typeface="Gill Sans" pitchFamily="1" charset="0"/>
              </a:rPr>
              <a:t>Wajib Mengisi Buku Harian (log Book)</a:t>
            </a:r>
            <a:endParaRPr kumimoji="0" lang="id-ID" sz="19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Garamond" panose="02020404030301010803" pitchFamily="18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2B228-3C87-4E95-9D19-2FAB97FAD7DF}"/>
              </a:ext>
            </a:extLst>
          </p:cNvPr>
          <p:cNvSpPr txBox="1"/>
          <p:nvPr/>
        </p:nvSpPr>
        <p:spPr>
          <a:xfrm>
            <a:off x="-170843" y="3147715"/>
            <a:ext cx="4064669" cy="919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losed Book">
            <a:extLst>
              <a:ext uri="{FF2B5EF4-FFF2-40B4-BE49-F238E27FC236}">
                <a16:creationId xmlns:a16="http://schemas.microsoft.com/office/drawing/2014/main" id="{30D578ED-1B6C-4EC1-9EF1-A78DB8474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4357" y="2293442"/>
            <a:ext cx="914400" cy="91440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76F35F9-736F-4AAF-B793-4EAC23A7E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05886"/>
              </p:ext>
            </p:extLst>
          </p:nvPr>
        </p:nvGraphicFramePr>
        <p:xfrm>
          <a:off x="2166938" y="1420416"/>
          <a:ext cx="8669337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Bitmap Image" r:id="rId5" imgW="0" imgH="0" progId="Paint.Picture">
                  <p:embed/>
                </p:oleObj>
              </mc:Choice>
              <mc:Fallback>
                <p:oleObj name="Bitmap Image" r:id="rId5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166938" y="1420416"/>
                        <a:ext cx="8669337" cy="577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23700E1-FA68-454E-93F1-C856D934785B}"/>
              </a:ext>
            </a:extLst>
          </p:cNvPr>
          <p:cNvSpPr txBox="1"/>
          <p:nvPr/>
        </p:nvSpPr>
        <p:spPr>
          <a:xfrm>
            <a:off x="5280940" y="4255439"/>
            <a:ext cx="167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SELEKSI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E14BCF-0BEF-4222-AE73-D56E0352A198}"/>
              </a:ext>
            </a:extLst>
          </p:cNvPr>
          <p:cNvSpPr txBox="1"/>
          <p:nvPr/>
        </p:nvSpPr>
        <p:spPr>
          <a:xfrm>
            <a:off x="5028874" y="5705478"/>
            <a:ext cx="190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PENETAPAN</a:t>
            </a:r>
          </a:p>
        </p:txBody>
      </p: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494C388-45C2-4BCD-83C8-84D26F0C43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44" y="1996480"/>
            <a:ext cx="1090421" cy="1232531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39A8E38-22CC-4A6F-92FD-146CB410B2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09" y="2445148"/>
            <a:ext cx="830103" cy="830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7442F5-9069-4686-9166-E2DAE4A6ED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831" y="4275334"/>
            <a:ext cx="671909" cy="7290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87A114-812F-40B9-8F23-B12C39D483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22" y="5740896"/>
            <a:ext cx="831250" cy="832529"/>
          </a:xfrm>
          <a:prstGeom prst="rect">
            <a:avLst/>
          </a:prstGeom>
        </p:spPr>
      </p:pic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C01CB4F6-3B85-4E72-A207-B604797B49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23" y="5508277"/>
            <a:ext cx="1026166" cy="1065148"/>
          </a:xfrm>
          <a:prstGeom prst="rect">
            <a:avLst/>
          </a:prstGeom>
        </p:spPr>
      </p:pic>
      <p:pic>
        <p:nvPicPr>
          <p:cNvPr id="25" name="Picture 24" descr="A picture containing tableware&#10;&#10;Description generated with high confidence">
            <a:extLst>
              <a:ext uri="{FF2B5EF4-FFF2-40B4-BE49-F238E27FC236}">
                <a16:creationId xmlns:a16="http://schemas.microsoft.com/office/drawing/2014/main" id="{36ED0C41-86D1-47CA-B97B-DD3CCADF7D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94" y="5501405"/>
            <a:ext cx="2407391" cy="8476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4F17952-05EF-4E0F-8569-BF0844D7CB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660" y="6573425"/>
            <a:ext cx="1888644" cy="1187781"/>
          </a:xfrm>
          <a:prstGeom prst="rect">
            <a:avLst/>
          </a:prstGeom>
        </p:spPr>
      </p:pic>
      <p:pic>
        <p:nvPicPr>
          <p:cNvPr id="27" name="Picture 26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3195805C-A56F-4C0A-B5D8-9C041B8E03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94" y="6715415"/>
            <a:ext cx="750986" cy="793058"/>
          </a:xfrm>
          <a:prstGeom prst="rect">
            <a:avLst/>
          </a:prstGeom>
        </p:spPr>
      </p:pic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7DAC07-5220-45FE-962A-1801835B90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41" y="2156417"/>
            <a:ext cx="1447195" cy="97594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C6B087-FA38-4D37-A02A-6AE9BB519637}"/>
              </a:ext>
            </a:extLst>
          </p:cNvPr>
          <p:cNvCxnSpPr/>
          <p:nvPr/>
        </p:nvCxnSpPr>
        <p:spPr bwMode="auto">
          <a:xfrm>
            <a:off x="1334277" y="2775098"/>
            <a:ext cx="720080" cy="0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952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8C5D48-3E43-43DE-8D3E-E9B7D1088384}"/>
              </a:ext>
            </a:extLst>
          </p:cNvPr>
          <p:cNvCxnSpPr/>
          <p:nvPr/>
        </p:nvCxnSpPr>
        <p:spPr bwMode="auto">
          <a:xfrm>
            <a:off x="3022539" y="2750642"/>
            <a:ext cx="720080" cy="0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952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14FAF7-7B91-4EEE-8277-06B35381FC32}"/>
              </a:ext>
            </a:extLst>
          </p:cNvPr>
          <p:cNvCxnSpPr/>
          <p:nvPr/>
        </p:nvCxnSpPr>
        <p:spPr bwMode="auto">
          <a:xfrm>
            <a:off x="6934762" y="6040851"/>
            <a:ext cx="720080" cy="0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952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A322D2-B470-440B-95D4-B79848355C4F}"/>
              </a:ext>
            </a:extLst>
          </p:cNvPr>
          <p:cNvCxnSpPr>
            <a:cxnSpLocks/>
          </p:cNvCxnSpPr>
          <p:nvPr/>
        </p:nvCxnSpPr>
        <p:spPr bwMode="auto">
          <a:xfrm>
            <a:off x="4755825" y="3460356"/>
            <a:ext cx="0" cy="678315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952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F61384-F05E-41E5-B406-81DF15DCF166}"/>
              </a:ext>
            </a:extLst>
          </p:cNvPr>
          <p:cNvCxnSpPr>
            <a:cxnSpLocks/>
          </p:cNvCxnSpPr>
          <p:nvPr/>
        </p:nvCxnSpPr>
        <p:spPr bwMode="auto">
          <a:xfrm>
            <a:off x="4816596" y="5077390"/>
            <a:ext cx="0" cy="628088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952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F10A75-150C-4C9E-921E-50D6ECA0BD08}"/>
              </a:ext>
            </a:extLst>
          </p:cNvPr>
          <p:cNvCxnSpPr/>
          <p:nvPr/>
        </p:nvCxnSpPr>
        <p:spPr bwMode="auto">
          <a:xfrm>
            <a:off x="8878664" y="6053755"/>
            <a:ext cx="720080" cy="0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952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751CA7C-89B3-4942-B4B5-D844F9C45CB3}"/>
              </a:ext>
            </a:extLst>
          </p:cNvPr>
          <p:cNvCxnSpPr>
            <a:cxnSpLocks/>
          </p:cNvCxnSpPr>
          <p:nvPr/>
        </p:nvCxnSpPr>
        <p:spPr bwMode="auto">
          <a:xfrm>
            <a:off x="10637599" y="6168071"/>
            <a:ext cx="0" cy="590229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952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32F9A80-CADB-4EB9-AC2B-A368842E9065}"/>
              </a:ext>
            </a:extLst>
          </p:cNvPr>
          <p:cNvSpPr txBox="1"/>
          <p:nvPr/>
        </p:nvSpPr>
        <p:spPr>
          <a:xfrm>
            <a:off x="11443467" y="6828363"/>
            <a:ext cx="156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KELUARAN</a:t>
            </a:r>
            <a:r>
              <a:rPr lang="en-US" sz="2800" b="1" dirty="0"/>
              <a:t> </a:t>
            </a:r>
          </a:p>
        </p:txBody>
      </p:sp>
      <p:pic>
        <p:nvPicPr>
          <p:cNvPr id="43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C066EFE-D8C4-4B8E-8254-C72C5CF0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47" y="1233154"/>
            <a:ext cx="5160012" cy="3273459"/>
          </a:xfr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4D74CE6-5A5A-4286-B7D3-3A42437A85F9}"/>
              </a:ext>
            </a:extLst>
          </p:cNvPr>
          <p:cNvSpPr txBox="1"/>
          <p:nvPr/>
        </p:nvSpPr>
        <p:spPr>
          <a:xfrm>
            <a:off x="76529" y="3144667"/>
            <a:ext cx="134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LPPM 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BC0DCF-F4EB-479E-A21E-2A143D214B5A}"/>
              </a:ext>
            </a:extLst>
          </p:cNvPr>
          <p:cNvSpPr txBox="1"/>
          <p:nvPr/>
        </p:nvSpPr>
        <p:spPr>
          <a:xfrm>
            <a:off x="1564820" y="3061504"/>
            <a:ext cx="21972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PETUNJUK TEKNIKS </a:t>
            </a:r>
            <a:r>
              <a:rPr lang="en-US" sz="1700" b="1" i="1" dirty="0">
                <a:latin typeface="Calibri" panose="020F0502020204030204" pitchFamily="34" charset="0"/>
                <a:cs typeface="Calibri" panose="020F0502020204030204" pitchFamily="34" charset="0"/>
              </a:rPr>
              <a:t>CALL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Pedoman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Kompetesi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Penugasan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CEEA71-0B9E-4739-969F-C1D274765CDB}"/>
              </a:ext>
            </a:extLst>
          </p:cNvPr>
          <p:cNvSpPr txBox="1"/>
          <p:nvPr/>
        </p:nvSpPr>
        <p:spPr>
          <a:xfrm>
            <a:off x="1390521" y="2251878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 Pro Black" panose="020B0604020202020204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9C15C3-4A5A-4F10-895A-E1E7A27E18B1}"/>
              </a:ext>
            </a:extLst>
          </p:cNvPr>
          <p:cNvSpPr txBox="1"/>
          <p:nvPr/>
        </p:nvSpPr>
        <p:spPr>
          <a:xfrm>
            <a:off x="3107184" y="2251878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 Pro Black" panose="020B0604020202020204" pitchFamily="18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AC05E7-D53D-4F9C-AB5E-4B80D17F435E}"/>
              </a:ext>
            </a:extLst>
          </p:cNvPr>
          <p:cNvSpPr txBox="1"/>
          <p:nvPr/>
        </p:nvSpPr>
        <p:spPr>
          <a:xfrm>
            <a:off x="4371534" y="343664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 Pro Black" panose="020B06040202020202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A84FA2-D793-4252-88DE-A9761135FF91}"/>
              </a:ext>
            </a:extLst>
          </p:cNvPr>
          <p:cNvSpPr txBox="1"/>
          <p:nvPr/>
        </p:nvSpPr>
        <p:spPr>
          <a:xfrm>
            <a:off x="4371534" y="5020816"/>
            <a:ext cx="40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 Pro Black" panose="020B0604020202020204" pitchFamily="18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0C8E7F-754D-4634-A556-0741E825A4CF}"/>
              </a:ext>
            </a:extLst>
          </p:cNvPr>
          <p:cNvSpPr txBox="1"/>
          <p:nvPr/>
        </p:nvSpPr>
        <p:spPr>
          <a:xfrm>
            <a:off x="6891814" y="559688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 Pro Black" panose="020B06040202020202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88547B-C9BE-4AF4-BB72-9D9FE032AC8A}"/>
              </a:ext>
            </a:extLst>
          </p:cNvPr>
          <p:cNvSpPr txBox="1"/>
          <p:nvPr/>
        </p:nvSpPr>
        <p:spPr>
          <a:xfrm>
            <a:off x="8908038" y="559688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 Pro Black" panose="020B0604020202020204" pitchFamily="18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B3EB84-EC0E-4C4D-B59E-A0ED210D0D1C}"/>
              </a:ext>
            </a:extLst>
          </p:cNvPr>
          <p:cNvSpPr txBox="1"/>
          <p:nvPr/>
        </p:nvSpPr>
        <p:spPr>
          <a:xfrm>
            <a:off x="10246816" y="6071319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 Pro Black" panose="020B0604020202020204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C61D20-9E33-4131-8B87-B8E5DF5BC701}"/>
              </a:ext>
            </a:extLst>
          </p:cNvPr>
          <p:cNvSpPr txBox="1"/>
          <p:nvPr/>
        </p:nvSpPr>
        <p:spPr>
          <a:xfrm>
            <a:off x="6954060" y="8358311"/>
            <a:ext cx="5669019" cy="12311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HASIL PENILAIAN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Tingkat </a:t>
            </a:r>
            <a:r>
              <a:rPr lang="en-US" sz="1800" b="1" dirty="0" err="1"/>
              <a:t>keberhasilan</a:t>
            </a:r>
            <a:r>
              <a:rPr lang="en-US" sz="1800" b="1" dirty="0"/>
              <a:t> </a:t>
            </a:r>
            <a:r>
              <a:rPr lang="en-US" sz="1800" b="1" dirty="0" err="1"/>
              <a:t>Penelitian</a:t>
            </a:r>
            <a:r>
              <a:rPr lang="en-US" sz="1800" b="1" dirty="0"/>
              <a:t> (</a:t>
            </a:r>
            <a:r>
              <a:rPr lang="en-US" sz="1800" b="1" dirty="0" err="1"/>
              <a:t>Laporan</a:t>
            </a:r>
            <a:r>
              <a:rPr lang="en-US" sz="1800" b="1" dirty="0"/>
              <a:t> Hasil)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err="1"/>
              <a:t>Penggunaan</a:t>
            </a:r>
            <a:r>
              <a:rPr lang="en-US" sz="1800" b="1" dirty="0"/>
              <a:t> </a:t>
            </a:r>
            <a:r>
              <a:rPr lang="en-US" sz="1800" b="1" dirty="0" err="1"/>
              <a:t>Biaya</a:t>
            </a:r>
            <a:r>
              <a:rPr lang="en-US" sz="1800" b="1" dirty="0"/>
              <a:t>  (</a:t>
            </a:r>
            <a:r>
              <a:rPr lang="en-US" sz="1800" b="1" dirty="0" err="1"/>
              <a:t>maksimal</a:t>
            </a:r>
            <a:r>
              <a:rPr lang="en-US" sz="1800" b="1" dirty="0"/>
              <a:t> 2 </a:t>
            </a:r>
            <a:r>
              <a:rPr lang="en-US" sz="1800" b="1" dirty="0" err="1"/>
              <a:t>bulan</a:t>
            </a:r>
            <a:r>
              <a:rPr lang="en-US" sz="1800" b="1" dirty="0"/>
              <a:t> Setelah </a:t>
            </a:r>
            <a:r>
              <a:rPr lang="en-US" sz="1800" b="1" dirty="0" err="1"/>
              <a:t>Unggah</a:t>
            </a:r>
            <a:r>
              <a:rPr lang="en-US" sz="1800" b="1" dirty="0"/>
              <a:t> </a:t>
            </a:r>
            <a:r>
              <a:rPr lang="en-US" sz="1800" b="1" dirty="0" err="1"/>
              <a:t>Laporan</a:t>
            </a:r>
            <a:r>
              <a:rPr lang="en-US" sz="1800" b="1" dirty="0"/>
              <a:t>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68B184F-A86E-4586-815E-5D3044028C9E}"/>
              </a:ext>
            </a:extLst>
          </p:cNvPr>
          <p:cNvCxnSpPr>
            <a:cxnSpLocks/>
          </p:cNvCxnSpPr>
          <p:nvPr/>
        </p:nvCxnSpPr>
        <p:spPr bwMode="auto">
          <a:xfrm>
            <a:off x="10681580" y="7761206"/>
            <a:ext cx="0" cy="590229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952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9FA61A5-AE6B-4EA2-8B39-C9B9E86C6528}"/>
              </a:ext>
            </a:extLst>
          </p:cNvPr>
          <p:cNvSpPr txBox="1"/>
          <p:nvPr/>
        </p:nvSpPr>
        <p:spPr>
          <a:xfrm>
            <a:off x="10204182" y="7727503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eorgia Pro Black" panose="020B0604020202020204" pitchFamily="18" charset="0"/>
              </a:rPr>
              <a:t>8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25EBF47-ADA1-4309-A4ED-DA9720E3D8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7" y="5787815"/>
            <a:ext cx="1038523" cy="90678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A59FD00-90D9-4029-9310-4CBBE448B711}"/>
              </a:ext>
            </a:extLst>
          </p:cNvPr>
          <p:cNvSpPr txBox="1"/>
          <p:nvPr/>
        </p:nvSpPr>
        <p:spPr>
          <a:xfrm>
            <a:off x="138168" y="6723526"/>
            <a:ext cx="1559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Komite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Proposal &amp;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Keluaran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/>
              <a:t>[SK </a:t>
            </a:r>
            <a:r>
              <a:rPr lang="en-US" sz="2000" b="1" i="1" dirty="0" err="1"/>
              <a:t>Rektor</a:t>
            </a:r>
            <a:r>
              <a:rPr lang="en-US" sz="2000" b="1" i="1" dirty="0"/>
              <a:t> UT]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BD1316-6647-4868-87C2-CA521C4AE1F1}"/>
              </a:ext>
            </a:extLst>
          </p:cNvPr>
          <p:cNvSpPr txBox="1"/>
          <p:nvPr/>
        </p:nvSpPr>
        <p:spPr>
          <a:xfrm>
            <a:off x="2134433" y="8208028"/>
            <a:ext cx="3285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Reviewer Proposal &amp;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Keluaran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/>
              <a:t>Reviewer Internal &amp; </a:t>
            </a:r>
            <a:r>
              <a:rPr lang="en-US" sz="2000" dirty="0" err="1"/>
              <a:t>Eksternal</a:t>
            </a:r>
            <a:r>
              <a:rPr lang="en-US" sz="2000" dirty="0"/>
              <a:t>                     </a:t>
            </a:r>
            <a:r>
              <a:rPr lang="en-US" sz="2000" b="1" i="1" dirty="0"/>
              <a:t>[SK </a:t>
            </a:r>
            <a:r>
              <a:rPr lang="en-US" sz="2000" b="1" i="1" dirty="0" err="1"/>
              <a:t>Rektor</a:t>
            </a:r>
            <a:r>
              <a:rPr lang="en-US" sz="2000" b="1" i="1" dirty="0"/>
              <a:t> UT]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7273FAF-AF21-403B-81B0-177C641C2BA7}"/>
              </a:ext>
            </a:extLst>
          </p:cNvPr>
          <p:cNvCxnSpPr>
            <a:cxnSpLocks/>
          </p:cNvCxnSpPr>
          <p:nvPr/>
        </p:nvCxnSpPr>
        <p:spPr bwMode="auto">
          <a:xfrm>
            <a:off x="381720" y="3606332"/>
            <a:ext cx="0" cy="2215874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6985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A1BA33D3-3D34-4B6C-A022-CAD875B990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4" y="7524262"/>
            <a:ext cx="690629" cy="690629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0E4568D-526B-4E95-9771-6B8C3D6BFBDB}"/>
              </a:ext>
            </a:extLst>
          </p:cNvPr>
          <p:cNvCxnSpPr>
            <a:cxnSpLocks/>
          </p:cNvCxnSpPr>
          <p:nvPr/>
        </p:nvCxnSpPr>
        <p:spPr bwMode="auto">
          <a:xfrm>
            <a:off x="944132" y="3606332"/>
            <a:ext cx="1411178" cy="3990851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66675" cap="flat" cmpd="sng" algn="ctr">
            <a:solidFill>
              <a:srgbClr val="FFC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B4E6240-6169-40C2-8863-FFAF3D1C34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356315" y="4617690"/>
            <a:ext cx="2928434" cy="1550381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666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744492D-DE4A-4832-84CF-E0B3991019E9}"/>
              </a:ext>
            </a:extLst>
          </p:cNvPr>
          <p:cNvCxnSpPr>
            <a:cxnSpLocks/>
          </p:cNvCxnSpPr>
          <p:nvPr/>
        </p:nvCxnSpPr>
        <p:spPr bwMode="auto">
          <a:xfrm flipV="1">
            <a:off x="2794664" y="4750138"/>
            <a:ext cx="1527627" cy="2806612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66675" cap="flat" cmpd="sng" algn="ctr">
            <a:solidFill>
              <a:srgbClr val="FFC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F3CC150-82AF-46FA-924E-99DE1BE393A8}"/>
              </a:ext>
            </a:extLst>
          </p:cNvPr>
          <p:cNvCxnSpPr>
            <a:cxnSpLocks/>
          </p:cNvCxnSpPr>
          <p:nvPr/>
        </p:nvCxnSpPr>
        <p:spPr bwMode="auto">
          <a:xfrm flipV="1">
            <a:off x="2962708" y="7556750"/>
            <a:ext cx="6492020" cy="193453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66675" cap="flat" cmpd="sng" algn="ctr">
            <a:solidFill>
              <a:srgbClr val="FFC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9DFF1EB-2A2F-43EC-96C3-316E36CD7E37}"/>
              </a:ext>
            </a:extLst>
          </p:cNvPr>
          <p:cNvCxnSpPr>
            <a:cxnSpLocks/>
          </p:cNvCxnSpPr>
          <p:nvPr/>
        </p:nvCxnSpPr>
        <p:spPr bwMode="auto">
          <a:xfrm>
            <a:off x="5854328" y="2777038"/>
            <a:ext cx="1296144" cy="0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666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D6B2F0A-2A22-4151-AE67-0C7A5AED1FE7}"/>
              </a:ext>
            </a:extLst>
          </p:cNvPr>
          <p:cNvSpPr txBox="1"/>
          <p:nvPr/>
        </p:nvSpPr>
        <p:spPr>
          <a:xfrm rot="17943172">
            <a:off x="2469817" y="5890775"/>
            <a:ext cx="1601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Freestyle Script" panose="030804020302050B0404" pitchFamily="66" charset="0"/>
                <a:cs typeface="FrankRuehl" panose="020B0604020202020204" pitchFamily="34" charset="-79"/>
              </a:rPr>
              <a:t>Kompetisi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Freestyle Script" panose="030804020302050B0404" pitchFamily="66" charset="0"/>
              <a:cs typeface="FrankRuehl" panose="020B0604020202020204" pitchFamily="34" charset="-79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B39906-6EBA-442E-AC6D-90B4C6CD1644}"/>
              </a:ext>
            </a:extLst>
          </p:cNvPr>
          <p:cNvSpPr txBox="1"/>
          <p:nvPr/>
        </p:nvSpPr>
        <p:spPr>
          <a:xfrm rot="19735196">
            <a:off x="1657041" y="4949068"/>
            <a:ext cx="1601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Freestyle Script" panose="030804020302050B0404" pitchFamily="66" charset="0"/>
                <a:cs typeface="FrankRuehl" panose="020B0604020202020204" pitchFamily="34" charset="-79"/>
              </a:rPr>
              <a:t>Penugasan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Freestyle Script" panose="030804020302050B0404" pitchFamily="66" charset="0"/>
              <a:cs typeface="FrankRuehl" panose="020B0604020202020204" pitchFamily="34" charset="-79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C31FFCF-1AF4-4BAD-AB71-7C76794EDBDE}"/>
              </a:ext>
            </a:extLst>
          </p:cNvPr>
          <p:cNvSpPr txBox="1"/>
          <p:nvPr/>
        </p:nvSpPr>
        <p:spPr>
          <a:xfrm>
            <a:off x="5359832" y="4690519"/>
            <a:ext cx="3662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Tanggal</a:t>
            </a:r>
            <a:r>
              <a:rPr lang="en-US" sz="1600" b="1" dirty="0">
                <a:solidFill>
                  <a:srgbClr val="FF0000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 23 – 27 April 2018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8612D10-1584-4162-A565-D466B6FB67DF}"/>
              </a:ext>
            </a:extLst>
          </p:cNvPr>
          <p:cNvSpPr txBox="1"/>
          <p:nvPr/>
        </p:nvSpPr>
        <p:spPr>
          <a:xfrm>
            <a:off x="7484640" y="6518221"/>
            <a:ext cx="2654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Tanggal</a:t>
            </a:r>
            <a:r>
              <a:rPr lang="en-US" sz="1600" b="1" dirty="0">
                <a:solidFill>
                  <a:srgbClr val="FF0000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: 2 Mei 2018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2177DA0-0DE2-45F0-BBA2-E21A821ED493}"/>
              </a:ext>
            </a:extLst>
          </p:cNvPr>
          <p:cNvSpPr txBox="1"/>
          <p:nvPr/>
        </p:nvSpPr>
        <p:spPr>
          <a:xfrm>
            <a:off x="10673934" y="6060052"/>
            <a:ext cx="233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 – 30 Nov 2018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3D7FCD0-42CC-4F35-B882-E8662161DE65}"/>
              </a:ext>
            </a:extLst>
          </p:cNvPr>
          <p:cNvSpPr txBox="1"/>
          <p:nvPr/>
        </p:nvSpPr>
        <p:spPr>
          <a:xfrm>
            <a:off x="4371534" y="232004"/>
            <a:ext cx="8372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6"/>
                </a:solidFill>
                <a:latin typeface="Dante" panose="020B0604020202020204" pitchFamily="18" charset="0"/>
              </a:rPr>
              <a:t>Proses </a:t>
            </a:r>
            <a:r>
              <a:rPr lang="en-US" sz="2800" b="1" dirty="0" err="1">
                <a:solidFill>
                  <a:schemeClr val="accent6"/>
                </a:solidFill>
                <a:latin typeface="Dante" panose="020B0604020202020204" pitchFamily="18" charset="0"/>
              </a:rPr>
              <a:t>Seleksi</a:t>
            </a:r>
            <a:r>
              <a:rPr lang="en-US" sz="2800" b="1" dirty="0">
                <a:solidFill>
                  <a:schemeClr val="accent6"/>
                </a:solidFill>
                <a:latin typeface="Dante" panose="020B0604020202020204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Dante" panose="020B0604020202020204" pitchFamily="18" charset="0"/>
              </a:rPr>
              <a:t>Penilaian</a:t>
            </a:r>
            <a:r>
              <a:rPr lang="en-US" sz="2800" b="1" dirty="0">
                <a:solidFill>
                  <a:schemeClr val="accent6"/>
                </a:solidFill>
                <a:latin typeface="Dante" panose="020B0604020202020204" pitchFamily="18" charset="0"/>
              </a:rPr>
              <a:t> Proposal, </a:t>
            </a:r>
            <a:r>
              <a:rPr lang="en-US" sz="2800" b="1" dirty="0" err="1">
                <a:solidFill>
                  <a:schemeClr val="accent6"/>
                </a:solidFill>
                <a:latin typeface="Dante" panose="020B0604020202020204" pitchFamily="18" charset="0"/>
              </a:rPr>
              <a:t>Penetapan</a:t>
            </a:r>
            <a:r>
              <a:rPr lang="en-US" sz="2800" b="1" dirty="0">
                <a:solidFill>
                  <a:schemeClr val="accent6"/>
                </a:solidFill>
                <a:latin typeface="Dante" panose="020B06040202020202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Dante" panose="020B0604020202020204" pitchFamily="18" charset="0"/>
              </a:rPr>
              <a:t>Pelaksaan</a:t>
            </a:r>
            <a:r>
              <a:rPr lang="en-US" sz="2800" b="1" dirty="0">
                <a:solidFill>
                  <a:schemeClr val="accent6"/>
                </a:solidFill>
                <a:latin typeface="Dante" panose="020B0604020202020204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Dante" panose="020B0604020202020204" pitchFamily="18" charset="0"/>
              </a:rPr>
              <a:t>Penilaian</a:t>
            </a:r>
            <a:r>
              <a:rPr lang="en-US" sz="2800" b="1" dirty="0">
                <a:solidFill>
                  <a:schemeClr val="accent6"/>
                </a:solidFill>
                <a:latin typeface="Dante" panose="020B0604020202020204" pitchFamily="18" charset="0"/>
              </a:rPr>
              <a:t> Output </a:t>
            </a:r>
            <a:r>
              <a:rPr lang="en-US" sz="2800" b="1" dirty="0" err="1">
                <a:solidFill>
                  <a:schemeClr val="accent6"/>
                </a:solidFill>
                <a:latin typeface="Dante" panose="020B0604020202020204" pitchFamily="18" charset="0"/>
              </a:rPr>
              <a:t>Penelitian</a:t>
            </a:r>
            <a:r>
              <a:rPr lang="en-US" sz="2800" b="1" dirty="0">
                <a:solidFill>
                  <a:schemeClr val="accent6"/>
                </a:solidFill>
                <a:latin typeface="Dante" panose="020B0604020202020204" pitchFamily="18" charset="0"/>
              </a:rPr>
              <a:t>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231602D-C782-48AE-BE39-DAAE4216CD4A}"/>
              </a:ext>
            </a:extLst>
          </p:cNvPr>
          <p:cNvSpPr/>
          <p:nvPr/>
        </p:nvSpPr>
        <p:spPr bwMode="auto">
          <a:xfrm>
            <a:off x="7294488" y="2572544"/>
            <a:ext cx="1012663" cy="95858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7D44498-5072-4B2F-80DB-1A52A2F3C26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8026" y="7167316"/>
            <a:ext cx="7816702" cy="45340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666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209121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DA14-26AA-41EE-9A58-7B1F7230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8E99C-4B73-47D5-B467-6BB8C700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493" y="3992714"/>
            <a:ext cx="9150707" cy="5616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500D1-F534-415B-BCD2-07D6D5A28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145" y="196280"/>
            <a:ext cx="8934682" cy="39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538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032" y="700336"/>
            <a:ext cx="8856984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n-NO" sz="2800" b="1" dirty="0">
                <a:latin typeface="Cambria" panose="02040503050406030204" pitchFamily="18" charset="0"/>
              </a:rPr>
              <a:t>Tata Cara Pengalokasian SBK Bidang Penelitian</a:t>
            </a:r>
            <a:endParaRPr lang="id-ID" sz="7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2" y="2186375"/>
            <a:ext cx="8928992" cy="554461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8776866" y="5063735"/>
            <a:ext cx="864096" cy="1656184"/>
          </a:xfrm>
          <a:prstGeom prst="rightArrow">
            <a:avLst/>
          </a:prstGeom>
          <a:blipFill dpi="0" rotWithShape="0">
            <a:blip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2800" y="4958683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SBU UT Penelitian</a:t>
            </a:r>
          </a:p>
          <a:p>
            <a:r>
              <a:rPr lang="id-ID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Maksimum</a:t>
            </a:r>
          </a:p>
          <a:p>
            <a:r>
              <a:rPr lang="id-ID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100 jt</a:t>
            </a:r>
          </a:p>
        </p:txBody>
      </p:sp>
    </p:spTree>
    <p:extLst>
      <p:ext uri="{BB962C8B-B14F-4D97-AF65-F5344CB8AC3E}">
        <p14:creationId xmlns:p14="http://schemas.microsoft.com/office/powerpoint/2010/main" val="12954912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5"/>
          <p:cNvSpPr>
            <a:spLocks noChangeArrowheads="1"/>
          </p:cNvSpPr>
          <p:nvPr/>
        </p:nvSpPr>
        <p:spPr bwMode="gray">
          <a:xfrm>
            <a:off x="4311650" y="923925"/>
            <a:ext cx="8081963" cy="706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gamma/>
                  <a:tint val="21176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rgbClr val="FFFFFF"/>
            </a:solidFill>
            <a:rou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80" kern="0">
              <a:solidFill>
                <a:sysClr val="windowText" lastClr="000000"/>
              </a:solidFill>
              <a:latin typeface="Berlin Sans FB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66"/>
          <p:cNvSpPr>
            <a:spLocks noChangeArrowheads="1"/>
          </p:cNvSpPr>
          <p:nvPr/>
        </p:nvSpPr>
        <p:spPr bwMode="gray">
          <a:xfrm>
            <a:off x="3770313" y="773113"/>
            <a:ext cx="1000125" cy="844550"/>
          </a:xfrm>
          <a:prstGeom prst="diamond">
            <a:avLst/>
          </a:prstGeom>
          <a:gradFill rotWithShape="1">
            <a:gsLst>
              <a:gs pos="0">
                <a:srgbClr val="FF9933">
                  <a:gamma/>
                  <a:shade val="46275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25400" algn="ctr">
            <a:solidFill>
              <a:srgbClr val="FFFFFF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80" kern="0">
              <a:solidFill>
                <a:sysClr val="windowText" lastClr="000000"/>
              </a:solidFill>
              <a:latin typeface="Berlin Sans FB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gray">
          <a:xfrm>
            <a:off x="4629150" y="995363"/>
            <a:ext cx="79216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560" b="1" dirty="0"/>
              <a:t>Permenristekdikti no. 69/2016: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AU" sz="2560" b="1" dirty="0" err="1"/>
              <a:t>Pedoman</a:t>
            </a:r>
            <a:r>
              <a:rPr lang="en-AU" sz="2560" b="1" dirty="0"/>
              <a:t> </a:t>
            </a:r>
            <a:r>
              <a:rPr lang="en-AU" sz="2560" b="1" dirty="0" err="1"/>
              <a:t>Pembentukan</a:t>
            </a:r>
            <a:r>
              <a:rPr lang="en-AU" sz="2560" b="1" dirty="0"/>
              <a:t> </a:t>
            </a:r>
            <a:r>
              <a:rPr lang="en-AU" sz="2560" b="1" dirty="0" err="1"/>
              <a:t>Komite</a:t>
            </a:r>
            <a:r>
              <a:rPr lang="en-AU" sz="2560" b="1" dirty="0"/>
              <a:t> </a:t>
            </a:r>
            <a:r>
              <a:rPr lang="en-AU" sz="2560" b="1" dirty="0" err="1"/>
              <a:t>Penilai</a:t>
            </a:r>
            <a:r>
              <a:rPr lang="en-AU" sz="2560" b="1" dirty="0"/>
              <a:t> / Reviewer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id-ID" altLang="en-US" sz="2347" b="1" dirty="0">
              <a:solidFill>
                <a:srgbClr val="000000"/>
              </a:solidFill>
            </a:endParaRPr>
          </a:p>
        </p:txBody>
      </p:sp>
      <p:sp>
        <p:nvSpPr>
          <p:cNvPr id="27" name="Text Box 68"/>
          <p:cNvSpPr txBox="1">
            <a:spLocks noChangeArrowheads="1"/>
          </p:cNvSpPr>
          <p:nvPr/>
        </p:nvSpPr>
        <p:spPr bwMode="gray">
          <a:xfrm>
            <a:off x="4048125" y="788988"/>
            <a:ext cx="415925" cy="6842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40" kern="0" dirty="0">
                <a:solidFill>
                  <a:prstClr val="white"/>
                </a:solidFill>
                <a:latin typeface="Berlin Sans FB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813" y="2284413"/>
            <a:ext cx="11844337" cy="1815882"/>
          </a:xfrm>
          <a:prstGeom prst="rect">
            <a:avLst/>
          </a:prstGeom>
          <a:solidFill>
            <a:srgbClr val="8AD1E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TENTANG </a:t>
            </a:r>
            <a:r>
              <a:rPr lang="id-ID" sz="2800" b="1" dirty="0"/>
              <a:t>PEDOMAN PE</a:t>
            </a:r>
            <a:r>
              <a:rPr lang="en-US" sz="2800" b="1" dirty="0"/>
              <a:t>MBENTUKAN KOMITE PENILAIAN DAN/ATAU </a:t>
            </a:r>
            <a:r>
              <a:rPr lang="en-US" sz="2800" b="1" i="1" dirty="0"/>
              <a:t>REVIEWER</a:t>
            </a:r>
            <a:r>
              <a:rPr lang="en-US" sz="2800" b="1" dirty="0"/>
              <a:t> DAN TATACARA PELAKSANAAN PENILAIAN PENELITIAN MENGGUNAAN STANDAR BIAYA KELUARAN </a:t>
            </a:r>
            <a:r>
              <a:rPr lang="en-GB" sz="2800" b="1" dirty="0"/>
              <a:t>TAHUN 2017</a:t>
            </a:r>
            <a:endParaRPr lang="en-AU" sz="2800" dirty="0"/>
          </a:p>
        </p:txBody>
      </p:sp>
      <p:sp>
        <p:nvSpPr>
          <p:cNvPr id="10" name="Rectangle 9"/>
          <p:cNvSpPr/>
          <p:nvPr/>
        </p:nvSpPr>
        <p:spPr>
          <a:xfrm>
            <a:off x="531813" y="4378108"/>
            <a:ext cx="11842750" cy="4356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74509">
              <a:spcBef>
                <a:spcPts val="320"/>
              </a:spcBef>
              <a:spcAft>
                <a:spcPts val="427"/>
              </a:spcAft>
              <a:defRPr/>
            </a:pPr>
            <a:r>
              <a:rPr lang="en-US" sz="2560" b="1" dirty="0" err="1">
                <a:solidFill>
                  <a:srgbClr val="0000FF"/>
                </a:solidFill>
              </a:rPr>
              <a:t>Beberapa</a:t>
            </a:r>
            <a:r>
              <a:rPr lang="en-US" sz="2560" b="1" dirty="0">
                <a:solidFill>
                  <a:srgbClr val="0000FF"/>
                </a:solidFill>
              </a:rPr>
              <a:t> </a:t>
            </a:r>
            <a:r>
              <a:rPr lang="en-US" sz="2560" b="1" dirty="0" err="1">
                <a:solidFill>
                  <a:srgbClr val="0000FF"/>
                </a:solidFill>
              </a:rPr>
              <a:t>poin</a:t>
            </a:r>
            <a:r>
              <a:rPr lang="en-US" sz="2560" b="1" dirty="0">
                <a:solidFill>
                  <a:srgbClr val="0000FF"/>
                </a:solidFill>
              </a:rPr>
              <a:t> </a:t>
            </a:r>
            <a:r>
              <a:rPr lang="en-US" sz="2560" b="1" dirty="0" err="1">
                <a:solidFill>
                  <a:srgbClr val="0000FF"/>
                </a:solidFill>
              </a:rPr>
              <a:t>penting</a:t>
            </a:r>
            <a:r>
              <a:rPr lang="en-US" sz="2560" b="1" dirty="0">
                <a:solidFill>
                  <a:srgbClr val="0000FF"/>
                </a:solidFill>
              </a:rPr>
              <a:t>:</a:t>
            </a:r>
          </a:p>
          <a:p>
            <a:pPr marL="562204" indent="-487695">
              <a:spcBef>
                <a:spcPts val="320"/>
              </a:spcBef>
              <a:spcAft>
                <a:spcPts val="427"/>
              </a:spcAft>
              <a:buFont typeface="Wingdings" panose="05000000000000000000" pitchFamily="2" charset="2"/>
              <a:buChar char="Ø"/>
              <a:defRPr/>
            </a:pPr>
            <a:r>
              <a:rPr lang="id-ID" sz="2560" dirty="0">
                <a:solidFill>
                  <a:srgbClr val="0000FF"/>
                </a:solidFill>
              </a:rPr>
              <a:t>PASAL 1 </a:t>
            </a:r>
            <a:r>
              <a:rPr lang="id-ID" sz="2560" dirty="0">
                <a:solidFill>
                  <a:srgbClr val="0000FF"/>
                </a:solidFill>
                <a:sym typeface="Wingdings" panose="05000000000000000000" pitchFamily="2" charset="2"/>
              </a:rPr>
              <a:t> Definisi SBK dan Penyelenggara</a:t>
            </a:r>
            <a:endParaRPr lang="id-ID" sz="2560" dirty="0">
              <a:solidFill>
                <a:srgbClr val="0000FF"/>
              </a:solidFill>
            </a:endParaRPr>
          </a:p>
          <a:p>
            <a:pPr marL="562204" indent="-487695">
              <a:spcBef>
                <a:spcPts val="320"/>
              </a:spcBef>
              <a:spcAft>
                <a:spcPts val="427"/>
              </a:spcAft>
              <a:buFont typeface="Wingdings" panose="05000000000000000000" pitchFamily="2" charset="2"/>
              <a:buChar char="Ø"/>
              <a:defRPr/>
            </a:pPr>
            <a:r>
              <a:rPr lang="id-ID" sz="2560" dirty="0">
                <a:solidFill>
                  <a:srgbClr val="0000FF"/>
                </a:solidFill>
              </a:rPr>
              <a:t>PASAL 2</a:t>
            </a:r>
            <a:r>
              <a:rPr lang="id-ID" sz="2560" dirty="0">
                <a:solidFill>
                  <a:srgbClr val="0000FF"/>
                </a:solidFill>
                <a:sym typeface="Wingdings" panose="05000000000000000000" pitchFamily="2" charset="2"/>
              </a:rPr>
              <a:t> Penetapan besaran biaya oleh Komite Penilai dan/atau Reviewer</a:t>
            </a:r>
          </a:p>
          <a:p>
            <a:pPr marL="562204" indent="-487695">
              <a:spcBef>
                <a:spcPts val="320"/>
              </a:spcBef>
              <a:spcAft>
                <a:spcPts val="427"/>
              </a:spcAft>
              <a:buFont typeface="Wingdings" panose="05000000000000000000" pitchFamily="2" charset="2"/>
              <a:buChar char="Ø"/>
              <a:defRPr/>
            </a:pPr>
            <a:r>
              <a:rPr lang="id-ID" sz="2560" dirty="0">
                <a:solidFill>
                  <a:srgbClr val="0000FF"/>
                </a:solidFill>
                <a:sym typeface="Wingdings" panose="05000000000000000000" pitchFamily="2" charset="2"/>
              </a:rPr>
              <a:t>PASAL 3 Jenis dan Penetapan Komite Penilai/ reviewer dan anggotanya</a:t>
            </a:r>
          </a:p>
          <a:p>
            <a:pPr marL="562204" indent="-487695">
              <a:spcBef>
                <a:spcPts val="320"/>
              </a:spcBef>
              <a:spcAft>
                <a:spcPts val="427"/>
              </a:spcAft>
              <a:buFont typeface="Wingdings" panose="05000000000000000000" pitchFamily="2" charset="2"/>
              <a:buChar char="Ø"/>
              <a:defRPr/>
            </a:pPr>
            <a:r>
              <a:rPr lang="id-ID" sz="2560" dirty="0">
                <a:solidFill>
                  <a:srgbClr val="0000FF"/>
                </a:solidFill>
                <a:sym typeface="Wingdings" panose="05000000000000000000" pitchFamily="2" charset="2"/>
              </a:rPr>
              <a:t>PASAL 4  Persyaratan Komite Penilai</a:t>
            </a:r>
          </a:p>
          <a:p>
            <a:pPr marL="562204" indent="-487695">
              <a:spcBef>
                <a:spcPts val="320"/>
              </a:spcBef>
              <a:spcAft>
                <a:spcPts val="427"/>
              </a:spcAft>
              <a:buFont typeface="Wingdings" panose="05000000000000000000" pitchFamily="2" charset="2"/>
              <a:buChar char="Ø"/>
              <a:defRPr/>
            </a:pPr>
            <a:r>
              <a:rPr lang="id-ID" sz="2560" dirty="0">
                <a:solidFill>
                  <a:srgbClr val="0000FF"/>
                </a:solidFill>
                <a:sym typeface="Wingdings" panose="05000000000000000000" pitchFamily="2" charset="2"/>
              </a:rPr>
              <a:t>PASAL 5  Persyaratan Reviewer</a:t>
            </a:r>
          </a:p>
          <a:p>
            <a:pPr marL="562204" indent="-487695">
              <a:spcBef>
                <a:spcPts val="320"/>
              </a:spcBef>
              <a:spcAft>
                <a:spcPts val="427"/>
              </a:spcAft>
              <a:buFont typeface="Wingdings" panose="05000000000000000000" pitchFamily="2" charset="2"/>
              <a:buChar char="Ø"/>
              <a:defRPr/>
            </a:pPr>
            <a:r>
              <a:rPr lang="id-ID" sz="2560" dirty="0">
                <a:solidFill>
                  <a:srgbClr val="0000FF"/>
                </a:solidFill>
                <a:sym typeface="Wingdings" panose="05000000000000000000" pitchFamily="2" charset="2"/>
              </a:rPr>
              <a:t>PASAL 6  Tugas Komite Penilai/ Reviewer</a:t>
            </a:r>
          </a:p>
          <a:p>
            <a:pPr marL="562204" indent="-487695">
              <a:spcBef>
                <a:spcPts val="320"/>
              </a:spcBef>
              <a:spcAft>
                <a:spcPts val="427"/>
              </a:spcAft>
              <a:buFont typeface="Wingdings" panose="05000000000000000000" pitchFamily="2" charset="2"/>
              <a:buChar char="Ø"/>
              <a:defRPr/>
            </a:pPr>
            <a:r>
              <a:rPr lang="id-ID" sz="2560" dirty="0">
                <a:solidFill>
                  <a:srgbClr val="0000FF"/>
                </a:solidFill>
                <a:sym typeface="Wingdings" panose="05000000000000000000" pitchFamily="2" charset="2"/>
              </a:rPr>
              <a:t>PASAL 7  </a:t>
            </a:r>
            <a:r>
              <a:rPr lang="en-AU" sz="2560" dirty="0" err="1">
                <a:solidFill>
                  <a:srgbClr val="0000FF"/>
                </a:solidFill>
                <a:sym typeface="Wingdings" panose="05000000000000000000" pitchFamily="2" charset="2"/>
              </a:rPr>
              <a:t>Pembiayaan</a:t>
            </a:r>
            <a:r>
              <a:rPr lang="en-AU" sz="256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AU" sz="2560" dirty="0" err="1">
                <a:solidFill>
                  <a:srgbClr val="0000FF"/>
                </a:solidFill>
                <a:sym typeface="Wingdings" panose="05000000000000000000" pitchFamily="2" charset="2"/>
              </a:rPr>
              <a:t>tim</a:t>
            </a:r>
            <a:r>
              <a:rPr lang="en-AU" sz="256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AU" sz="2560" dirty="0" err="1">
                <a:solidFill>
                  <a:srgbClr val="0000FF"/>
                </a:solidFill>
                <a:sym typeface="Wingdings" panose="05000000000000000000" pitchFamily="2" charset="2"/>
              </a:rPr>
              <a:t>komite</a:t>
            </a:r>
            <a:r>
              <a:rPr lang="en-AU" sz="256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AU" sz="2560" dirty="0" err="1">
                <a:solidFill>
                  <a:srgbClr val="0000FF"/>
                </a:solidFill>
                <a:sym typeface="Wingdings" panose="05000000000000000000" pitchFamily="2" charset="2"/>
              </a:rPr>
              <a:t>Penilaian</a:t>
            </a:r>
            <a:endParaRPr lang="en-AU" sz="256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62204" indent="-487695">
              <a:spcBef>
                <a:spcPts val="320"/>
              </a:spcBef>
              <a:spcAft>
                <a:spcPts val="427"/>
              </a:spcAft>
              <a:buFont typeface="Wingdings" panose="05000000000000000000" pitchFamily="2" charset="2"/>
              <a:buChar char="Ø"/>
              <a:defRPr/>
            </a:pPr>
            <a:r>
              <a:rPr lang="id-ID" sz="2560" dirty="0">
                <a:solidFill>
                  <a:srgbClr val="0000FF"/>
                </a:solidFill>
                <a:sym typeface="Wingdings" panose="05000000000000000000" pitchFamily="2" charset="2"/>
              </a:rPr>
              <a:t>PASAL 8  Tahapan Pe</a:t>
            </a:r>
            <a:r>
              <a:rPr lang="en-AU" sz="2560" dirty="0" err="1">
                <a:solidFill>
                  <a:srgbClr val="0000FF"/>
                </a:solidFill>
                <a:sym typeface="Wingdings" panose="05000000000000000000" pitchFamily="2" charset="2"/>
              </a:rPr>
              <a:t>laksanaan</a:t>
            </a:r>
            <a:r>
              <a:rPr lang="en-AU" sz="256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AU" sz="2560" dirty="0" err="1">
                <a:solidFill>
                  <a:srgbClr val="0000FF"/>
                </a:solidFill>
                <a:sym typeface="Wingdings" panose="05000000000000000000" pitchFamily="2" charset="2"/>
              </a:rPr>
              <a:t>penelitian</a:t>
            </a:r>
            <a:endParaRPr lang="id-ID" sz="256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69669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68"/>
          <p:cNvSpPr txBox="1">
            <a:spLocks noChangeArrowheads="1"/>
          </p:cNvSpPr>
          <p:nvPr/>
        </p:nvSpPr>
        <p:spPr bwMode="gray">
          <a:xfrm>
            <a:off x="4048125" y="788988"/>
            <a:ext cx="415925" cy="6842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40" kern="0" dirty="0">
                <a:solidFill>
                  <a:prstClr val="white"/>
                </a:solidFill>
                <a:latin typeface="Berlin Sans FB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2000" y="788988"/>
            <a:ext cx="9865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srgbClr val="7030A0"/>
                </a:solidFill>
              </a:rPr>
              <a:t>PENYELENGGARA PENELITIAN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B0AD7-30B8-428D-8D4D-7F460C53A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4" y="2212504"/>
            <a:ext cx="11449272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23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68"/>
          <p:cNvSpPr txBox="1">
            <a:spLocks noChangeArrowheads="1"/>
          </p:cNvSpPr>
          <p:nvPr/>
        </p:nvSpPr>
        <p:spPr bwMode="gray">
          <a:xfrm>
            <a:off x="4048125" y="788988"/>
            <a:ext cx="415925" cy="6842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40" kern="0" dirty="0">
                <a:solidFill>
                  <a:prstClr val="white"/>
                </a:solidFill>
                <a:latin typeface="Berlin Sans FB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2000" y="788988"/>
            <a:ext cx="9865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srgbClr val="7030A0"/>
                </a:solidFill>
              </a:rPr>
              <a:t>PENYELENGGARA PENELITIAN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73628" y="7248326"/>
            <a:ext cx="8291264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emastikan </a:t>
            </a:r>
            <a:r>
              <a:rPr lang="en-US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danya Penjaminan Mutu pada </a:t>
            </a:r>
            <a:r>
              <a:rPr lang="en-US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d-ID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etiap </a:t>
            </a:r>
            <a:r>
              <a:rPr lang="en-US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d-ID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ahapan </a:t>
            </a:r>
            <a:r>
              <a:rPr lang="en-US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d-ID" sz="2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enelitian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5566296" y="7840304"/>
            <a:ext cx="4104456" cy="576064"/>
          </a:xfrm>
          <a:prstGeom prst="downArrow">
            <a:avLst/>
          </a:prstGeom>
          <a:blipFill dpi="0" rotWithShape="0">
            <a:blip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1" charset="0"/>
              <a:ea typeface="ヒラギノ角ゴ ProN W3" pitchFamily="1" charset="-128"/>
              <a:sym typeface="Gill Sans" pitchFamily="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6176" y="8622957"/>
            <a:ext cx="57606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Sistematis</a:t>
            </a:r>
            <a:r>
              <a:rPr lang="id-ID" sz="3600" b="1" dirty="0">
                <a:latin typeface="Calibri Light" panose="020F0302020204030204" pitchFamily="34" charset="0"/>
              </a:rPr>
              <a:t> &amp; </a:t>
            </a:r>
            <a:r>
              <a:rPr lang="id-ID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Akuntabel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73E20-E176-408D-BBD6-708E40C4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048" y="1660422"/>
            <a:ext cx="9289032" cy="54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040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8790</TotalTime>
  <Pages>0</Pages>
  <Words>984</Words>
  <Characters>0</Characters>
  <Application>Microsoft Office PowerPoint</Application>
  <DocSecurity>0</DocSecurity>
  <PresentationFormat>Custom</PresentationFormat>
  <Lines>0</Lines>
  <Paragraphs>164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Abadi</vt:lpstr>
      <vt:lpstr>Arial</vt:lpstr>
      <vt:lpstr>Arial Narrow</vt:lpstr>
      <vt:lpstr>Berlin Sans FB</vt:lpstr>
      <vt:lpstr>Bookman Old Style</vt:lpstr>
      <vt:lpstr>Calibri</vt:lpstr>
      <vt:lpstr>Calibri Light</vt:lpstr>
      <vt:lpstr>Californian FB</vt:lpstr>
      <vt:lpstr>Cambria</vt:lpstr>
      <vt:lpstr>Dante</vt:lpstr>
      <vt:lpstr>FrankRuehl</vt:lpstr>
      <vt:lpstr>Freestyle Script</vt:lpstr>
      <vt:lpstr>Garamond</vt:lpstr>
      <vt:lpstr>Gautami</vt:lpstr>
      <vt:lpstr>Georgia Pro Black</vt:lpstr>
      <vt:lpstr>Gill Sans</vt:lpstr>
      <vt:lpstr>Tahoma</vt:lpstr>
      <vt:lpstr>Times New Roman</vt:lpstr>
      <vt:lpstr>Wingdings</vt:lpstr>
      <vt:lpstr>ヒラギノ角ゴ ProN W3</vt:lpstr>
      <vt:lpstr>Title &amp; Bullets - 2 Column</vt:lpstr>
      <vt:lpstr>Bitmap Image</vt:lpstr>
      <vt:lpstr>Document</vt:lpstr>
      <vt:lpstr>PENELITIAN BERBASIS SBK [Standar Biaya Keluaran]</vt:lpstr>
      <vt:lpstr>PowerPoint Presentation</vt:lpstr>
      <vt:lpstr>PowerPoint Presentation</vt:lpstr>
      <vt:lpstr>PowerPoint Presentation</vt:lpstr>
      <vt:lpstr>PowerPoint Presentation</vt:lpstr>
      <vt:lpstr>Tata Cara Pengalokasian SBK Bidang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Komite Penilai Penelitian UT</vt:lpstr>
      <vt:lpstr>PowerPoint Presentation</vt:lpstr>
      <vt:lpstr>PowerPoint Presentation</vt:lpstr>
      <vt:lpstr>Terima Kasih</vt:lpstr>
      <vt:lpstr>Penelitian Penugasan PRI- PTJJ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</dc:creator>
  <cp:lastModifiedBy>Ake Wihadanto</cp:lastModifiedBy>
  <cp:revision>868</cp:revision>
  <cp:lastPrinted>2016-06-09T01:32:05Z</cp:lastPrinted>
  <dcterms:created xsi:type="dcterms:W3CDTF">2014-10-31T09:34:09Z</dcterms:created>
  <dcterms:modified xsi:type="dcterms:W3CDTF">2018-04-24T04:07:21Z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