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6" r:id="rId3"/>
    <p:sldId id="301" r:id="rId4"/>
    <p:sldId id="300" r:id="rId5"/>
    <p:sldId id="30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5" autoAdjust="0"/>
    <p:restoredTop sz="94660"/>
  </p:normalViewPr>
  <p:slideViewPr>
    <p:cSldViewPr>
      <p:cViewPr varScale="1">
        <p:scale>
          <a:sx n="67" d="100"/>
          <a:sy n="67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951F-6F50-4632-843C-981F2E2DE130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F04B7-DB71-495A-9E8A-20579ED18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4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2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33913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3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787217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4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93940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DB1C-ACAE-4964-B169-C79186E5A59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35" y="2130529"/>
            <a:ext cx="7772331" cy="1469778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68" y="3886776"/>
            <a:ext cx="6400664" cy="1751929"/>
          </a:xfrm>
        </p:spPr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162800" y="1349230"/>
            <a:ext cx="1447800" cy="32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65" tIns="40083" rIns="80165" bIns="40083">
            <a:spAutoFit/>
          </a:bodyPr>
          <a:lstStyle/>
          <a:p>
            <a:pPr algn="ctr"/>
            <a:r>
              <a:rPr lang="en-US" sz="1600" dirty="0">
                <a:solidFill>
                  <a:srgbClr val="FFC000"/>
                </a:solidFill>
                <a:latin typeface="Arial Black" pitchFamily="34" charset="0"/>
              </a:rPr>
              <a:t>PPM-LPPM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066799" y="2233072"/>
            <a:ext cx="7391367" cy="2567528"/>
          </a:xfrm>
          <a:prstGeom prst="roundRect">
            <a:avLst/>
          </a:prstGeom>
          <a:solidFill>
            <a:srgbClr val="FFC00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66798" y="2842452"/>
            <a:ext cx="7391367" cy="144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r>
              <a:rPr lang="en-US" sz="3200" b="1" dirty="0" smtClean="0">
                <a:ln w="1905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ＭＳ Ｐゴシック" pitchFamily="-65" charset="-128"/>
                <a:cs typeface="+mj-cs"/>
              </a:rPr>
              <a:t>P</a:t>
            </a:r>
            <a:r>
              <a:rPr lang="id-ID" sz="3200" b="1" dirty="0" smtClean="0">
                <a:ln w="1905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ＭＳ Ｐゴシック" pitchFamily="-65" charset="-128"/>
                <a:cs typeface="+mj-cs"/>
              </a:rPr>
              <a:t>ENYAMAAN PERSEPSI REVIEWER PROPOSAL ABDIMAS DOSEN </a:t>
            </a:r>
          </a:p>
          <a:p>
            <a:pPr algn="ctr" defTabSz="435406" eaLnBrk="0" hangingPunct="0">
              <a:defRPr/>
            </a:pPr>
            <a:r>
              <a:rPr lang="id-ID" sz="3200" b="1" dirty="0" smtClean="0">
                <a:ln w="1905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ＭＳ Ｐゴシック" pitchFamily="-65" charset="-128"/>
                <a:cs typeface="+mj-cs"/>
              </a:rPr>
              <a:t>2016 </a:t>
            </a:r>
            <a:endParaRPr lang="id-ID" sz="3200" b="1" dirty="0">
              <a:ln w="1905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ＭＳ Ｐゴシック" pitchFamily="-65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5334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277809"/>
              </p:ext>
            </p:extLst>
          </p:nvPr>
        </p:nvGraphicFramePr>
        <p:xfrm>
          <a:off x="1219200" y="1695450"/>
          <a:ext cx="6934206" cy="3337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20065"/>
                <a:gridCol w="3442336"/>
                <a:gridCol w="1524000"/>
                <a:gridCol w="14478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No</a:t>
                      </a:r>
                      <a:endParaRPr lang="id-ID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Proposal</a:t>
                      </a:r>
                      <a:r>
                        <a:rPr lang="id-ID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Abdimas</a:t>
                      </a:r>
                      <a:endParaRPr lang="id-ID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2015</a:t>
                      </a:r>
                      <a:endParaRPr lang="id-ID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2016</a:t>
                      </a:r>
                      <a:endParaRPr lang="id-ID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1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baseline="0" dirty="0" smtClean="0">
                          <a:latin typeface="Cambria" panose="02040503050406030204" pitchFamily="18" charset="0"/>
                        </a:rPr>
                        <a:t>Kuota Proposal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95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110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2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Proposal masuk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105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115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3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Proposal yang Lolos Seleksi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88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4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Laporan</a:t>
                      </a:r>
                      <a:r>
                        <a:rPr lang="id-ID" baseline="0" dirty="0" smtClean="0">
                          <a:latin typeface="Cambria" panose="02040503050406030204" pitchFamily="18" charset="0"/>
                        </a:rPr>
                        <a:t> Kemajuan 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88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5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Laporan Akhir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73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6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Keterlibatan Dosen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411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7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Kantor</a:t>
                      </a:r>
                      <a:r>
                        <a:rPr lang="id-ID" baseline="0" dirty="0" smtClean="0">
                          <a:latin typeface="Cambria" panose="02040503050406030204" pitchFamily="18" charset="0"/>
                        </a:rPr>
                        <a:t> UT Pusat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183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8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anose="02040503050406030204" pitchFamily="18" charset="0"/>
                        </a:rPr>
                        <a:t>UPBJJ-UT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228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anose="02040503050406030204" pitchFamily="18" charset="0"/>
                        </a:rPr>
                        <a:t>...</a:t>
                      </a:r>
                      <a:endParaRPr lang="id-ID" dirty="0">
                        <a:latin typeface="Cambria" panose="020405030504060302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0" y="609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                   LATAR BELAKANG</a:t>
            </a:r>
            <a:endParaRPr lang="id-ID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609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              RUANG LINGKUP TUGAS</a:t>
            </a:r>
            <a:endParaRPr lang="id-ID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4425" y="1752600"/>
            <a:ext cx="7572375" cy="34163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endParaRPr lang="id-ID" dirty="0" smtClean="0">
              <a:solidFill>
                <a:schemeClr val="bg1"/>
              </a:solidFill>
            </a:endParaRPr>
          </a:p>
          <a:p>
            <a:pPr marL="361950" indent="-276225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Menerima </a:t>
            </a: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Surat Tugas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sebagai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Review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er</a:t>
            </a: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 dari </a:t>
            </a: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LPPM</a:t>
            </a:r>
          </a:p>
          <a:p>
            <a:pPr marL="361950" indent="-276225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Mengunduh proposal dari SIMAS, mereview, dan mengunggah file hasil review di SIMAS</a:t>
            </a:r>
          </a:p>
          <a:p>
            <a:pPr marL="361950" indent="-276225">
              <a:buFont typeface="+mj-lt"/>
              <a:buAutoNum type="arabicPeriod"/>
            </a:pP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M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enerima </a:t>
            </a:r>
            <a:r>
              <a:rPr lang="it-IT" dirty="0">
                <a:solidFill>
                  <a:schemeClr val="bg1"/>
                </a:solidFill>
                <a:latin typeface="Cambria" panose="02040503050406030204" pitchFamily="18" charset="0"/>
              </a:rPr>
              <a:t>Jadwal Seminar Presentasi 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Proposal</a:t>
            </a:r>
            <a:endParaRPr lang="id-ID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61950" indent="-276225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Mengikuti dan menilai presentasi proposal dengan menggunakan Form Penilaian Presentasi Proposal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(UPBJJ-UT melalui </a:t>
            </a:r>
            <a:r>
              <a:rPr lang="id-ID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vicon</a:t>
            </a: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361950" indent="-276225">
              <a:buFont typeface="+mj-lt"/>
              <a:buAutoNum type="arabicPeriod"/>
            </a:pP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M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eng</a:t>
            </a: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-</a:t>
            </a:r>
            <a:r>
              <a:rPr lang="it-IT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entry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Cambria" panose="02040503050406030204" pitchFamily="18" charset="0"/>
              </a:rPr>
              <a:t>hasil penilaian proposal 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di SIMAS</a:t>
            </a:r>
            <a:endParaRPr lang="id-ID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61950" indent="-276225">
              <a:buFont typeface="+mj-lt"/>
              <a:buAutoNum type="arabicPeriod"/>
            </a:pPr>
            <a:endParaRPr lang="id-ID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61950" indent="-276225">
              <a:buFont typeface="+mj-lt"/>
              <a:buAutoNum type="arabicPeriod"/>
            </a:pP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M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enerima </a:t>
            </a:r>
            <a:r>
              <a:rPr lang="it-IT" dirty="0">
                <a:solidFill>
                  <a:schemeClr val="bg1"/>
                </a:solidFill>
                <a:latin typeface="Cambria" panose="02040503050406030204" pitchFamily="18" charset="0"/>
              </a:rPr>
              <a:t>Jadwal Seminar Presentasi Laporan </a:t>
            </a:r>
            <a:r>
              <a:rPr lang="it-IT" dirty="0" smtClean="0">
                <a:solidFill>
                  <a:schemeClr val="bg1"/>
                </a:solidFill>
                <a:latin typeface="Cambria" panose="02040503050406030204" pitchFamily="18" charset="0"/>
              </a:rPr>
              <a:t>Akhir</a:t>
            </a:r>
            <a:endParaRPr lang="id-ID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61950" indent="-276225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Menilai presentasi </a:t>
            </a:r>
            <a:r>
              <a:rPr lang="id-ID" dirty="0">
                <a:solidFill>
                  <a:schemeClr val="bg1"/>
                </a:solidFill>
                <a:latin typeface="Cambria" panose="02040503050406030204" pitchFamily="18" charset="0"/>
              </a:rPr>
              <a:t>Laporan </a:t>
            </a:r>
            <a:r>
              <a:rPr lang="id-ID" dirty="0" smtClean="0">
                <a:solidFill>
                  <a:schemeClr val="bg1"/>
                </a:solidFill>
                <a:latin typeface="Cambria" panose="02040503050406030204" pitchFamily="18" charset="0"/>
              </a:rPr>
              <a:t>Akhir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99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632652"/>
            <a:ext cx="6858000" cy="3579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>
              <a:defRPr/>
            </a:pPr>
            <a:r>
              <a:rPr lang="id-ID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PENILAIAN PRESENTASI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</a:t>
            </a:r>
            <a:r>
              <a:rPr lang="id-ID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89368"/>
              </p:ext>
            </p:extLst>
          </p:nvPr>
        </p:nvGraphicFramePr>
        <p:xfrm>
          <a:off x="489187" y="1219200"/>
          <a:ext cx="8229601" cy="3385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282"/>
                <a:gridCol w="6088531"/>
                <a:gridCol w="304800"/>
                <a:gridCol w="457200"/>
                <a:gridCol w="304800"/>
                <a:gridCol w="79398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effectLst/>
                        </a:rPr>
                        <a:t>No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effectLst/>
                        </a:rPr>
                        <a:t>Kriteria Penilaian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effectLst/>
                        </a:rPr>
                        <a:t>Skor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effectLst/>
                        </a:rPr>
                        <a:t>Bobot </a:t>
                      </a:r>
                      <a:endParaRPr lang="id-ID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 smtClean="0">
                          <a:effectLst/>
                        </a:rPr>
                        <a:t>%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>
                          <a:effectLst/>
                        </a:rPr>
                        <a:t>Nilai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 smtClean="0">
                          <a:effectLst/>
                        </a:rPr>
                        <a:t>Justifikasi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050" dirty="0" smtClean="0">
                          <a:effectLst/>
                        </a:rPr>
                        <a:t> </a:t>
                      </a:r>
                      <a:r>
                        <a:rPr lang="id-ID" sz="1050" dirty="0">
                          <a:effectLst/>
                        </a:rPr>
                        <a:t>Penilaian</a:t>
                      </a:r>
                      <a:endParaRPr lang="id-ID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6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1.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Analisis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Situasi</a:t>
                      </a:r>
                      <a:r>
                        <a:rPr lang="id-ID" sz="1100" baseline="0" dirty="0" smtClean="0">
                          <a:solidFill>
                            <a:srgbClr val="7E0000"/>
                          </a:solidFill>
                          <a:effectLst/>
                        </a:rPr>
                        <a:t>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(kondisi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eksisting mitra yang dilengkapi dengan data kuantitatif, persoalan yang dihadapi mitra, dan potensi mitra)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20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2.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Permasalahan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Mitra</a:t>
                      </a:r>
                      <a:r>
                        <a:rPr lang="id-ID" sz="1100" baseline="0" dirty="0" smtClean="0">
                          <a:solidFill>
                            <a:srgbClr val="7E0000"/>
                          </a:solidFill>
                          <a:effectLst/>
                        </a:rPr>
                        <a:t>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(kecocokan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permasalahan mitra dengan program yang akan diabdimaskan) 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15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345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3.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Solusi yang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ditawarkan</a:t>
                      </a:r>
                      <a:r>
                        <a:rPr lang="id-ID" sz="1100" baseline="0" dirty="0" smtClean="0">
                          <a:solidFill>
                            <a:srgbClr val="7E0000"/>
                          </a:solidFill>
                          <a:effectLst/>
                        </a:rPr>
                        <a:t>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(ketepatan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metode/pendekatan untuk mengatasi permasalahan, rencana kegiatan, kontribusi partisipasi mitra, </a:t>
                      </a:r>
                      <a:r>
                        <a:rPr lang="id-ID" sz="1100" u="sng" dirty="0">
                          <a:solidFill>
                            <a:srgbClr val="7E0000"/>
                          </a:solidFill>
                          <a:effectLst/>
                        </a:rPr>
                        <a:t>bukan berupa </a:t>
                      </a:r>
                      <a:r>
                        <a:rPr lang="id-ID" sz="1100" u="sng" dirty="0" smtClean="0">
                          <a:solidFill>
                            <a:srgbClr val="7E0000"/>
                          </a:solidFill>
                          <a:effectLst/>
                        </a:rPr>
                        <a:t>bansos/</a:t>
                      </a:r>
                      <a:r>
                        <a:rPr lang="id-ID" sz="1100" i="1" u="sng" dirty="0" smtClean="0">
                          <a:solidFill>
                            <a:srgbClr val="7E0000"/>
                          </a:solidFill>
                          <a:effectLst/>
                        </a:rPr>
                        <a:t>charity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) 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20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143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4.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Target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Luaran</a:t>
                      </a:r>
                      <a:r>
                        <a:rPr lang="id-ID" sz="1100" baseline="0" dirty="0" smtClean="0">
                          <a:solidFill>
                            <a:srgbClr val="7E0000"/>
                          </a:solidFill>
                          <a:effectLst/>
                        </a:rPr>
                        <a:t>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(jenis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luaran dan spesifikasinya sesuai usulan kegiatan) 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15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559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5.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Kelayakan Pelaksana Abdimas 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Relevansi kompetensi tim (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biodata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, jumlah tim 3-5 orang, deskripsi penugasan tim, pengalaman kemasyarakatan)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Tidak boleh ada narasumber yang bukan anggota tim. 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solidFill>
                            <a:srgbClr val="7E0000"/>
                          </a:solidFill>
                          <a:effectLst/>
                        </a:rPr>
                        <a:t>10</a:t>
                      </a:r>
                      <a:endParaRPr lang="id-ID" sz="110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705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6.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Kelayakan Usulan Biaya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lphaLcPeriod"/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Anggaran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TIDAK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diperbolehkan untuk pembayaran honor pelaksana dan mitra, transport mitra.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lphaLcPeriod"/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Komponen </a:t>
                      </a:r>
                      <a:r>
                        <a:rPr lang="id-ID" sz="1100" dirty="0" smtClean="0">
                          <a:solidFill>
                            <a:srgbClr val="7E0000"/>
                          </a:solidFill>
                          <a:effectLst/>
                        </a:rPr>
                        <a:t>pembiayaan: </a:t>
                      </a: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10%: survey lokasi, need assessment, 70%: pelaksanaan kegiatan, 20%: transport kegiatan, pendampingan, dan monev. 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 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20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  <a:tr h="214185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      Jumlah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rgbClr val="7E0000"/>
                          </a:solidFill>
                          <a:effectLst/>
                        </a:rPr>
                        <a:t>100</a:t>
                      </a:r>
                      <a:endParaRPr lang="id-ID" sz="1100" dirty="0">
                        <a:solidFill>
                          <a:srgbClr val="7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05" marR="24205" marT="24205" marB="24205" anchor="ctr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7200" y="4572000"/>
            <a:ext cx="8382000" cy="145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800" dirty="0"/>
              <a:t>Keterangan: </a:t>
            </a:r>
            <a:r>
              <a:rPr lang="id-ID" sz="800" dirty="0" smtClean="0"/>
              <a:t> Skor </a:t>
            </a:r>
            <a:r>
              <a:rPr lang="id-ID" sz="800" dirty="0"/>
              <a:t>: 1, 2, 3, 5, 6, 7 (1 = Buruk; 2 = Sangat kurang; 3 = Kurang; 5 = Cukup; 6 = Baik; 7 = Sangat baik); </a:t>
            </a:r>
            <a:r>
              <a:rPr lang="id-ID" sz="800" dirty="0" smtClean="0"/>
              <a:t>Nilai </a:t>
            </a:r>
            <a:r>
              <a:rPr lang="id-ID" sz="800" dirty="0"/>
              <a:t>= Bobot x Skor</a:t>
            </a:r>
          </a:p>
          <a:p>
            <a:endParaRPr lang="id-ID" sz="1100" dirty="0" smtClean="0"/>
          </a:p>
          <a:p>
            <a:r>
              <a:rPr lang="id-ID" sz="1100" b="1" dirty="0" smtClean="0">
                <a:solidFill>
                  <a:srgbClr val="7E0000"/>
                </a:solidFill>
              </a:rPr>
              <a:t>Kelengkapan </a:t>
            </a:r>
            <a:r>
              <a:rPr lang="id-ID" sz="1100" b="1" dirty="0">
                <a:solidFill>
                  <a:srgbClr val="7E0000"/>
                </a:solidFill>
              </a:rPr>
              <a:t>lain:</a:t>
            </a:r>
          </a:p>
          <a:p>
            <a:r>
              <a:rPr lang="id-ID" sz="1050" dirty="0" smtClean="0">
                <a:solidFill>
                  <a:srgbClr val="7E0000"/>
                </a:solidFill>
              </a:rPr>
              <a:t>1. Lembar </a:t>
            </a:r>
            <a:r>
              <a:rPr lang="id-ID" sz="1050" dirty="0">
                <a:solidFill>
                  <a:srgbClr val="7E0000"/>
                </a:solidFill>
              </a:rPr>
              <a:t>Pengesahan Proposal Abdimas telah ditandatangani ketua tim dan Dekan/Ka. </a:t>
            </a:r>
            <a:r>
              <a:rPr lang="id-ID" sz="1050" dirty="0" smtClean="0">
                <a:solidFill>
                  <a:srgbClr val="7E0000"/>
                </a:solidFill>
              </a:rPr>
              <a:t>UPBJJ-UT	                         : </a:t>
            </a:r>
            <a:r>
              <a:rPr lang="id-ID" sz="1050" dirty="0">
                <a:solidFill>
                  <a:srgbClr val="7E0000"/>
                </a:solidFill>
              </a:rPr>
              <a:t>ada / tidak ada*) </a:t>
            </a:r>
          </a:p>
          <a:p>
            <a:r>
              <a:rPr lang="id-ID" sz="1050" dirty="0" smtClean="0">
                <a:solidFill>
                  <a:srgbClr val="7E0000"/>
                </a:solidFill>
              </a:rPr>
              <a:t>2. Surat </a:t>
            </a:r>
            <a:r>
              <a:rPr lang="id-ID" sz="1050" dirty="0">
                <a:solidFill>
                  <a:srgbClr val="7E0000"/>
                </a:solidFill>
              </a:rPr>
              <a:t>Pernyataan Kesediaan Mitra dalam Kegiatan Abdimas bermaterai Rp6.000,- yang telah ditandatangani </a:t>
            </a:r>
            <a:r>
              <a:rPr lang="id-ID" sz="1050" dirty="0" smtClean="0">
                <a:solidFill>
                  <a:srgbClr val="7E0000"/>
                </a:solidFill>
              </a:rPr>
              <a:t>mitra: </a:t>
            </a:r>
            <a:r>
              <a:rPr lang="id-ID" sz="1050" dirty="0">
                <a:solidFill>
                  <a:srgbClr val="7E0000"/>
                </a:solidFill>
              </a:rPr>
              <a:t>ada / tidak ada </a:t>
            </a:r>
          </a:p>
          <a:p>
            <a:r>
              <a:rPr lang="id-ID" sz="1050" dirty="0" smtClean="0">
                <a:solidFill>
                  <a:srgbClr val="7E0000"/>
                </a:solidFill>
              </a:rPr>
              <a:t>3. Denah </a:t>
            </a:r>
            <a:r>
              <a:rPr lang="id-ID" sz="1050" dirty="0">
                <a:solidFill>
                  <a:srgbClr val="7E0000"/>
                </a:solidFill>
              </a:rPr>
              <a:t>lokasi pelaksanaan </a:t>
            </a:r>
            <a:r>
              <a:rPr lang="id-ID" sz="1050" dirty="0" smtClean="0">
                <a:solidFill>
                  <a:srgbClr val="7E0000"/>
                </a:solidFill>
              </a:rPr>
              <a:t>abdimas				                         : </a:t>
            </a:r>
            <a:r>
              <a:rPr lang="id-ID" sz="1050" dirty="0">
                <a:solidFill>
                  <a:srgbClr val="7E0000"/>
                </a:solidFill>
              </a:rPr>
              <a:t>ada / tidak ada</a:t>
            </a:r>
          </a:p>
          <a:p>
            <a:r>
              <a:rPr lang="id-ID" sz="800" dirty="0"/>
              <a:t>*) </a:t>
            </a:r>
            <a:r>
              <a:rPr lang="id-ID" sz="800" i="1" dirty="0"/>
              <a:t>Coret yang tidak perlu, bila tidak lengkap, ketua tim wajib melengkapinya.</a:t>
            </a:r>
          </a:p>
          <a:p>
            <a:endParaRPr lang="id-ID" sz="800" dirty="0"/>
          </a:p>
          <a:p>
            <a:r>
              <a:rPr lang="id-ID" sz="1100" b="1" dirty="0">
                <a:solidFill>
                  <a:srgbClr val="7E0000"/>
                </a:solidFill>
              </a:rPr>
              <a:t>Komentar Penilai</a:t>
            </a:r>
            <a:r>
              <a:rPr lang="id-ID" sz="1100" b="1" dirty="0" smtClean="0">
                <a:solidFill>
                  <a:srgbClr val="7E0000"/>
                </a:solidFill>
              </a:rPr>
              <a:t>: .....................</a:t>
            </a:r>
            <a:endParaRPr lang="id-ID" sz="1100" b="1" dirty="0">
              <a:solidFill>
                <a:srgbClr val="7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35" y="2130529"/>
            <a:ext cx="7772331" cy="1469778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68" y="3886776"/>
            <a:ext cx="6400664" cy="1751929"/>
          </a:xfrm>
        </p:spPr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162800" y="1349230"/>
            <a:ext cx="1447800" cy="32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65" tIns="40083" rIns="80165" bIns="40083">
            <a:spAutoFit/>
          </a:bodyPr>
          <a:lstStyle/>
          <a:p>
            <a:pPr algn="ctr"/>
            <a:r>
              <a:rPr lang="en-US" sz="1600" dirty="0">
                <a:solidFill>
                  <a:srgbClr val="FFC000"/>
                </a:solidFill>
                <a:latin typeface="Arial Black" pitchFamily="34" charset="0"/>
              </a:rPr>
              <a:t>PPM-LPPM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066799" y="2895600"/>
            <a:ext cx="7391367" cy="1447800"/>
          </a:xfrm>
          <a:prstGeom prst="roundRect">
            <a:avLst/>
          </a:prstGeom>
          <a:solidFill>
            <a:srgbClr val="FFC00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66798" y="3006580"/>
            <a:ext cx="73913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r>
              <a:rPr lang="en-US" sz="3600" b="1" dirty="0" smtClean="0">
                <a:ln w="1905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  <a:ea typeface="ＭＳ Ｐゴシック" pitchFamily="-65" charset="-128"/>
                <a:cs typeface="+mj-cs"/>
              </a:rPr>
              <a:t>T</a:t>
            </a:r>
            <a:r>
              <a:rPr lang="id-ID" sz="3600" b="1" dirty="0" smtClean="0">
                <a:ln w="1905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  <a:ea typeface="ＭＳ Ｐゴシック" pitchFamily="-65" charset="-128"/>
                <a:cs typeface="+mj-cs"/>
              </a:rPr>
              <a:t>ERIMA KASIH</a:t>
            </a:r>
            <a:endParaRPr lang="id-ID" sz="3600" b="1" dirty="0">
              <a:ln w="1905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  <a:ea typeface="ＭＳ Ｐゴシック" pitchFamily="-6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74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</TotalTime>
  <Words>380</Words>
  <Application>Microsoft Office PowerPoint</Application>
  <PresentationFormat>On-screen Show (4:3)</PresentationFormat>
  <Paragraphs>121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Arial Black</vt:lpstr>
      <vt:lpstr>Calibri</vt:lpstr>
      <vt:lpstr>Cambria</vt:lpstr>
      <vt:lpstr>Stencil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asep4rz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PENGABDIAN PADA MASYARAKAT</dc:title>
  <dc:creator>Adi</dc:creator>
  <cp:lastModifiedBy>User16</cp:lastModifiedBy>
  <cp:revision>82</cp:revision>
  <dcterms:created xsi:type="dcterms:W3CDTF">2015-06-08T12:40:05Z</dcterms:created>
  <dcterms:modified xsi:type="dcterms:W3CDTF">2016-04-22T02:52:52Z</dcterms:modified>
</cp:coreProperties>
</file>