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7" r:id="rId5"/>
    <p:sldId id="303" r:id="rId6"/>
    <p:sldId id="305" r:id="rId7"/>
    <p:sldId id="304" r:id="rId8"/>
    <p:sldId id="295" r:id="rId9"/>
    <p:sldId id="292" r:id="rId10"/>
    <p:sldId id="301" r:id="rId11"/>
    <p:sldId id="297" r:id="rId12"/>
    <p:sldId id="298" r:id="rId13"/>
    <p:sldId id="299" r:id="rId14"/>
    <p:sldId id="300" r:id="rId15"/>
    <p:sldId id="296" r:id="rId16"/>
    <p:sldId id="290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264F"/>
    <a:srgbClr val="F941DF"/>
    <a:srgbClr val="FA6AE5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89" autoAdjust="0"/>
    <p:restoredTop sz="94660"/>
  </p:normalViewPr>
  <p:slideViewPr>
    <p:cSldViewPr snapToGrid="0">
      <p:cViewPr varScale="1">
        <p:scale>
          <a:sx n="77" d="100"/>
          <a:sy n="77" d="100"/>
        </p:scale>
        <p:origin x="628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-284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7E26EC-75DD-4660-92C8-8BFEC6B8D6F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491F0F-7BDE-4F6B-8B51-C10B2FAFEF44}">
      <dgm:prSet/>
      <dgm:spPr/>
      <dgm:t>
        <a:bodyPr/>
        <a:lstStyle/>
        <a:p>
          <a:r>
            <a:rPr lang="en-CA" b="0" dirty="0"/>
            <a:t>INTEGRATED DATABASE MANAGEMENT SYSTEM</a:t>
          </a:r>
          <a:endParaRPr lang="en-US" b="0" dirty="0"/>
        </a:p>
      </dgm:t>
    </dgm:pt>
    <dgm:pt modelId="{53D7B227-72F7-4F42-87FC-D6E6B876D88C}" type="parTrans" cxnId="{7D7C0480-A918-4593-9312-FFEE6C043492}">
      <dgm:prSet/>
      <dgm:spPr/>
      <dgm:t>
        <a:bodyPr/>
        <a:lstStyle/>
        <a:p>
          <a:endParaRPr lang="en-US"/>
        </a:p>
      </dgm:t>
    </dgm:pt>
    <dgm:pt modelId="{DA7F169A-DB18-4243-ABD6-11C48A8565C1}" type="sibTrans" cxnId="{7D7C0480-A918-4593-9312-FFEE6C043492}">
      <dgm:prSet/>
      <dgm:spPr/>
      <dgm:t>
        <a:bodyPr/>
        <a:lstStyle/>
        <a:p>
          <a:endParaRPr lang="en-US"/>
        </a:p>
      </dgm:t>
    </dgm:pt>
    <dgm:pt modelId="{5045D7C3-633E-4F58-96DC-74E1812F8ED8}">
      <dgm:prSet/>
      <dgm:spPr/>
      <dgm:t>
        <a:bodyPr/>
        <a:lstStyle/>
        <a:p>
          <a:r>
            <a:rPr lang="en-CA" b="0" dirty="0"/>
            <a:t>DIGITAL CURRICULUM dan INTEGRATED ASSESSMENT</a:t>
          </a:r>
          <a:endParaRPr lang="en-US" b="0" dirty="0"/>
        </a:p>
      </dgm:t>
    </dgm:pt>
    <dgm:pt modelId="{EEFB682B-5E85-4D39-B314-2C3A73907363}" type="parTrans" cxnId="{4221B910-1897-4525-A716-4A7B3DCC9B7F}">
      <dgm:prSet/>
      <dgm:spPr/>
      <dgm:t>
        <a:bodyPr/>
        <a:lstStyle/>
        <a:p>
          <a:endParaRPr lang="en-US"/>
        </a:p>
      </dgm:t>
    </dgm:pt>
    <dgm:pt modelId="{37439676-14E5-4845-BDC3-C9D2145C5B7F}" type="sibTrans" cxnId="{4221B910-1897-4525-A716-4A7B3DCC9B7F}">
      <dgm:prSet/>
      <dgm:spPr/>
      <dgm:t>
        <a:bodyPr/>
        <a:lstStyle/>
        <a:p>
          <a:endParaRPr lang="en-US"/>
        </a:p>
      </dgm:t>
    </dgm:pt>
    <dgm:pt modelId="{CFE3C88F-A10D-4ABF-97AB-A656EE0F0A0C}">
      <dgm:prSet/>
      <dgm:spPr/>
      <dgm:t>
        <a:bodyPr/>
        <a:lstStyle/>
        <a:p>
          <a:r>
            <a:rPr lang="en-CA" dirty="0"/>
            <a:t>PLATFORM E-LEARNING</a:t>
          </a:r>
          <a:r>
            <a:rPr lang="en-US" dirty="0"/>
            <a:t>, LEARNING APPS and </a:t>
          </a:r>
          <a:r>
            <a:rPr lang="en-US" dirty="0" err="1"/>
            <a:t>TOOLs</a:t>
          </a:r>
          <a:endParaRPr lang="en-US" dirty="0"/>
        </a:p>
      </dgm:t>
    </dgm:pt>
    <dgm:pt modelId="{7ADE391E-80C1-48E2-BFAC-0E7FCFD988C1}" type="parTrans" cxnId="{3B899107-CA58-4471-959C-EB6D4B774D2E}">
      <dgm:prSet/>
      <dgm:spPr/>
      <dgm:t>
        <a:bodyPr/>
        <a:lstStyle/>
        <a:p>
          <a:endParaRPr lang="en-US"/>
        </a:p>
      </dgm:t>
    </dgm:pt>
    <dgm:pt modelId="{75F980FE-A5DB-4F63-935D-60858D1BCFAC}" type="sibTrans" cxnId="{3B899107-CA58-4471-959C-EB6D4B774D2E}">
      <dgm:prSet/>
      <dgm:spPr/>
      <dgm:t>
        <a:bodyPr/>
        <a:lstStyle/>
        <a:p>
          <a:endParaRPr lang="en-US"/>
        </a:p>
      </dgm:t>
    </dgm:pt>
    <dgm:pt modelId="{6FA2E15C-CA6A-4E1D-B092-250D5E06CCF1}">
      <dgm:prSet/>
      <dgm:spPr/>
      <dgm:t>
        <a:bodyPr/>
        <a:lstStyle/>
        <a:p>
          <a:r>
            <a:rPr lang="en-CA" b="0" dirty="0"/>
            <a:t>DIGITAL CREDENTIALS &amp; PATHWAYS</a:t>
          </a:r>
          <a:endParaRPr lang="en-US" b="0" dirty="0"/>
        </a:p>
      </dgm:t>
    </dgm:pt>
    <dgm:pt modelId="{7BD0DF58-0352-45BB-83AF-959473284B89}" type="parTrans" cxnId="{B2026EFE-4620-479C-AA30-50CAB3B564EE}">
      <dgm:prSet/>
      <dgm:spPr/>
      <dgm:t>
        <a:bodyPr/>
        <a:lstStyle/>
        <a:p>
          <a:endParaRPr lang="en-US"/>
        </a:p>
      </dgm:t>
    </dgm:pt>
    <dgm:pt modelId="{4DE48963-A474-46AE-B8B0-DDA180F69108}" type="sibTrans" cxnId="{B2026EFE-4620-479C-AA30-50CAB3B564EE}">
      <dgm:prSet/>
      <dgm:spPr/>
      <dgm:t>
        <a:bodyPr/>
        <a:lstStyle/>
        <a:p>
          <a:endParaRPr lang="en-US"/>
        </a:p>
      </dgm:t>
    </dgm:pt>
    <dgm:pt modelId="{6C0DCDCF-FB1B-49C8-A4EA-245A76FCEC97}">
      <dgm:prSet/>
      <dgm:spPr/>
      <dgm:t>
        <a:bodyPr/>
        <a:lstStyle/>
        <a:p>
          <a:r>
            <a:rPr lang="en-CA" b="0" dirty="0"/>
            <a:t>LEARNING DATA &amp; ANALYTICS</a:t>
          </a:r>
          <a:endParaRPr lang="en-US" b="0" dirty="0"/>
        </a:p>
      </dgm:t>
    </dgm:pt>
    <dgm:pt modelId="{38B13AAA-FDA2-4E05-8DA1-DECD88750A96}" type="parTrans" cxnId="{365BA2BF-4BC3-4A02-94B3-8AB661F66F8E}">
      <dgm:prSet/>
      <dgm:spPr/>
      <dgm:t>
        <a:bodyPr/>
        <a:lstStyle/>
        <a:p>
          <a:endParaRPr lang="en-US"/>
        </a:p>
      </dgm:t>
    </dgm:pt>
    <dgm:pt modelId="{1B32AD42-0FD4-4A2D-906A-AF1DF2C5A1ED}" type="sibTrans" cxnId="{365BA2BF-4BC3-4A02-94B3-8AB661F66F8E}">
      <dgm:prSet/>
      <dgm:spPr/>
      <dgm:t>
        <a:bodyPr/>
        <a:lstStyle/>
        <a:p>
          <a:endParaRPr lang="en-US"/>
        </a:p>
      </dgm:t>
    </dgm:pt>
    <dgm:pt modelId="{2C91AA17-A0DD-4190-B652-C22ED21636D1}">
      <dgm:prSet/>
      <dgm:spPr/>
      <dgm:t>
        <a:bodyPr/>
        <a:lstStyle/>
        <a:p>
          <a:r>
            <a:rPr lang="en-US" dirty="0"/>
            <a:t>KELEMBAGAAN </a:t>
          </a:r>
          <a:r>
            <a:rPr lang="en-US" dirty="0" err="1"/>
            <a:t>PTJJ</a:t>
          </a:r>
          <a:endParaRPr lang="en-US" dirty="0"/>
        </a:p>
      </dgm:t>
    </dgm:pt>
    <dgm:pt modelId="{279A60B9-4359-451A-8EA0-E29076D2F542}" type="parTrans" cxnId="{D1E6B6F4-2981-44DC-B8F4-49093D3022FD}">
      <dgm:prSet/>
      <dgm:spPr/>
      <dgm:t>
        <a:bodyPr/>
        <a:lstStyle/>
        <a:p>
          <a:endParaRPr lang="en-US"/>
        </a:p>
      </dgm:t>
    </dgm:pt>
    <dgm:pt modelId="{9CCCFA05-C161-4C4C-8131-8B223EB1A8AD}" type="sibTrans" cxnId="{D1E6B6F4-2981-44DC-B8F4-49093D3022FD}">
      <dgm:prSet/>
      <dgm:spPr/>
      <dgm:t>
        <a:bodyPr/>
        <a:lstStyle/>
        <a:p>
          <a:endParaRPr lang="en-US"/>
        </a:p>
      </dgm:t>
    </dgm:pt>
    <dgm:pt modelId="{DB068705-E122-45FD-93A2-5F6BE58CA07D}" type="pres">
      <dgm:prSet presAssocID="{507E26EC-75DD-4660-92C8-8BFEC6B8D6F8}" presName="linear" presStyleCnt="0">
        <dgm:presLayoutVars>
          <dgm:animLvl val="lvl"/>
          <dgm:resizeHandles val="exact"/>
        </dgm:presLayoutVars>
      </dgm:prSet>
      <dgm:spPr/>
    </dgm:pt>
    <dgm:pt modelId="{62E0AAFA-CD95-49B2-AB99-4D54BB67E302}" type="pres">
      <dgm:prSet presAssocID="{F3491F0F-7BDE-4F6B-8B51-C10B2FAFEF44}" presName="parentText" presStyleLbl="node1" presStyleIdx="0" presStyleCnt="6" custLinFactNeighborY="-87846">
        <dgm:presLayoutVars>
          <dgm:chMax val="0"/>
          <dgm:bulletEnabled val="1"/>
        </dgm:presLayoutVars>
      </dgm:prSet>
      <dgm:spPr/>
    </dgm:pt>
    <dgm:pt modelId="{88DA0D4D-FD0E-4EC7-9387-1927F2AF4330}" type="pres">
      <dgm:prSet presAssocID="{DA7F169A-DB18-4243-ABD6-11C48A8565C1}" presName="spacer" presStyleCnt="0"/>
      <dgm:spPr/>
    </dgm:pt>
    <dgm:pt modelId="{AE2FB79C-7566-4484-AEB8-79B0A32ADC14}" type="pres">
      <dgm:prSet presAssocID="{5045D7C3-633E-4F58-96DC-74E1812F8ED8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FC9979E6-A237-445D-8EEA-0B5D9086A816}" type="pres">
      <dgm:prSet presAssocID="{37439676-14E5-4845-BDC3-C9D2145C5B7F}" presName="spacer" presStyleCnt="0"/>
      <dgm:spPr/>
    </dgm:pt>
    <dgm:pt modelId="{8DB95650-C3C6-4149-B2E3-9BD261297489}" type="pres">
      <dgm:prSet presAssocID="{CFE3C88F-A10D-4ABF-97AB-A656EE0F0A0C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0B9A5AC3-6455-4301-9E55-99D0CD70200E}" type="pres">
      <dgm:prSet presAssocID="{75F980FE-A5DB-4F63-935D-60858D1BCFAC}" presName="spacer" presStyleCnt="0"/>
      <dgm:spPr/>
    </dgm:pt>
    <dgm:pt modelId="{3D91A1E5-B6C7-4CCB-B2E9-D8F44E6A3365}" type="pres">
      <dgm:prSet presAssocID="{6FA2E15C-CA6A-4E1D-B092-250D5E06CCF1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19737513-1492-43E9-9355-20300040537A}" type="pres">
      <dgm:prSet presAssocID="{4DE48963-A474-46AE-B8B0-DDA180F69108}" presName="spacer" presStyleCnt="0"/>
      <dgm:spPr/>
    </dgm:pt>
    <dgm:pt modelId="{B03805BF-C086-4CE8-A262-E488B3460985}" type="pres">
      <dgm:prSet presAssocID="{6C0DCDCF-FB1B-49C8-A4EA-245A76FCEC97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134D80CD-34BC-4E9C-B2E2-606307A39738}" type="pres">
      <dgm:prSet presAssocID="{1B32AD42-0FD4-4A2D-906A-AF1DF2C5A1ED}" presName="spacer" presStyleCnt="0"/>
      <dgm:spPr/>
    </dgm:pt>
    <dgm:pt modelId="{61A58F68-E639-4B37-A3FF-4870A0DFA6F5}" type="pres">
      <dgm:prSet presAssocID="{2C91AA17-A0DD-4190-B652-C22ED21636D1}" presName="parentText" presStyleLbl="node1" presStyleIdx="5" presStyleCnt="6" custLinFactNeighborY="62748">
        <dgm:presLayoutVars>
          <dgm:chMax val="0"/>
          <dgm:bulletEnabled val="1"/>
        </dgm:presLayoutVars>
      </dgm:prSet>
      <dgm:spPr/>
    </dgm:pt>
  </dgm:ptLst>
  <dgm:cxnLst>
    <dgm:cxn modelId="{3B899107-CA58-4471-959C-EB6D4B774D2E}" srcId="{507E26EC-75DD-4660-92C8-8BFEC6B8D6F8}" destId="{CFE3C88F-A10D-4ABF-97AB-A656EE0F0A0C}" srcOrd="2" destOrd="0" parTransId="{7ADE391E-80C1-48E2-BFAC-0E7FCFD988C1}" sibTransId="{75F980FE-A5DB-4F63-935D-60858D1BCFAC}"/>
    <dgm:cxn modelId="{4221B910-1897-4525-A716-4A7B3DCC9B7F}" srcId="{507E26EC-75DD-4660-92C8-8BFEC6B8D6F8}" destId="{5045D7C3-633E-4F58-96DC-74E1812F8ED8}" srcOrd="1" destOrd="0" parTransId="{EEFB682B-5E85-4D39-B314-2C3A73907363}" sibTransId="{37439676-14E5-4845-BDC3-C9D2145C5B7F}"/>
    <dgm:cxn modelId="{A43FCF20-F7B6-46F3-8D70-CC45AD4867AB}" type="presOf" srcId="{507E26EC-75DD-4660-92C8-8BFEC6B8D6F8}" destId="{DB068705-E122-45FD-93A2-5F6BE58CA07D}" srcOrd="0" destOrd="0" presId="urn:microsoft.com/office/officeart/2005/8/layout/vList2"/>
    <dgm:cxn modelId="{1C5AA837-618C-4308-A61E-21644B87241C}" type="presOf" srcId="{6C0DCDCF-FB1B-49C8-A4EA-245A76FCEC97}" destId="{B03805BF-C086-4CE8-A262-E488B3460985}" srcOrd="0" destOrd="0" presId="urn:microsoft.com/office/officeart/2005/8/layout/vList2"/>
    <dgm:cxn modelId="{8BEFF553-4012-443C-8AF7-4800B0A235E8}" type="presOf" srcId="{CFE3C88F-A10D-4ABF-97AB-A656EE0F0A0C}" destId="{8DB95650-C3C6-4149-B2E3-9BD261297489}" srcOrd="0" destOrd="0" presId="urn:microsoft.com/office/officeart/2005/8/layout/vList2"/>
    <dgm:cxn modelId="{15B0F178-BBA5-45F3-B614-BE069EE5A4AB}" type="presOf" srcId="{6FA2E15C-CA6A-4E1D-B092-250D5E06CCF1}" destId="{3D91A1E5-B6C7-4CCB-B2E9-D8F44E6A3365}" srcOrd="0" destOrd="0" presId="urn:microsoft.com/office/officeart/2005/8/layout/vList2"/>
    <dgm:cxn modelId="{7D7C0480-A918-4593-9312-FFEE6C043492}" srcId="{507E26EC-75DD-4660-92C8-8BFEC6B8D6F8}" destId="{F3491F0F-7BDE-4F6B-8B51-C10B2FAFEF44}" srcOrd="0" destOrd="0" parTransId="{53D7B227-72F7-4F42-87FC-D6E6B876D88C}" sibTransId="{DA7F169A-DB18-4243-ABD6-11C48A8565C1}"/>
    <dgm:cxn modelId="{070F7B8D-0060-4CFA-97C5-942350EFEFF0}" type="presOf" srcId="{5045D7C3-633E-4F58-96DC-74E1812F8ED8}" destId="{AE2FB79C-7566-4484-AEB8-79B0A32ADC14}" srcOrd="0" destOrd="0" presId="urn:microsoft.com/office/officeart/2005/8/layout/vList2"/>
    <dgm:cxn modelId="{E7BFEF99-9FA2-4CE3-838A-73B359601B84}" type="presOf" srcId="{2C91AA17-A0DD-4190-B652-C22ED21636D1}" destId="{61A58F68-E639-4B37-A3FF-4870A0DFA6F5}" srcOrd="0" destOrd="0" presId="urn:microsoft.com/office/officeart/2005/8/layout/vList2"/>
    <dgm:cxn modelId="{F9A8A29C-EF4F-4837-B686-F614723E7DCF}" type="presOf" srcId="{F3491F0F-7BDE-4F6B-8B51-C10B2FAFEF44}" destId="{62E0AAFA-CD95-49B2-AB99-4D54BB67E302}" srcOrd="0" destOrd="0" presId="urn:microsoft.com/office/officeart/2005/8/layout/vList2"/>
    <dgm:cxn modelId="{365BA2BF-4BC3-4A02-94B3-8AB661F66F8E}" srcId="{507E26EC-75DD-4660-92C8-8BFEC6B8D6F8}" destId="{6C0DCDCF-FB1B-49C8-A4EA-245A76FCEC97}" srcOrd="4" destOrd="0" parTransId="{38B13AAA-FDA2-4E05-8DA1-DECD88750A96}" sibTransId="{1B32AD42-0FD4-4A2D-906A-AF1DF2C5A1ED}"/>
    <dgm:cxn modelId="{D1E6B6F4-2981-44DC-B8F4-49093D3022FD}" srcId="{507E26EC-75DD-4660-92C8-8BFEC6B8D6F8}" destId="{2C91AA17-A0DD-4190-B652-C22ED21636D1}" srcOrd="5" destOrd="0" parTransId="{279A60B9-4359-451A-8EA0-E29076D2F542}" sibTransId="{9CCCFA05-C161-4C4C-8131-8B223EB1A8AD}"/>
    <dgm:cxn modelId="{B2026EFE-4620-479C-AA30-50CAB3B564EE}" srcId="{507E26EC-75DD-4660-92C8-8BFEC6B8D6F8}" destId="{6FA2E15C-CA6A-4E1D-B092-250D5E06CCF1}" srcOrd="3" destOrd="0" parTransId="{7BD0DF58-0352-45BB-83AF-959473284B89}" sibTransId="{4DE48963-A474-46AE-B8B0-DDA180F69108}"/>
    <dgm:cxn modelId="{23B0F5E4-AFD8-4548-A737-C8048BCA9833}" type="presParOf" srcId="{DB068705-E122-45FD-93A2-5F6BE58CA07D}" destId="{62E0AAFA-CD95-49B2-AB99-4D54BB67E302}" srcOrd="0" destOrd="0" presId="urn:microsoft.com/office/officeart/2005/8/layout/vList2"/>
    <dgm:cxn modelId="{A22494E9-922D-4037-82F5-592BC29E4AB3}" type="presParOf" srcId="{DB068705-E122-45FD-93A2-5F6BE58CA07D}" destId="{88DA0D4D-FD0E-4EC7-9387-1927F2AF4330}" srcOrd="1" destOrd="0" presId="urn:microsoft.com/office/officeart/2005/8/layout/vList2"/>
    <dgm:cxn modelId="{C93FF590-B342-4825-98A1-E4236BD2EE31}" type="presParOf" srcId="{DB068705-E122-45FD-93A2-5F6BE58CA07D}" destId="{AE2FB79C-7566-4484-AEB8-79B0A32ADC14}" srcOrd="2" destOrd="0" presId="urn:microsoft.com/office/officeart/2005/8/layout/vList2"/>
    <dgm:cxn modelId="{404300B3-7B87-48F2-930A-87930D331645}" type="presParOf" srcId="{DB068705-E122-45FD-93A2-5F6BE58CA07D}" destId="{FC9979E6-A237-445D-8EEA-0B5D9086A816}" srcOrd="3" destOrd="0" presId="urn:microsoft.com/office/officeart/2005/8/layout/vList2"/>
    <dgm:cxn modelId="{47534FEE-0B29-41CC-BE6A-A8ACDE39A8FD}" type="presParOf" srcId="{DB068705-E122-45FD-93A2-5F6BE58CA07D}" destId="{8DB95650-C3C6-4149-B2E3-9BD261297489}" srcOrd="4" destOrd="0" presId="urn:microsoft.com/office/officeart/2005/8/layout/vList2"/>
    <dgm:cxn modelId="{202A04B4-F7A9-48FE-9063-722CA0A80893}" type="presParOf" srcId="{DB068705-E122-45FD-93A2-5F6BE58CA07D}" destId="{0B9A5AC3-6455-4301-9E55-99D0CD70200E}" srcOrd="5" destOrd="0" presId="urn:microsoft.com/office/officeart/2005/8/layout/vList2"/>
    <dgm:cxn modelId="{BB636329-A6A7-4F73-96FA-576A3241E07A}" type="presParOf" srcId="{DB068705-E122-45FD-93A2-5F6BE58CA07D}" destId="{3D91A1E5-B6C7-4CCB-B2E9-D8F44E6A3365}" srcOrd="6" destOrd="0" presId="urn:microsoft.com/office/officeart/2005/8/layout/vList2"/>
    <dgm:cxn modelId="{93517525-3E62-4CF3-AC96-B41ABD4577F3}" type="presParOf" srcId="{DB068705-E122-45FD-93A2-5F6BE58CA07D}" destId="{19737513-1492-43E9-9355-20300040537A}" srcOrd="7" destOrd="0" presId="urn:microsoft.com/office/officeart/2005/8/layout/vList2"/>
    <dgm:cxn modelId="{31220FDF-E350-4B3B-A1CA-08CB5952FD82}" type="presParOf" srcId="{DB068705-E122-45FD-93A2-5F6BE58CA07D}" destId="{B03805BF-C086-4CE8-A262-E488B3460985}" srcOrd="8" destOrd="0" presId="urn:microsoft.com/office/officeart/2005/8/layout/vList2"/>
    <dgm:cxn modelId="{8854A541-8636-4C91-8AE6-9694A9FCF5AD}" type="presParOf" srcId="{DB068705-E122-45FD-93A2-5F6BE58CA07D}" destId="{134D80CD-34BC-4E9C-B2E2-606307A39738}" srcOrd="9" destOrd="0" presId="urn:microsoft.com/office/officeart/2005/8/layout/vList2"/>
    <dgm:cxn modelId="{218BE4C5-B168-449C-A40F-5ABF14CB06AF}" type="presParOf" srcId="{DB068705-E122-45FD-93A2-5F6BE58CA07D}" destId="{61A58F68-E639-4B37-A3FF-4870A0DFA6F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6D02C3-C28B-4994-BA2E-3704526FAEC5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2988F39-B2DD-466B-BA6A-4F9DECE3ED9C}">
      <dgm:prSet/>
      <dgm:spPr/>
      <dgm:t>
        <a:bodyPr/>
        <a:lstStyle/>
        <a:p>
          <a:r>
            <a:rPr lang="id-ID" dirty="0"/>
            <a:t>S</a:t>
          </a:r>
          <a:r>
            <a:rPr lang="en-CA" dirty="0" err="1"/>
            <a:t>urvey</a:t>
          </a:r>
          <a:r>
            <a:rPr lang="en-CA" dirty="0"/>
            <a:t> </a:t>
          </a:r>
          <a:r>
            <a:rPr lang="en-CA" dirty="0" err="1"/>
            <a:t>Kepuasan</a:t>
          </a:r>
          <a:r>
            <a:rPr lang="en-CA" dirty="0"/>
            <a:t> </a:t>
          </a:r>
          <a:r>
            <a:rPr lang="en-CA" dirty="0" err="1"/>
            <a:t>Mahasiswa</a:t>
          </a:r>
          <a:r>
            <a:rPr lang="en-CA" dirty="0"/>
            <a:t> Online </a:t>
          </a:r>
          <a:r>
            <a:rPr lang="en-CA" dirty="0" err="1"/>
            <a:t>melalui</a:t>
          </a:r>
          <a:r>
            <a:rPr lang="en-CA" dirty="0"/>
            <a:t> </a:t>
          </a:r>
          <a:r>
            <a:rPr lang="en-CA" dirty="0" err="1"/>
            <a:t>Aplikasi</a:t>
          </a:r>
          <a:r>
            <a:rPr lang="en-CA" dirty="0"/>
            <a:t> </a:t>
          </a:r>
          <a:r>
            <a:rPr lang="en-CA" dirty="0" err="1"/>
            <a:t>Kepuasan</a:t>
          </a:r>
          <a:r>
            <a:rPr lang="en-CA" dirty="0"/>
            <a:t> </a:t>
          </a:r>
          <a:r>
            <a:rPr lang="en-CA" dirty="0" err="1"/>
            <a:t>Mahasiswa</a:t>
          </a:r>
          <a:r>
            <a:rPr lang="en-CA" dirty="0"/>
            <a:t> Online 2021</a:t>
          </a:r>
          <a:endParaRPr lang="en-US" dirty="0"/>
        </a:p>
      </dgm:t>
    </dgm:pt>
    <dgm:pt modelId="{CB61E06E-2A82-495A-BA9D-E006D084214A}" type="parTrans" cxnId="{B2D026D2-DEF4-442D-A78D-D6AF5DCAD03D}">
      <dgm:prSet/>
      <dgm:spPr/>
      <dgm:t>
        <a:bodyPr/>
        <a:lstStyle/>
        <a:p>
          <a:endParaRPr lang="en-US"/>
        </a:p>
      </dgm:t>
    </dgm:pt>
    <dgm:pt modelId="{1EC34E4D-1C8B-4AA5-B584-981387EAE3C5}" type="sibTrans" cxnId="{B2D026D2-DEF4-442D-A78D-D6AF5DCAD03D}">
      <dgm:prSet/>
      <dgm:spPr/>
      <dgm:t>
        <a:bodyPr/>
        <a:lstStyle/>
        <a:p>
          <a:endParaRPr lang="en-US"/>
        </a:p>
      </dgm:t>
    </dgm:pt>
    <dgm:pt modelId="{2C5D68A8-086B-43D4-A22E-4BD05DC07342}">
      <dgm:prSet/>
      <dgm:spPr/>
      <dgm:t>
        <a:bodyPr/>
        <a:lstStyle/>
        <a:p>
          <a:r>
            <a:rPr lang="en-CA" dirty="0"/>
            <a:t>Pengembangan </a:t>
          </a:r>
          <a:r>
            <a:rPr lang="en-CA" dirty="0" err="1"/>
            <a:t>Aplikasi</a:t>
          </a:r>
          <a:r>
            <a:rPr lang="en-CA" dirty="0"/>
            <a:t> </a:t>
          </a:r>
          <a:r>
            <a:rPr lang="id-ID" dirty="0"/>
            <a:t>E</a:t>
          </a:r>
          <a:r>
            <a:rPr lang="en-CA" dirty="0" err="1"/>
            <a:t>xit</a:t>
          </a:r>
          <a:r>
            <a:rPr lang="en-CA" dirty="0"/>
            <a:t> Survey 2021</a:t>
          </a:r>
          <a:endParaRPr lang="en-US" dirty="0"/>
        </a:p>
      </dgm:t>
    </dgm:pt>
    <dgm:pt modelId="{0EED41CE-81A9-40A1-AA3F-BD11F384737B}" type="parTrans" cxnId="{4DA6167E-ABEC-4391-B20C-88284419D681}">
      <dgm:prSet/>
      <dgm:spPr/>
      <dgm:t>
        <a:bodyPr/>
        <a:lstStyle/>
        <a:p>
          <a:endParaRPr lang="en-US"/>
        </a:p>
      </dgm:t>
    </dgm:pt>
    <dgm:pt modelId="{8E360B81-C891-484F-A4D0-5655B0266968}" type="sibTrans" cxnId="{4DA6167E-ABEC-4391-B20C-88284419D681}">
      <dgm:prSet/>
      <dgm:spPr/>
      <dgm:t>
        <a:bodyPr/>
        <a:lstStyle/>
        <a:p>
          <a:endParaRPr lang="en-US"/>
        </a:p>
      </dgm:t>
    </dgm:pt>
    <dgm:pt modelId="{8A502D3F-2C86-4BCB-83EF-4E70EADC50BB}">
      <dgm:prSet/>
      <dgm:spPr/>
      <dgm:t>
        <a:bodyPr/>
        <a:lstStyle/>
        <a:p>
          <a:r>
            <a:rPr lang="en-CA" dirty="0"/>
            <a:t>Meta Research PRI </a:t>
          </a:r>
          <a:r>
            <a:rPr lang="en-CA" dirty="0" err="1"/>
            <a:t>PTJJ</a:t>
          </a:r>
          <a:r>
            <a:rPr lang="en-CA" dirty="0"/>
            <a:t> </a:t>
          </a:r>
          <a:endParaRPr lang="en-US" dirty="0"/>
        </a:p>
      </dgm:t>
    </dgm:pt>
    <dgm:pt modelId="{902166FA-F8A8-43F1-B989-727B4699334E}" type="parTrans" cxnId="{CDE5C3CE-C87D-4F47-BC12-87D0A21E2E21}">
      <dgm:prSet/>
      <dgm:spPr/>
      <dgm:t>
        <a:bodyPr/>
        <a:lstStyle/>
        <a:p>
          <a:endParaRPr lang="en-US"/>
        </a:p>
      </dgm:t>
    </dgm:pt>
    <dgm:pt modelId="{EDFFC507-6E50-4938-8BC3-A5E50DC441EF}" type="sibTrans" cxnId="{CDE5C3CE-C87D-4F47-BC12-87D0A21E2E21}">
      <dgm:prSet/>
      <dgm:spPr/>
      <dgm:t>
        <a:bodyPr/>
        <a:lstStyle/>
        <a:p>
          <a:endParaRPr lang="en-US"/>
        </a:p>
      </dgm:t>
    </dgm:pt>
    <dgm:pt modelId="{C68BED7E-558B-4410-A5EB-70BB6B44DD9C}">
      <dgm:prSet/>
      <dgm:spPr/>
      <dgm:t>
        <a:bodyPr/>
        <a:lstStyle/>
        <a:p>
          <a:r>
            <a:rPr lang="en-CA" dirty="0"/>
            <a:t>Pengembangan </a:t>
          </a:r>
          <a:r>
            <a:rPr lang="en-CA" dirty="0" err="1"/>
            <a:t>OJS</a:t>
          </a:r>
          <a:r>
            <a:rPr lang="en-CA" dirty="0"/>
            <a:t> – Journal on Research and Innovation in </a:t>
          </a:r>
          <a:r>
            <a:rPr lang="en-CA" dirty="0" err="1"/>
            <a:t>ODL</a:t>
          </a:r>
          <a:endParaRPr lang="en-US" dirty="0"/>
        </a:p>
      </dgm:t>
    </dgm:pt>
    <dgm:pt modelId="{E8C1602B-057D-4149-A8CE-342589B83AE1}" type="parTrans" cxnId="{27C533A9-477B-4E4F-9EFC-13C3830DCDD0}">
      <dgm:prSet/>
      <dgm:spPr/>
      <dgm:t>
        <a:bodyPr/>
        <a:lstStyle/>
        <a:p>
          <a:endParaRPr lang="en-US"/>
        </a:p>
      </dgm:t>
    </dgm:pt>
    <dgm:pt modelId="{D4E45B98-5C04-4C75-940D-F0A5161FD9D6}" type="sibTrans" cxnId="{27C533A9-477B-4E4F-9EFC-13C3830DCDD0}">
      <dgm:prSet/>
      <dgm:spPr/>
      <dgm:t>
        <a:bodyPr/>
        <a:lstStyle/>
        <a:p>
          <a:endParaRPr lang="en-US"/>
        </a:p>
      </dgm:t>
    </dgm:pt>
    <dgm:pt modelId="{5A426D5C-A73E-46B4-BB27-136743F0C7DF}">
      <dgm:prSet/>
      <dgm:spPr/>
      <dgm:t>
        <a:bodyPr/>
        <a:lstStyle/>
        <a:p>
          <a:r>
            <a:rPr lang="en-CA" dirty="0"/>
            <a:t>Online Conference System – Innovation in Open and Distance Education Conference (2021)</a:t>
          </a:r>
          <a:endParaRPr lang="en-US" dirty="0"/>
        </a:p>
      </dgm:t>
    </dgm:pt>
    <dgm:pt modelId="{C473C947-D202-45C9-9206-8F94EFA30786}" type="parTrans" cxnId="{1A1D4B18-EE34-4BDE-9FF5-0773319D1AF5}">
      <dgm:prSet/>
      <dgm:spPr/>
      <dgm:t>
        <a:bodyPr/>
        <a:lstStyle/>
        <a:p>
          <a:endParaRPr lang="en-US"/>
        </a:p>
      </dgm:t>
    </dgm:pt>
    <dgm:pt modelId="{94943E9D-4A52-41A6-A023-EEE663377EEE}" type="sibTrans" cxnId="{1A1D4B18-EE34-4BDE-9FF5-0773319D1AF5}">
      <dgm:prSet/>
      <dgm:spPr/>
      <dgm:t>
        <a:bodyPr/>
        <a:lstStyle/>
        <a:p>
          <a:endParaRPr lang="en-US"/>
        </a:p>
      </dgm:t>
    </dgm:pt>
    <dgm:pt modelId="{CB4D8288-669B-46E1-934F-2A21A80FFFF2}">
      <dgm:prSet/>
      <dgm:spPr/>
      <dgm:t>
        <a:bodyPr/>
        <a:lstStyle/>
        <a:p>
          <a:r>
            <a:rPr lang="en-CA" dirty="0"/>
            <a:t>Pengembangan Web Site PRI </a:t>
          </a:r>
          <a:r>
            <a:rPr lang="en-CA" dirty="0" err="1"/>
            <a:t>PTJJ</a:t>
          </a:r>
          <a:endParaRPr lang="en-US" dirty="0"/>
        </a:p>
      </dgm:t>
    </dgm:pt>
    <dgm:pt modelId="{46C94DFD-F3F0-467F-889D-C427D7667CA9}" type="parTrans" cxnId="{D2EAB558-AED7-48B8-8DAD-C9D72BD119B3}">
      <dgm:prSet/>
      <dgm:spPr/>
      <dgm:t>
        <a:bodyPr/>
        <a:lstStyle/>
        <a:p>
          <a:endParaRPr lang="en-US"/>
        </a:p>
      </dgm:t>
    </dgm:pt>
    <dgm:pt modelId="{3925D514-1D88-42A9-8EAA-3BB619ECEFBE}" type="sibTrans" cxnId="{D2EAB558-AED7-48B8-8DAD-C9D72BD119B3}">
      <dgm:prSet/>
      <dgm:spPr/>
      <dgm:t>
        <a:bodyPr/>
        <a:lstStyle/>
        <a:p>
          <a:endParaRPr lang="en-US"/>
        </a:p>
      </dgm:t>
    </dgm:pt>
    <dgm:pt modelId="{8C3771F5-CF30-49B6-A0E9-87DB3691F418}">
      <dgm:prSet/>
      <dgm:spPr/>
      <dgm:t>
        <a:bodyPr/>
        <a:lstStyle/>
        <a:p>
          <a:r>
            <a:rPr lang="en-CA" dirty="0"/>
            <a:t>UT - </a:t>
          </a:r>
          <a:r>
            <a:rPr lang="en-CA" dirty="0" err="1"/>
            <a:t>ADB</a:t>
          </a:r>
          <a:r>
            <a:rPr lang="en-CA" dirty="0"/>
            <a:t> Grant on Blockchain for Higher Education Project  (2020-2021)</a:t>
          </a:r>
          <a:endParaRPr lang="en-US" dirty="0"/>
        </a:p>
      </dgm:t>
    </dgm:pt>
    <dgm:pt modelId="{7781029B-87CA-4234-B67E-BA474CD4B066}" type="parTrans" cxnId="{28C97E49-30CF-4E13-ABA7-0BB078FCDBD9}">
      <dgm:prSet/>
      <dgm:spPr/>
      <dgm:t>
        <a:bodyPr/>
        <a:lstStyle/>
        <a:p>
          <a:endParaRPr lang="en-US"/>
        </a:p>
      </dgm:t>
    </dgm:pt>
    <dgm:pt modelId="{4AF7CFDD-88B8-41ED-98D8-1E931449B919}" type="sibTrans" cxnId="{28C97E49-30CF-4E13-ABA7-0BB078FCDBD9}">
      <dgm:prSet/>
      <dgm:spPr/>
      <dgm:t>
        <a:bodyPr/>
        <a:lstStyle/>
        <a:p>
          <a:endParaRPr lang="en-US"/>
        </a:p>
      </dgm:t>
    </dgm:pt>
    <dgm:pt modelId="{7CA5681B-4262-47AC-9BFB-AA5A77A45225}">
      <dgm:prSet/>
      <dgm:spPr/>
      <dgm:t>
        <a:bodyPr/>
        <a:lstStyle/>
        <a:p>
          <a:r>
            <a:rPr lang="en-US" dirty="0"/>
            <a:t>BUKA Project: Access, and Equity in Distance Education (2020-2023)</a:t>
          </a:r>
        </a:p>
      </dgm:t>
    </dgm:pt>
    <dgm:pt modelId="{E7779015-F7AF-4F42-9936-970BA72AF897}" type="parTrans" cxnId="{7BE156C0-8E52-4E8C-BB93-EB0E1D6CB31E}">
      <dgm:prSet/>
      <dgm:spPr/>
      <dgm:t>
        <a:bodyPr/>
        <a:lstStyle/>
        <a:p>
          <a:endParaRPr lang="en-US"/>
        </a:p>
      </dgm:t>
    </dgm:pt>
    <dgm:pt modelId="{DACED704-231E-4481-81FB-876871D5F799}" type="sibTrans" cxnId="{7BE156C0-8E52-4E8C-BB93-EB0E1D6CB31E}">
      <dgm:prSet/>
      <dgm:spPr/>
      <dgm:t>
        <a:bodyPr/>
        <a:lstStyle/>
        <a:p>
          <a:endParaRPr lang="en-US"/>
        </a:p>
      </dgm:t>
    </dgm:pt>
    <dgm:pt modelId="{353E67E3-3DF5-4586-820C-EED8A5FBAD29}" type="pres">
      <dgm:prSet presAssocID="{E06D02C3-C28B-4994-BA2E-3704526FAEC5}" presName="vert0" presStyleCnt="0">
        <dgm:presLayoutVars>
          <dgm:dir/>
          <dgm:animOne val="branch"/>
          <dgm:animLvl val="lvl"/>
        </dgm:presLayoutVars>
      </dgm:prSet>
      <dgm:spPr/>
    </dgm:pt>
    <dgm:pt modelId="{229ACBF0-FEBF-41C6-9F10-679B42B3336F}" type="pres">
      <dgm:prSet presAssocID="{12988F39-B2DD-466B-BA6A-4F9DECE3ED9C}" presName="thickLine" presStyleLbl="alignNode1" presStyleIdx="0" presStyleCnt="8"/>
      <dgm:spPr/>
    </dgm:pt>
    <dgm:pt modelId="{1410D4B9-13B0-4A80-BFB3-74B9BB230DA3}" type="pres">
      <dgm:prSet presAssocID="{12988F39-B2DD-466B-BA6A-4F9DECE3ED9C}" presName="horz1" presStyleCnt="0"/>
      <dgm:spPr/>
    </dgm:pt>
    <dgm:pt modelId="{D2297158-14F9-41F7-B782-FBE1C353836A}" type="pres">
      <dgm:prSet presAssocID="{12988F39-B2DD-466B-BA6A-4F9DECE3ED9C}" presName="tx1" presStyleLbl="revTx" presStyleIdx="0" presStyleCnt="8" custLinFactNeighborX="123" custLinFactNeighborY="-85"/>
      <dgm:spPr/>
    </dgm:pt>
    <dgm:pt modelId="{ECB063B3-C3E6-4DB9-9D15-E801B22515AB}" type="pres">
      <dgm:prSet presAssocID="{12988F39-B2DD-466B-BA6A-4F9DECE3ED9C}" presName="vert1" presStyleCnt="0"/>
      <dgm:spPr/>
    </dgm:pt>
    <dgm:pt modelId="{67CFE24D-B214-4499-99DC-4931A6C08B02}" type="pres">
      <dgm:prSet presAssocID="{2C5D68A8-086B-43D4-A22E-4BD05DC07342}" presName="thickLine" presStyleLbl="alignNode1" presStyleIdx="1" presStyleCnt="8"/>
      <dgm:spPr/>
    </dgm:pt>
    <dgm:pt modelId="{ED1A7DF8-0BEA-452A-9695-C185A7D6ABA9}" type="pres">
      <dgm:prSet presAssocID="{2C5D68A8-086B-43D4-A22E-4BD05DC07342}" presName="horz1" presStyleCnt="0"/>
      <dgm:spPr/>
    </dgm:pt>
    <dgm:pt modelId="{FA6E18CC-CB07-491A-BA47-729FA6BBD4B2}" type="pres">
      <dgm:prSet presAssocID="{2C5D68A8-086B-43D4-A22E-4BD05DC07342}" presName="tx1" presStyleLbl="revTx" presStyleIdx="1" presStyleCnt="8"/>
      <dgm:spPr/>
    </dgm:pt>
    <dgm:pt modelId="{BCD2AB2C-83C3-4573-9C19-EBD82D0F4474}" type="pres">
      <dgm:prSet presAssocID="{2C5D68A8-086B-43D4-A22E-4BD05DC07342}" presName="vert1" presStyleCnt="0"/>
      <dgm:spPr/>
    </dgm:pt>
    <dgm:pt modelId="{5B5F4E08-6AFC-42DD-A4DC-A89347566469}" type="pres">
      <dgm:prSet presAssocID="{8A502D3F-2C86-4BCB-83EF-4E70EADC50BB}" presName="thickLine" presStyleLbl="alignNode1" presStyleIdx="2" presStyleCnt="8"/>
      <dgm:spPr/>
    </dgm:pt>
    <dgm:pt modelId="{597124EE-998F-4A8B-9BB0-BB560F560E72}" type="pres">
      <dgm:prSet presAssocID="{8A502D3F-2C86-4BCB-83EF-4E70EADC50BB}" presName="horz1" presStyleCnt="0"/>
      <dgm:spPr/>
    </dgm:pt>
    <dgm:pt modelId="{0F5FFD52-5B26-49F2-B427-03CDC59EDF08}" type="pres">
      <dgm:prSet presAssocID="{8A502D3F-2C86-4BCB-83EF-4E70EADC50BB}" presName="tx1" presStyleLbl="revTx" presStyleIdx="2" presStyleCnt="8"/>
      <dgm:spPr/>
    </dgm:pt>
    <dgm:pt modelId="{F40C9907-8900-4CBF-84A1-D277A8D8C796}" type="pres">
      <dgm:prSet presAssocID="{8A502D3F-2C86-4BCB-83EF-4E70EADC50BB}" presName="vert1" presStyleCnt="0"/>
      <dgm:spPr/>
    </dgm:pt>
    <dgm:pt modelId="{0D968B3E-5BDE-4CBE-9507-676DA17DBC6B}" type="pres">
      <dgm:prSet presAssocID="{C68BED7E-558B-4410-A5EB-70BB6B44DD9C}" presName="thickLine" presStyleLbl="alignNode1" presStyleIdx="3" presStyleCnt="8"/>
      <dgm:spPr/>
    </dgm:pt>
    <dgm:pt modelId="{B9A9F6FF-9784-48A8-B4AC-1F5E3A718B33}" type="pres">
      <dgm:prSet presAssocID="{C68BED7E-558B-4410-A5EB-70BB6B44DD9C}" presName="horz1" presStyleCnt="0"/>
      <dgm:spPr/>
    </dgm:pt>
    <dgm:pt modelId="{EB499496-7210-4E00-9DD5-0FA94F800FD9}" type="pres">
      <dgm:prSet presAssocID="{C68BED7E-558B-4410-A5EB-70BB6B44DD9C}" presName="tx1" presStyleLbl="revTx" presStyleIdx="3" presStyleCnt="8"/>
      <dgm:spPr/>
    </dgm:pt>
    <dgm:pt modelId="{9F71DA12-A108-47CA-A3BA-D9C23077D703}" type="pres">
      <dgm:prSet presAssocID="{C68BED7E-558B-4410-A5EB-70BB6B44DD9C}" presName="vert1" presStyleCnt="0"/>
      <dgm:spPr/>
    </dgm:pt>
    <dgm:pt modelId="{EC7D31CA-1D26-45A3-8BD9-A05CF2C1D251}" type="pres">
      <dgm:prSet presAssocID="{5A426D5C-A73E-46B4-BB27-136743F0C7DF}" presName="thickLine" presStyleLbl="alignNode1" presStyleIdx="4" presStyleCnt="8"/>
      <dgm:spPr/>
    </dgm:pt>
    <dgm:pt modelId="{1F62030A-507F-4FE0-837A-A6E7CD588E1E}" type="pres">
      <dgm:prSet presAssocID="{5A426D5C-A73E-46B4-BB27-136743F0C7DF}" presName="horz1" presStyleCnt="0"/>
      <dgm:spPr/>
    </dgm:pt>
    <dgm:pt modelId="{421FB757-BFFF-40EF-B465-2281A0A78948}" type="pres">
      <dgm:prSet presAssocID="{5A426D5C-A73E-46B4-BB27-136743F0C7DF}" presName="tx1" presStyleLbl="revTx" presStyleIdx="4" presStyleCnt="8"/>
      <dgm:spPr/>
    </dgm:pt>
    <dgm:pt modelId="{F290CF22-937E-44DB-81EE-3461B8D44343}" type="pres">
      <dgm:prSet presAssocID="{5A426D5C-A73E-46B4-BB27-136743F0C7DF}" presName="vert1" presStyleCnt="0"/>
      <dgm:spPr/>
    </dgm:pt>
    <dgm:pt modelId="{9E1202E2-9791-4F3A-9713-273C44DD1C9A}" type="pres">
      <dgm:prSet presAssocID="{CB4D8288-669B-46E1-934F-2A21A80FFFF2}" presName="thickLine" presStyleLbl="alignNode1" presStyleIdx="5" presStyleCnt="8"/>
      <dgm:spPr/>
    </dgm:pt>
    <dgm:pt modelId="{CEFE2EE8-11C4-453A-9B5B-AF22F3FC5406}" type="pres">
      <dgm:prSet presAssocID="{CB4D8288-669B-46E1-934F-2A21A80FFFF2}" presName="horz1" presStyleCnt="0"/>
      <dgm:spPr/>
    </dgm:pt>
    <dgm:pt modelId="{F49CA3E4-253D-4A9E-B3DF-43375176F61C}" type="pres">
      <dgm:prSet presAssocID="{CB4D8288-669B-46E1-934F-2A21A80FFFF2}" presName="tx1" presStyleLbl="revTx" presStyleIdx="5" presStyleCnt="8"/>
      <dgm:spPr/>
    </dgm:pt>
    <dgm:pt modelId="{8C70343C-E95D-4DFB-ACC0-00F1582E9537}" type="pres">
      <dgm:prSet presAssocID="{CB4D8288-669B-46E1-934F-2A21A80FFFF2}" presName="vert1" presStyleCnt="0"/>
      <dgm:spPr/>
    </dgm:pt>
    <dgm:pt modelId="{258EF2F1-0793-440D-813F-50D203644A64}" type="pres">
      <dgm:prSet presAssocID="{8C3771F5-CF30-49B6-A0E9-87DB3691F418}" presName="thickLine" presStyleLbl="alignNode1" presStyleIdx="6" presStyleCnt="8"/>
      <dgm:spPr/>
    </dgm:pt>
    <dgm:pt modelId="{0D5EEDB7-05DA-43C7-BB71-FC34F9D5ECE4}" type="pres">
      <dgm:prSet presAssocID="{8C3771F5-CF30-49B6-A0E9-87DB3691F418}" presName="horz1" presStyleCnt="0"/>
      <dgm:spPr/>
    </dgm:pt>
    <dgm:pt modelId="{C74E48B9-1470-4864-8CA2-8B0EDCD6CC56}" type="pres">
      <dgm:prSet presAssocID="{8C3771F5-CF30-49B6-A0E9-87DB3691F418}" presName="tx1" presStyleLbl="revTx" presStyleIdx="6" presStyleCnt="8"/>
      <dgm:spPr/>
    </dgm:pt>
    <dgm:pt modelId="{B2665434-57BA-4753-AA3F-5A33C2C191C1}" type="pres">
      <dgm:prSet presAssocID="{8C3771F5-CF30-49B6-A0E9-87DB3691F418}" presName="vert1" presStyleCnt="0"/>
      <dgm:spPr/>
    </dgm:pt>
    <dgm:pt modelId="{DD6E91F5-1525-4BF3-B516-354CDE92345A}" type="pres">
      <dgm:prSet presAssocID="{7CA5681B-4262-47AC-9BFB-AA5A77A45225}" presName="thickLine" presStyleLbl="alignNode1" presStyleIdx="7" presStyleCnt="8"/>
      <dgm:spPr/>
    </dgm:pt>
    <dgm:pt modelId="{F22D18AC-C22D-4062-85EF-80CF09CBE5B5}" type="pres">
      <dgm:prSet presAssocID="{7CA5681B-4262-47AC-9BFB-AA5A77A45225}" presName="horz1" presStyleCnt="0"/>
      <dgm:spPr/>
    </dgm:pt>
    <dgm:pt modelId="{564BFBA2-8993-4FEE-884C-987FBA578D37}" type="pres">
      <dgm:prSet presAssocID="{7CA5681B-4262-47AC-9BFB-AA5A77A45225}" presName="tx1" presStyleLbl="revTx" presStyleIdx="7" presStyleCnt="8"/>
      <dgm:spPr/>
    </dgm:pt>
    <dgm:pt modelId="{6E1BAF88-5F42-4EAE-A512-0DDC347F2059}" type="pres">
      <dgm:prSet presAssocID="{7CA5681B-4262-47AC-9BFB-AA5A77A45225}" presName="vert1" presStyleCnt="0"/>
      <dgm:spPr/>
    </dgm:pt>
  </dgm:ptLst>
  <dgm:cxnLst>
    <dgm:cxn modelId="{F481C904-F679-49ED-9E68-9313B5EE2CFE}" type="presOf" srcId="{7CA5681B-4262-47AC-9BFB-AA5A77A45225}" destId="{564BFBA2-8993-4FEE-884C-987FBA578D37}" srcOrd="0" destOrd="0" presId="urn:microsoft.com/office/officeart/2008/layout/LinedList"/>
    <dgm:cxn modelId="{1A1D4B18-EE34-4BDE-9FF5-0773319D1AF5}" srcId="{E06D02C3-C28B-4994-BA2E-3704526FAEC5}" destId="{5A426D5C-A73E-46B4-BB27-136743F0C7DF}" srcOrd="4" destOrd="0" parTransId="{C473C947-D202-45C9-9206-8F94EFA30786}" sibTransId="{94943E9D-4A52-41A6-A023-EEE663377EEE}"/>
    <dgm:cxn modelId="{7F3C6531-93C0-40A1-BACD-0D27DBE65F9C}" type="presOf" srcId="{C68BED7E-558B-4410-A5EB-70BB6B44DD9C}" destId="{EB499496-7210-4E00-9DD5-0FA94F800FD9}" srcOrd="0" destOrd="0" presId="urn:microsoft.com/office/officeart/2008/layout/LinedList"/>
    <dgm:cxn modelId="{A99D3C61-9698-416C-82D4-D91353EEF60E}" type="presOf" srcId="{12988F39-B2DD-466B-BA6A-4F9DECE3ED9C}" destId="{D2297158-14F9-41F7-B782-FBE1C353836A}" srcOrd="0" destOrd="0" presId="urn:microsoft.com/office/officeart/2008/layout/LinedList"/>
    <dgm:cxn modelId="{28C97E49-30CF-4E13-ABA7-0BB078FCDBD9}" srcId="{E06D02C3-C28B-4994-BA2E-3704526FAEC5}" destId="{8C3771F5-CF30-49B6-A0E9-87DB3691F418}" srcOrd="6" destOrd="0" parTransId="{7781029B-87CA-4234-B67E-BA474CD4B066}" sibTransId="{4AF7CFDD-88B8-41ED-98D8-1E931449B919}"/>
    <dgm:cxn modelId="{14733952-5389-476C-A1A2-05350A22E89C}" type="presOf" srcId="{8A502D3F-2C86-4BCB-83EF-4E70EADC50BB}" destId="{0F5FFD52-5B26-49F2-B427-03CDC59EDF08}" srcOrd="0" destOrd="0" presId="urn:microsoft.com/office/officeart/2008/layout/LinedList"/>
    <dgm:cxn modelId="{5D378756-DAF5-40B7-848C-F92D1365E7F3}" type="presOf" srcId="{E06D02C3-C28B-4994-BA2E-3704526FAEC5}" destId="{353E67E3-3DF5-4586-820C-EED8A5FBAD29}" srcOrd="0" destOrd="0" presId="urn:microsoft.com/office/officeart/2008/layout/LinedList"/>
    <dgm:cxn modelId="{D2EAB558-AED7-48B8-8DAD-C9D72BD119B3}" srcId="{E06D02C3-C28B-4994-BA2E-3704526FAEC5}" destId="{CB4D8288-669B-46E1-934F-2A21A80FFFF2}" srcOrd="5" destOrd="0" parTransId="{46C94DFD-F3F0-467F-889D-C427D7667CA9}" sibTransId="{3925D514-1D88-42A9-8EAA-3BB619ECEFBE}"/>
    <dgm:cxn modelId="{4DA6167E-ABEC-4391-B20C-88284419D681}" srcId="{E06D02C3-C28B-4994-BA2E-3704526FAEC5}" destId="{2C5D68A8-086B-43D4-A22E-4BD05DC07342}" srcOrd="1" destOrd="0" parTransId="{0EED41CE-81A9-40A1-AA3F-BD11F384737B}" sibTransId="{8E360B81-C891-484F-A4D0-5655B0266968}"/>
    <dgm:cxn modelId="{27C533A9-477B-4E4F-9EFC-13C3830DCDD0}" srcId="{E06D02C3-C28B-4994-BA2E-3704526FAEC5}" destId="{C68BED7E-558B-4410-A5EB-70BB6B44DD9C}" srcOrd="3" destOrd="0" parTransId="{E8C1602B-057D-4149-A8CE-342589B83AE1}" sibTransId="{D4E45B98-5C04-4C75-940D-F0A5161FD9D6}"/>
    <dgm:cxn modelId="{7BE156C0-8E52-4E8C-BB93-EB0E1D6CB31E}" srcId="{E06D02C3-C28B-4994-BA2E-3704526FAEC5}" destId="{7CA5681B-4262-47AC-9BFB-AA5A77A45225}" srcOrd="7" destOrd="0" parTransId="{E7779015-F7AF-4F42-9936-970BA72AF897}" sibTransId="{DACED704-231E-4481-81FB-876871D5F799}"/>
    <dgm:cxn modelId="{04ED9BC2-0674-4AED-9011-31E59DAE8917}" type="presOf" srcId="{CB4D8288-669B-46E1-934F-2A21A80FFFF2}" destId="{F49CA3E4-253D-4A9E-B3DF-43375176F61C}" srcOrd="0" destOrd="0" presId="urn:microsoft.com/office/officeart/2008/layout/LinedList"/>
    <dgm:cxn modelId="{BE72AECC-1265-4890-BE2F-52FB2437BCF7}" type="presOf" srcId="{2C5D68A8-086B-43D4-A22E-4BD05DC07342}" destId="{FA6E18CC-CB07-491A-BA47-729FA6BBD4B2}" srcOrd="0" destOrd="0" presId="urn:microsoft.com/office/officeart/2008/layout/LinedList"/>
    <dgm:cxn modelId="{CDE5C3CE-C87D-4F47-BC12-87D0A21E2E21}" srcId="{E06D02C3-C28B-4994-BA2E-3704526FAEC5}" destId="{8A502D3F-2C86-4BCB-83EF-4E70EADC50BB}" srcOrd="2" destOrd="0" parTransId="{902166FA-F8A8-43F1-B989-727B4699334E}" sibTransId="{EDFFC507-6E50-4938-8BC3-A5E50DC441EF}"/>
    <dgm:cxn modelId="{B2D026D2-DEF4-442D-A78D-D6AF5DCAD03D}" srcId="{E06D02C3-C28B-4994-BA2E-3704526FAEC5}" destId="{12988F39-B2DD-466B-BA6A-4F9DECE3ED9C}" srcOrd="0" destOrd="0" parTransId="{CB61E06E-2A82-495A-BA9D-E006D084214A}" sibTransId="{1EC34E4D-1C8B-4AA5-B584-981387EAE3C5}"/>
    <dgm:cxn modelId="{1C0BDFD9-DF06-4CD9-A6D7-37726D0F08B7}" type="presOf" srcId="{5A426D5C-A73E-46B4-BB27-136743F0C7DF}" destId="{421FB757-BFFF-40EF-B465-2281A0A78948}" srcOrd="0" destOrd="0" presId="urn:microsoft.com/office/officeart/2008/layout/LinedList"/>
    <dgm:cxn modelId="{C154D7E0-EF3D-4F15-A0F8-962BEB1B81B9}" type="presOf" srcId="{8C3771F5-CF30-49B6-A0E9-87DB3691F418}" destId="{C74E48B9-1470-4864-8CA2-8B0EDCD6CC56}" srcOrd="0" destOrd="0" presId="urn:microsoft.com/office/officeart/2008/layout/LinedList"/>
    <dgm:cxn modelId="{4537DF63-73EC-4951-9DCE-4DB8CB305BD2}" type="presParOf" srcId="{353E67E3-3DF5-4586-820C-EED8A5FBAD29}" destId="{229ACBF0-FEBF-41C6-9F10-679B42B3336F}" srcOrd="0" destOrd="0" presId="urn:microsoft.com/office/officeart/2008/layout/LinedList"/>
    <dgm:cxn modelId="{5B101E71-6250-4CEB-BF36-6C652029680D}" type="presParOf" srcId="{353E67E3-3DF5-4586-820C-EED8A5FBAD29}" destId="{1410D4B9-13B0-4A80-BFB3-74B9BB230DA3}" srcOrd="1" destOrd="0" presId="urn:microsoft.com/office/officeart/2008/layout/LinedList"/>
    <dgm:cxn modelId="{6EC94419-6A4E-4B49-B87E-E15C3B9CE68B}" type="presParOf" srcId="{1410D4B9-13B0-4A80-BFB3-74B9BB230DA3}" destId="{D2297158-14F9-41F7-B782-FBE1C353836A}" srcOrd="0" destOrd="0" presId="urn:microsoft.com/office/officeart/2008/layout/LinedList"/>
    <dgm:cxn modelId="{45553950-97B1-478B-A33C-D0371F194EFC}" type="presParOf" srcId="{1410D4B9-13B0-4A80-BFB3-74B9BB230DA3}" destId="{ECB063B3-C3E6-4DB9-9D15-E801B22515AB}" srcOrd="1" destOrd="0" presId="urn:microsoft.com/office/officeart/2008/layout/LinedList"/>
    <dgm:cxn modelId="{9E47ADB5-0089-46C3-B688-3185CC7BAA39}" type="presParOf" srcId="{353E67E3-3DF5-4586-820C-EED8A5FBAD29}" destId="{67CFE24D-B214-4499-99DC-4931A6C08B02}" srcOrd="2" destOrd="0" presId="urn:microsoft.com/office/officeart/2008/layout/LinedList"/>
    <dgm:cxn modelId="{F52D3E10-1341-4FDF-B588-DC70E1A29F47}" type="presParOf" srcId="{353E67E3-3DF5-4586-820C-EED8A5FBAD29}" destId="{ED1A7DF8-0BEA-452A-9695-C185A7D6ABA9}" srcOrd="3" destOrd="0" presId="urn:microsoft.com/office/officeart/2008/layout/LinedList"/>
    <dgm:cxn modelId="{383D8EA2-908F-4DC7-A76E-3BFD8BE5B79E}" type="presParOf" srcId="{ED1A7DF8-0BEA-452A-9695-C185A7D6ABA9}" destId="{FA6E18CC-CB07-491A-BA47-729FA6BBD4B2}" srcOrd="0" destOrd="0" presId="urn:microsoft.com/office/officeart/2008/layout/LinedList"/>
    <dgm:cxn modelId="{6555DD60-FB8E-4116-A2FE-32F0BF7B1147}" type="presParOf" srcId="{ED1A7DF8-0BEA-452A-9695-C185A7D6ABA9}" destId="{BCD2AB2C-83C3-4573-9C19-EBD82D0F4474}" srcOrd="1" destOrd="0" presId="urn:microsoft.com/office/officeart/2008/layout/LinedList"/>
    <dgm:cxn modelId="{F7C0C51C-8102-4579-B85E-60258315971A}" type="presParOf" srcId="{353E67E3-3DF5-4586-820C-EED8A5FBAD29}" destId="{5B5F4E08-6AFC-42DD-A4DC-A89347566469}" srcOrd="4" destOrd="0" presId="urn:microsoft.com/office/officeart/2008/layout/LinedList"/>
    <dgm:cxn modelId="{5646DD4C-A639-4EC9-A6F8-AA2009BBAE93}" type="presParOf" srcId="{353E67E3-3DF5-4586-820C-EED8A5FBAD29}" destId="{597124EE-998F-4A8B-9BB0-BB560F560E72}" srcOrd="5" destOrd="0" presId="urn:microsoft.com/office/officeart/2008/layout/LinedList"/>
    <dgm:cxn modelId="{53A9BBFE-C1B1-4095-B6CB-7CA3CF424729}" type="presParOf" srcId="{597124EE-998F-4A8B-9BB0-BB560F560E72}" destId="{0F5FFD52-5B26-49F2-B427-03CDC59EDF08}" srcOrd="0" destOrd="0" presId="urn:microsoft.com/office/officeart/2008/layout/LinedList"/>
    <dgm:cxn modelId="{C94E3859-1140-4A55-B870-564BC9C4BF91}" type="presParOf" srcId="{597124EE-998F-4A8B-9BB0-BB560F560E72}" destId="{F40C9907-8900-4CBF-84A1-D277A8D8C796}" srcOrd="1" destOrd="0" presId="urn:microsoft.com/office/officeart/2008/layout/LinedList"/>
    <dgm:cxn modelId="{8329B541-7BC1-4BFB-9AB7-F0E0E40B06FC}" type="presParOf" srcId="{353E67E3-3DF5-4586-820C-EED8A5FBAD29}" destId="{0D968B3E-5BDE-4CBE-9507-676DA17DBC6B}" srcOrd="6" destOrd="0" presId="urn:microsoft.com/office/officeart/2008/layout/LinedList"/>
    <dgm:cxn modelId="{0A9BF69B-4224-4D82-9534-F5315A36F03B}" type="presParOf" srcId="{353E67E3-3DF5-4586-820C-EED8A5FBAD29}" destId="{B9A9F6FF-9784-48A8-B4AC-1F5E3A718B33}" srcOrd="7" destOrd="0" presId="urn:microsoft.com/office/officeart/2008/layout/LinedList"/>
    <dgm:cxn modelId="{3F685A12-EB8A-409F-9C18-B4949987A4BB}" type="presParOf" srcId="{B9A9F6FF-9784-48A8-B4AC-1F5E3A718B33}" destId="{EB499496-7210-4E00-9DD5-0FA94F800FD9}" srcOrd="0" destOrd="0" presId="urn:microsoft.com/office/officeart/2008/layout/LinedList"/>
    <dgm:cxn modelId="{33B27F02-8618-4A36-9A22-3284ECFFD844}" type="presParOf" srcId="{B9A9F6FF-9784-48A8-B4AC-1F5E3A718B33}" destId="{9F71DA12-A108-47CA-A3BA-D9C23077D703}" srcOrd="1" destOrd="0" presId="urn:microsoft.com/office/officeart/2008/layout/LinedList"/>
    <dgm:cxn modelId="{5363FEC6-64E0-4A54-B0A3-92D5969C9A44}" type="presParOf" srcId="{353E67E3-3DF5-4586-820C-EED8A5FBAD29}" destId="{EC7D31CA-1D26-45A3-8BD9-A05CF2C1D251}" srcOrd="8" destOrd="0" presId="urn:microsoft.com/office/officeart/2008/layout/LinedList"/>
    <dgm:cxn modelId="{498A99DE-2701-4B4E-BAD3-EEE90C8979BC}" type="presParOf" srcId="{353E67E3-3DF5-4586-820C-EED8A5FBAD29}" destId="{1F62030A-507F-4FE0-837A-A6E7CD588E1E}" srcOrd="9" destOrd="0" presId="urn:microsoft.com/office/officeart/2008/layout/LinedList"/>
    <dgm:cxn modelId="{CA1D8257-75E9-45CE-82F4-BB6106666CB1}" type="presParOf" srcId="{1F62030A-507F-4FE0-837A-A6E7CD588E1E}" destId="{421FB757-BFFF-40EF-B465-2281A0A78948}" srcOrd="0" destOrd="0" presId="urn:microsoft.com/office/officeart/2008/layout/LinedList"/>
    <dgm:cxn modelId="{CF294392-C2A3-414F-949E-08F6A18505E9}" type="presParOf" srcId="{1F62030A-507F-4FE0-837A-A6E7CD588E1E}" destId="{F290CF22-937E-44DB-81EE-3461B8D44343}" srcOrd="1" destOrd="0" presId="urn:microsoft.com/office/officeart/2008/layout/LinedList"/>
    <dgm:cxn modelId="{54C3E87F-9024-4A39-87AF-E07D0950E522}" type="presParOf" srcId="{353E67E3-3DF5-4586-820C-EED8A5FBAD29}" destId="{9E1202E2-9791-4F3A-9713-273C44DD1C9A}" srcOrd="10" destOrd="0" presId="urn:microsoft.com/office/officeart/2008/layout/LinedList"/>
    <dgm:cxn modelId="{323746FD-C7DB-48A3-BF12-556B50149E36}" type="presParOf" srcId="{353E67E3-3DF5-4586-820C-EED8A5FBAD29}" destId="{CEFE2EE8-11C4-453A-9B5B-AF22F3FC5406}" srcOrd="11" destOrd="0" presId="urn:microsoft.com/office/officeart/2008/layout/LinedList"/>
    <dgm:cxn modelId="{9E3E20B4-3C6C-4438-B1A1-31BE2DB9F283}" type="presParOf" srcId="{CEFE2EE8-11C4-453A-9B5B-AF22F3FC5406}" destId="{F49CA3E4-253D-4A9E-B3DF-43375176F61C}" srcOrd="0" destOrd="0" presId="urn:microsoft.com/office/officeart/2008/layout/LinedList"/>
    <dgm:cxn modelId="{C2BE272F-64F2-4469-9128-C9A0C8A336CB}" type="presParOf" srcId="{CEFE2EE8-11C4-453A-9B5B-AF22F3FC5406}" destId="{8C70343C-E95D-4DFB-ACC0-00F1582E9537}" srcOrd="1" destOrd="0" presId="urn:microsoft.com/office/officeart/2008/layout/LinedList"/>
    <dgm:cxn modelId="{605D3F29-2106-46C1-B276-9F026A3A04A5}" type="presParOf" srcId="{353E67E3-3DF5-4586-820C-EED8A5FBAD29}" destId="{258EF2F1-0793-440D-813F-50D203644A64}" srcOrd="12" destOrd="0" presId="urn:microsoft.com/office/officeart/2008/layout/LinedList"/>
    <dgm:cxn modelId="{ABC8BAB1-ED7D-4927-82B6-319A31EA0D56}" type="presParOf" srcId="{353E67E3-3DF5-4586-820C-EED8A5FBAD29}" destId="{0D5EEDB7-05DA-43C7-BB71-FC34F9D5ECE4}" srcOrd="13" destOrd="0" presId="urn:microsoft.com/office/officeart/2008/layout/LinedList"/>
    <dgm:cxn modelId="{14743EF7-E5B6-4F34-8F1C-0A232D20CB7B}" type="presParOf" srcId="{0D5EEDB7-05DA-43C7-BB71-FC34F9D5ECE4}" destId="{C74E48B9-1470-4864-8CA2-8B0EDCD6CC56}" srcOrd="0" destOrd="0" presId="urn:microsoft.com/office/officeart/2008/layout/LinedList"/>
    <dgm:cxn modelId="{5AA0432C-2729-4E50-989E-9F35C943E479}" type="presParOf" srcId="{0D5EEDB7-05DA-43C7-BB71-FC34F9D5ECE4}" destId="{B2665434-57BA-4753-AA3F-5A33C2C191C1}" srcOrd="1" destOrd="0" presId="urn:microsoft.com/office/officeart/2008/layout/LinedList"/>
    <dgm:cxn modelId="{57175FE2-BE44-43A5-B846-EE3EAE1A4EAF}" type="presParOf" srcId="{353E67E3-3DF5-4586-820C-EED8A5FBAD29}" destId="{DD6E91F5-1525-4BF3-B516-354CDE92345A}" srcOrd="14" destOrd="0" presId="urn:microsoft.com/office/officeart/2008/layout/LinedList"/>
    <dgm:cxn modelId="{CFB68E53-4022-4672-8F05-E38B2F0B78A2}" type="presParOf" srcId="{353E67E3-3DF5-4586-820C-EED8A5FBAD29}" destId="{F22D18AC-C22D-4062-85EF-80CF09CBE5B5}" srcOrd="15" destOrd="0" presId="urn:microsoft.com/office/officeart/2008/layout/LinedList"/>
    <dgm:cxn modelId="{5017C0FE-BB93-442D-99AD-69C6ACEEE9FA}" type="presParOf" srcId="{F22D18AC-C22D-4062-85EF-80CF09CBE5B5}" destId="{564BFBA2-8993-4FEE-884C-987FBA578D37}" srcOrd="0" destOrd="0" presId="urn:microsoft.com/office/officeart/2008/layout/LinedList"/>
    <dgm:cxn modelId="{A8D7D705-FCA8-4157-AF24-BD90D8D64877}" type="presParOf" srcId="{F22D18AC-C22D-4062-85EF-80CF09CBE5B5}" destId="{6E1BAF88-5F42-4EAE-A512-0DDC347F205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E0AAFA-CD95-49B2-AB99-4D54BB67E302}">
      <dsp:nvSpPr>
        <dsp:cNvPr id="0" name=""/>
        <dsp:cNvSpPr/>
      </dsp:nvSpPr>
      <dsp:spPr>
        <a:xfrm>
          <a:off x="0" y="0"/>
          <a:ext cx="4727032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300" b="0" kern="1200" dirty="0"/>
            <a:t>INTEGRATED DATABASE MANAGEMENT SYSTEM</a:t>
          </a:r>
          <a:endParaRPr lang="en-US" sz="2300" b="0" kern="1200" dirty="0"/>
        </a:p>
      </dsp:txBody>
      <dsp:txXfrm>
        <a:off x="44664" y="44664"/>
        <a:ext cx="4637704" cy="825612"/>
      </dsp:txXfrm>
    </dsp:sp>
    <dsp:sp modelId="{AE2FB79C-7566-4484-AEB8-79B0A32ADC14}">
      <dsp:nvSpPr>
        <dsp:cNvPr id="0" name=""/>
        <dsp:cNvSpPr/>
      </dsp:nvSpPr>
      <dsp:spPr>
        <a:xfrm>
          <a:off x="0" y="1029390"/>
          <a:ext cx="4727032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300" b="0" kern="1200" dirty="0"/>
            <a:t>DIGITAL CURRICULUM dan INTEGRATED ASSESSMENT</a:t>
          </a:r>
          <a:endParaRPr lang="en-US" sz="2300" b="0" kern="1200" dirty="0"/>
        </a:p>
      </dsp:txBody>
      <dsp:txXfrm>
        <a:off x="44664" y="1074054"/>
        <a:ext cx="4637704" cy="825612"/>
      </dsp:txXfrm>
    </dsp:sp>
    <dsp:sp modelId="{8DB95650-C3C6-4149-B2E3-9BD261297489}">
      <dsp:nvSpPr>
        <dsp:cNvPr id="0" name=""/>
        <dsp:cNvSpPr/>
      </dsp:nvSpPr>
      <dsp:spPr>
        <a:xfrm>
          <a:off x="0" y="2010570"/>
          <a:ext cx="4727032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300" kern="1200" dirty="0"/>
            <a:t>PLATFORM E-LEARNING</a:t>
          </a:r>
          <a:r>
            <a:rPr lang="en-US" sz="2300" kern="1200" dirty="0"/>
            <a:t>, LEARNING APPS and </a:t>
          </a:r>
          <a:r>
            <a:rPr lang="en-US" sz="2300" kern="1200" dirty="0" err="1"/>
            <a:t>TOOLs</a:t>
          </a:r>
          <a:endParaRPr lang="en-US" sz="2300" kern="1200" dirty="0"/>
        </a:p>
      </dsp:txBody>
      <dsp:txXfrm>
        <a:off x="44664" y="2055234"/>
        <a:ext cx="4637704" cy="825612"/>
      </dsp:txXfrm>
    </dsp:sp>
    <dsp:sp modelId="{3D91A1E5-B6C7-4CCB-B2E9-D8F44E6A3365}">
      <dsp:nvSpPr>
        <dsp:cNvPr id="0" name=""/>
        <dsp:cNvSpPr/>
      </dsp:nvSpPr>
      <dsp:spPr>
        <a:xfrm>
          <a:off x="0" y="2991751"/>
          <a:ext cx="4727032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300" b="0" kern="1200" dirty="0"/>
            <a:t>DIGITAL CREDENTIALS &amp; PATHWAYS</a:t>
          </a:r>
          <a:endParaRPr lang="en-US" sz="2300" b="0" kern="1200" dirty="0"/>
        </a:p>
      </dsp:txBody>
      <dsp:txXfrm>
        <a:off x="44664" y="3036415"/>
        <a:ext cx="4637704" cy="825612"/>
      </dsp:txXfrm>
    </dsp:sp>
    <dsp:sp modelId="{B03805BF-C086-4CE8-A262-E488B3460985}">
      <dsp:nvSpPr>
        <dsp:cNvPr id="0" name=""/>
        <dsp:cNvSpPr/>
      </dsp:nvSpPr>
      <dsp:spPr>
        <a:xfrm>
          <a:off x="0" y="3972931"/>
          <a:ext cx="4727032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300" b="0" kern="1200" dirty="0"/>
            <a:t>LEARNING DATA &amp; ANALYTICS</a:t>
          </a:r>
          <a:endParaRPr lang="en-US" sz="2300" b="0" kern="1200" dirty="0"/>
        </a:p>
      </dsp:txBody>
      <dsp:txXfrm>
        <a:off x="44664" y="4017595"/>
        <a:ext cx="4637704" cy="825612"/>
      </dsp:txXfrm>
    </dsp:sp>
    <dsp:sp modelId="{61A58F68-E639-4B37-A3FF-4870A0DFA6F5}">
      <dsp:nvSpPr>
        <dsp:cNvPr id="0" name=""/>
        <dsp:cNvSpPr/>
      </dsp:nvSpPr>
      <dsp:spPr>
        <a:xfrm>
          <a:off x="0" y="4995675"/>
          <a:ext cx="4727032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KELEMBAGAAN </a:t>
          </a:r>
          <a:r>
            <a:rPr lang="en-US" sz="2300" kern="1200" dirty="0" err="1"/>
            <a:t>PTJJ</a:t>
          </a:r>
          <a:endParaRPr lang="en-US" sz="2300" kern="1200" dirty="0"/>
        </a:p>
      </dsp:txBody>
      <dsp:txXfrm>
        <a:off x="44664" y="5040339"/>
        <a:ext cx="4637704" cy="8256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9ACBF0-FEBF-41C6-9F10-679B42B3336F}">
      <dsp:nvSpPr>
        <dsp:cNvPr id="0" name=""/>
        <dsp:cNvSpPr/>
      </dsp:nvSpPr>
      <dsp:spPr>
        <a:xfrm>
          <a:off x="0" y="0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297158-14F9-41F7-B782-FBE1C353836A}">
      <dsp:nvSpPr>
        <dsp:cNvPr id="0" name=""/>
        <dsp:cNvSpPr/>
      </dsp:nvSpPr>
      <dsp:spPr>
        <a:xfrm>
          <a:off x="0" y="0"/>
          <a:ext cx="5175384" cy="663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/>
            <a:t>S</a:t>
          </a:r>
          <a:r>
            <a:rPr lang="en-CA" sz="1800" kern="1200" dirty="0" err="1"/>
            <a:t>urvey</a:t>
          </a:r>
          <a:r>
            <a:rPr lang="en-CA" sz="1800" kern="1200" dirty="0"/>
            <a:t> </a:t>
          </a:r>
          <a:r>
            <a:rPr lang="en-CA" sz="1800" kern="1200" dirty="0" err="1"/>
            <a:t>Kepuasan</a:t>
          </a:r>
          <a:r>
            <a:rPr lang="en-CA" sz="1800" kern="1200" dirty="0"/>
            <a:t> </a:t>
          </a:r>
          <a:r>
            <a:rPr lang="en-CA" sz="1800" kern="1200" dirty="0" err="1"/>
            <a:t>Mahasiswa</a:t>
          </a:r>
          <a:r>
            <a:rPr lang="en-CA" sz="1800" kern="1200" dirty="0"/>
            <a:t> Online </a:t>
          </a:r>
          <a:r>
            <a:rPr lang="en-CA" sz="1800" kern="1200" dirty="0" err="1"/>
            <a:t>melalui</a:t>
          </a:r>
          <a:r>
            <a:rPr lang="en-CA" sz="1800" kern="1200" dirty="0"/>
            <a:t> </a:t>
          </a:r>
          <a:r>
            <a:rPr lang="en-CA" sz="1800" kern="1200" dirty="0" err="1"/>
            <a:t>Aplikasi</a:t>
          </a:r>
          <a:r>
            <a:rPr lang="en-CA" sz="1800" kern="1200" dirty="0"/>
            <a:t> </a:t>
          </a:r>
          <a:r>
            <a:rPr lang="en-CA" sz="1800" kern="1200" dirty="0" err="1"/>
            <a:t>Kepuasan</a:t>
          </a:r>
          <a:r>
            <a:rPr lang="en-CA" sz="1800" kern="1200" dirty="0"/>
            <a:t> </a:t>
          </a:r>
          <a:r>
            <a:rPr lang="en-CA" sz="1800" kern="1200" dirty="0" err="1"/>
            <a:t>Mahasiswa</a:t>
          </a:r>
          <a:r>
            <a:rPr lang="en-CA" sz="1800" kern="1200" dirty="0"/>
            <a:t> Online 2021</a:t>
          </a:r>
          <a:endParaRPr lang="en-US" sz="1800" kern="1200" dirty="0"/>
        </a:p>
      </dsp:txBody>
      <dsp:txXfrm>
        <a:off x="0" y="0"/>
        <a:ext cx="5175384" cy="663886"/>
      </dsp:txXfrm>
    </dsp:sp>
    <dsp:sp modelId="{67CFE24D-B214-4499-99DC-4931A6C08B02}">
      <dsp:nvSpPr>
        <dsp:cNvPr id="0" name=""/>
        <dsp:cNvSpPr/>
      </dsp:nvSpPr>
      <dsp:spPr>
        <a:xfrm>
          <a:off x="0" y="663886"/>
          <a:ext cx="5175384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6E18CC-CB07-491A-BA47-729FA6BBD4B2}">
      <dsp:nvSpPr>
        <dsp:cNvPr id="0" name=""/>
        <dsp:cNvSpPr/>
      </dsp:nvSpPr>
      <dsp:spPr>
        <a:xfrm>
          <a:off x="0" y="663886"/>
          <a:ext cx="5175384" cy="663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 dirty="0"/>
            <a:t>Pengembangan </a:t>
          </a:r>
          <a:r>
            <a:rPr lang="en-CA" sz="1800" kern="1200" dirty="0" err="1"/>
            <a:t>Aplikasi</a:t>
          </a:r>
          <a:r>
            <a:rPr lang="en-CA" sz="1800" kern="1200" dirty="0"/>
            <a:t> </a:t>
          </a:r>
          <a:r>
            <a:rPr lang="id-ID" sz="1800" kern="1200" dirty="0"/>
            <a:t>E</a:t>
          </a:r>
          <a:r>
            <a:rPr lang="en-CA" sz="1800" kern="1200" dirty="0" err="1"/>
            <a:t>xit</a:t>
          </a:r>
          <a:r>
            <a:rPr lang="en-CA" sz="1800" kern="1200" dirty="0"/>
            <a:t> Survey 2021</a:t>
          </a:r>
          <a:endParaRPr lang="en-US" sz="1800" kern="1200" dirty="0"/>
        </a:p>
      </dsp:txBody>
      <dsp:txXfrm>
        <a:off x="0" y="663886"/>
        <a:ext cx="5175384" cy="663886"/>
      </dsp:txXfrm>
    </dsp:sp>
    <dsp:sp modelId="{5B5F4E08-6AFC-42DD-A4DC-A89347566469}">
      <dsp:nvSpPr>
        <dsp:cNvPr id="0" name=""/>
        <dsp:cNvSpPr/>
      </dsp:nvSpPr>
      <dsp:spPr>
        <a:xfrm>
          <a:off x="0" y="1327772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5FFD52-5B26-49F2-B427-03CDC59EDF08}">
      <dsp:nvSpPr>
        <dsp:cNvPr id="0" name=""/>
        <dsp:cNvSpPr/>
      </dsp:nvSpPr>
      <dsp:spPr>
        <a:xfrm>
          <a:off x="0" y="1327772"/>
          <a:ext cx="5175384" cy="663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 dirty="0"/>
            <a:t>Meta Research PRI </a:t>
          </a:r>
          <a:r>
            <a:rPr lang="en-CA" sz="1800" kern="1200" dirty="0" err="1"/>
            <a:t>PTJJ</a:t>
          </a:r>
          <a:r>
            <a:rPr lang="en-CA" sz="1800" kern="1200" dirty="0"/>
            <a:t> </a:t>
          </a:r>
          <a:endParaRPr lang="en-US" sz="1800" kern="1200" dirty="0"/>
        </a:p>
      </dsp:txBody>
      <dsp:txXfrm>
        <a:off x="0" y="1327772"/>
        <a:ext cx="5175384" cy="663886"/>
      </dsp:txXfrm>
    </dsp:sp>
    <dsp:sp modelId="{0D968B3E-5BDE-4CBE-9507-676DA17DBC6B}">
      <dsp:nvSpPr>
        <dsp:cNvPr id="0" name=""/>
        <dsp:cNvSpPr/>
      </dsp:nvSpPr>
      <dsp:spPr>
        <a:xfrm>
          <a:off x="0" y="1991659"/>
          <a:ext cx="5175384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499496-7210-4E00-9DD5-0FA94F800FD9}">
      <dsp:nvSpPr>
        <dsp:cNvPr id="0" name=""/>
        <dsp:cNvSpPr/>
      </dsp:nvSpPr>
      <dsp:spPr>
        <a:xfrm>
          <a:off x="0" y="1991659"/>
          <a:ext cx="5175384" cy="663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 dirty="0"/>
            <a:t>Pengembangan </a:t>
          </a:r>
          <a:r>
            <a:rPr lang="en-CA" sz="1800" kern="1200" dirty="0" err="1"/>
            <a:t>OJS</a:t>
          </a:r>
          <a:r>
            <a:rPr lang="en-CA" sz="1800" kern="1200" dirty="0"/>
            <a:t> – Journal on Research and Innovation in </a:t>
          </a:r>
          <a:r>
            <a:rPr lang="en-CA" sz="1800" kern="1200" dirty="0" err="1"/>
            <a:t>ODL</a:t>
          </a:r>
          <a:endParaRPr lang="en-US" sz="1800" kern="1200" dirty="0"/>
        </a:p>
      </dsp:txBody>
      <dsp:txXfrm>
        <a:off x="0" y="1991659"/>
        <a:ext cx="5175384" cy="663886"/>
      </dsp:txXfrm>
    </dsp:sp>
    <dsp:sp modelId="{EC7D31CA-1D26-45A3-8BD9-A05CF2C1D251}">
      <dsp:nvSpPr>
        <dsp:cNvPr id="0" name=""/>
        <dsp:cNvSpPr/>
      </dsp:nvSpPr>
      <dsp:spPr>
        <a:xfrm>
          <a:off x="0" y="2655545"/>
          <a:ext cx="5175384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1FB757-BFFF-40EF-B465-2281A0A78948}">
      <dsp:nvSpPr>
        <dsp:cNvPr id="0" name=""/>
        <dsp:cNvSpPr/>
      </dsp:nvSpPr>
      <dsp:spPr>
        <a:xfrm>
          <a:off x="0" y="2655545"/>
          <a:ext cx="5175384" cy="663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 dirty="0"/>
            <a:t>Online Conference System – Innovation in Open and Distance Education Conference (2021)</a:t>
          </a:r>
          <a:endParaRPr lang="en-US" sz="1800" kern="1200" dirty="0"/>
        </a:p>
      </dsp:txBody>
      <dsp:txXfrm>
        <a:off x="0" y="2655545"/>
        <a:ext cx="5175384" cy="663886"/>
      </dsp:txXfrm>
    </dsp:sp>
    <dsp:sp modelId="{9E1202E2-9791-4F3A-9713-273C44DD1C9A}">
      <dsp:nvSpPr>
        <dsp:cNvPr id="0" name=""/>
        <dsp:cNvSpPr/>
      </dsp:nvSpPr>
      <dsp:spPr>
        <a:xfrm>
          <a:off x="0" y="3319431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9CA3E4-253D-4A9E-B3DF-43375176F61C}">
      <dsp:nvSpPr>
        <dsp:cNvPr id="0" name=""/>
        <dsp:cNvSpPr/>
      </dsp:nvSpPr>
      <dsp:spPr>
        <a:xfrm>
          <a:off x="0" y="3319431"/>
          <a:ext cx="5175384" cy="663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 dirty="0"/>
            <a:t>Pengembangan Web Site PRI </a:t>
          </a:r>
          <a:r>
            <a:rPr lang="en-CA" sz="1800" kern="1200" dirty="0" err="1"/>
            <a:t>PTJJ</a:t>
          </a:r>
          <a:endParaRPr lang="en-US" sz="1800" kern="1200" dirty="0"/>
        </a:p>
      </dsp:txBody>
      <dsp:txXfrm>
        <a:off x="0" y="3319431"/>
        <a:ext cx="5175384" cy="663886"/>
      </dsp:txXfrm>
    </dsp:sp>
    <dsp:sp modelId="{258EF2F1-0793-440D-813F-50D203644A64}">
      <dsp:nvSpPr>
        <dsp:cNvPr id="0" name=""/>
        <dsp:cNvSpPr/>
      </dsp:nvSpPr>
      <dsp:spPr>
        <a:xfrm>
          <a:off x="0" y="3983318"/>
          <a:ext cx="5175384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4E48B9-1470-4864-8CA2-8B0EDCD6CC56}">
      <dsp:nvSpPr>
        <dsp:cNvPr id="0" name=""/>
        <dsp:cNvSpPr/>
      </dsp:nvSpPr>
      <dsp:spPr>
        <a:xfrm>
          <a:off x="0" y="3983318"/>
          <a:ext cx="5175384" cy="663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 dirty="0"/>
            <a:t>UT - </a:t>
          </a:r>
          <a:r>
            <a:rPr lang="en-CA" sz="1800" kern="1200" dirty="0" err="1"/>
            <a:t>ADB</a:t>
          </a:r>
          <a:r>
            <a:rPr lang="en-CA" sz="1800" kern="1200" dirty="0"/>
            <a:t> Grant on Blockchain for Higher Education Project  (2020-2021)</a:t>
          </a:r>
          <a:endParaRPr lang="en-US" sz="1800" kern="1200" dirty="0"/>
        </a:p>
      </dsp:txBody>
      <dsp:txXfrm>
        <a:off x="0" y="3983318"/>
        <a:ext cx="5175384" cy="663886"/>
      </dsp:txXfrm>
    </dsp:sp>
    <dsp:sp modelId="{DD6E91F5-1525-4BF3-B516-354CDE92345A}">
      <dsp:nvSpPr>
        <dsp:cNvPr id="0" name=""/>
        <dsp:cNvSpPr/>
      </dsp:nvSpPr>
      <dsp:spPr>
        <a:xfrm>
          <a:off x="0" y="4647204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4BFBA2-8993-4FEE-884C-987FBA578D37}">
      <dsp:nvSpPr>
        <dsp:cNvPr id="0" name=""/>
        <dsp:cNvSpPr/>
      </dsp:nvSpPr>
      <dsp:spPr>
        <a:xfrm>
          <a:off x="0" y="4647204"/>
          <a:ext cx="5175384" cy="663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BUKA Project: Access, and Equity in Distance Education (2020-2023)</a:t>
          </a:r>
        </a:p>
      </dsp:txBody>
      <dsp:txXfrm>
        <a:off x="0" y="4647204"/>
        <a:ext cx="5175384" cy="663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F5E64-C26E-4C38-BF15-992E9846C7F5}" type="datetimeFigureOut">
              <a:rPr lang="id-ID" smtClean="0"/>
              <a:pPr/>
              <a:t>15/02/2021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6C9FBB-9CBC-4F47-A60A-955802FC769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99519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7E1FF-621E-4E3C-92FE-76137B71062E}" type="datetimeFigureOut">
              <a:rPr lang="id-ID" smtClean="0"/>
              <a:pPr/>
              <a:t>15/02/2021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D304-E748-4846-A099-D1C250E34548}" type="slidenum">
              <a:rPr lang="id-ID" smtClean="0"/>
              <a:pPr/>
              <a:t>‹#›</a:t>
            </a:fld>
            <a:endParaRPr lang="id-ID"/>
          </a:p>
        </p:txBody>
      </p:sp>
      <p:pic>
        <p:nvPicPr>
          <p:cNvPr id="1026" name="Picture 2" descr="D:\kerjaan_4_belom di burn\jpg\ut manual book\enter.png">
            <a:hlinkClick r:id="" action="ppaction://noaction"/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992" y="5711687"/>
            <a:ext cx="693399" cy="35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9421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7E1FF-621E-4E3C-92FE-76137B71062E}" type="datetimeFigureOut">
              <a:rPr lang="id-ID" smtClean="0"/>
              <a:pPr/>
              <a:t>15/02/2021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D304-E748-4846-A099-D1C250E3454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41848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7E1FF-621E-4E3C-92FE-76137B71062E}" type="datetimeFigureOut">
              <a:rPr lang="id-ID" smtClean="0"/>
              <a:pPr/>
              <a:t>15/02/2021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D304-E748-4846-A099-D1C250E3454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72939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7E1FF-621E-4E3C-92FE-76137B71062E}" type="datetimeFigureOut">
              <a:rPr lang="id-ID" smtClean="0"/>
              <a:pPr/>
              <a:t>15/02/2021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D304-E748-4846-A099-D1C250E3454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14791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7E1FF-621E-4E3C-92FE-76137B71062E}" type="datetimeFigureOut">
              <a:rPr lang="id-ID" smtClean="0"/>
              <a:pPr/>
              <a:t>15/02/2021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D304-E748-4846-A099-D1C250E3454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8323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7E1FF-621E-4E3C-92FE-76137B71062E}" type="datetimeFigureOut">
              <a:rPr lang="id-ID" smtClean="0"/>
              <a:pPr/>
              <a:t>15/02/2021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D304-E748-4846-A099-D1C250E3454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7281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7E1FF-621E-4E3C-92FE-76137B71062E}" type="datetimeFigureOut">
              <a:rPr lang="id-ID" smtClean="0"/>
              <a:pPr/>
              <a:t>15/02/2021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D304-E748-4846-A099-D1C250E3454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10287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7E1FF-621E-4E3C-92FE-76137B71062E}" type="datetimeFigureOut">
              <a:rPr lang="id-ID" smtClean="0"/>
              <a:pPr/>
              <a:t>15/02/2021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D304-E748-4846-A099-D1C250E3454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50951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7E1FF-621E-4E3C-92FE-76137B71062E}" type="datetimeFigureOut">
              <a:rPr lang="id-ID" smtClean="0"/>
              <a:pPr/>
              <a:t>15/02/2021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D304-E748-4846-A099-D1C250E3454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61945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7E1FF-621E-4E3C-92FE-76137B71062E}" type="datetimeFigureOut">
              <a:rPr lang="id-ID" smtClean="0"/>
              <a:pPr/>
              <a:t>15/02/2021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D304-E748-4846-A099-D1C250E3454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4856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7E1FF-621E-4E3C-92FE-76137B71062E}" type="datetimeFigureOut">
              <a:rPr lang="id-ID" smtClean="0"/>
              <a:pPr/>
              <a:t>15/02/2021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D304-E748-4846-A099-D1C250E3454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5380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7000" t="-2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7E1FF-621E-4E3C-92FE-76137B71062E}" type="datetimeFigureOut">
              <a:rPr lang="id-ID" smtClean="0"/>
              <a:pPr/>
              <a:t>15/02/2021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3D304-E748-4846-A099-D1C250E3454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519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5E6D418-7A29-4269-A899-E61E5F852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44" y="2878711"/>
            <a:ext cx="7910414" cy="120032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3600" dirty="0">
                <a:latin typeface="Bernard MT Condensed" pitchFamily="18" charset="0"/>
              </a:rPr>
              <a:t>ROAD SHOW </a:t>
            </a:r>
          </a:p>
          <a:p>
            <a:pPr algn="r"/>
            <a:r>
              <a:rPr lang="en-US" sz="3600" dirty="0">
                <a:latin typeface="Bernard MT Condensed" pitchFamily="18" charset="0"/>
              </a:rPr>
              <a:t>CALL FOR PROPOSAL 2021</a:t>
            </a:r>
            <a:endParaRPr lang="id-ID" sz="3200" dirty="0">
              <a:latin typeface="Bernard MT Condensed" pitchFamily="18" charset="0"/>
            </a:endParaRP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7EC94CEA-ECE6-4051-B118-562A990967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94" y="448889"/>
            <a:ext cx="3549534" cy="10797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D979EF9C-E1B8-45CF-8ACD-AC762C12E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8189"/>
            <a:ext cx="9158672" cy="15280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F3FB4D7-CC00-4CF0-A2FD-BD58E5C63FF3}"/>
              </a:ext>
            </a:extLst>
          </p:cNvPr>
          <p:cNvSpPr txBox="1"/>
          <p:nvPr/>
        </p:nvSpPr>
        <p:spPr>
          <a:xfrm>
            <a:off x="473825" y="1895301"/>
            <a:ext cx="774746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Data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digital — </a:t>
            </a:r>
            <a:r>
              <a:rPr lang="en-US" sz="2400" dirty="0" err="1"/>
              <a:t>tersedia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real time dan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dilihat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dasbord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pun (clickstream analytics) —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membantu</a:t>
            </a:r>
            <a:r>
              <a:rPr lang="en-US" sz="2400" dirty="0"/>
              <a:t> </a:t>
            </a:r>
            <a:r>
              <a:rPr lang="en-US" sz="2400" dirty="0" err="1"/>
              <a:t>menginformasikan</a:t>
            </a:r>
            <a:r>
              <a:rPr lang="en-US" sz="2400" dirty="0"/>
              <a:t> </a:t>
            </a:r>
            <a:r>
              <a:rPr lang="en-US" sz="2400" dirty="0" err="1"/>
              <a:t>keberhasilan</a:t>
            </a:r>
            <a:r>
              <a:rPr lang="en-US" sz="2400" dirty="0"/>
              <a:t> </a:t>
            </a:r>
            <a:r>
              <a:rPr lang="en-US" sz="2400" dirty="0" err="1"/>
              <a:t>siswa</a:t>
            </a:r>
            <a:r>
              <a:rPr lang="en-US" sz="2400" dirty="0"/>
              <a:t>,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akademik</a:t>
            </a:r>
            <a:r>
              <a:rPr lang="en-US" sz="2400" dirty="0"/>
              <a:t> </a:t>
            </a:r>
            <a:r>
              <a:rPr lang="en-US" sz="2400" dirty="0" err="1"/>
              <a:t>institusi</a:t>
            </a:r>
            <a:r>
              <a:rPr lang="en-US" sz="2400" dirty="0"/>
              <a:t>, </a:t>
            </a:r>
            <a:r>
              <a:rPr lang="en-US" sz="2400" dirty="0" err="1"/>
              <a:t>desain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, dan </a:t>
            </a:r>
            <a:r>
              <a:rPr lang="en-US" sz="2400" dirty="0" err="1"/>
              <a:t>menyediakan</a:t>
            </a:r>
            <a:r>
              <a:rPr lang="en-US" sz="2400" dirty="0"/>
              <a:t> format data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penelitian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efektifitas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siswa</a:t>
            </a:r>
            <a:r>
              <a:rPr lang="en-US" sz="2400" dirty="0"/>
              <a:t> dan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sepanjang</a:t>
            </a:r>
            <a:r>
              <a:rPr lang="en-US" sz="2400" dirty="0"/>
              <a:t> </a:t>
            </a:r>
            <a:r>
              <a:rPr lang="en-US" sz="2400" dirty="0" err="1"/>
              <a:t>hayat</a:t>
            </a:r>
            <a:r>
              <a:rPr lang="en-US" sz="2400" dirty="0"/>
              <a:t>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F9BD6EE-357A-42A8-B2EC-E9E39182692F}"/>
              </a:ext>
            </a:extLst>
          </p:cNvPr>
          <p:cNvGrpSpPr/>
          <p:nvPr/>
        </p:nvGrpSpPr>
        <p:grpSpPr>
          <a:xfrm>
            <a:off x="545939" y="248346"/>
            <a:ext cx="4727032" cy="914940"/>
            <a:chOff x="0" y="3972931"/>
            <a:chExt cx="4727032" cy="914940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DC73A2D0-3979-406D-ADEA-F58EAA3B5671}"/>
                </a:ext>
              </a:extLst>
            </p:cNvPr>
            <p:cNvSpPr/>
            <p:nvPr/>
          </p:nvSpPr>
          <p:spPr>
            <a:xfrm>
              <a:off x="0" y="3972931"/>
              <a:ext cx="4727032" cy="9149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ctangle: Rounded Corners 4">
              <a:extLst>
                <a:ext uri="{FF2B5EF4-FFF2-40B4-BE49-F238E27FC236}">
                  <a16:creationId xmlns:a16="http://schemas.microsoft.com/office/drawing/2014/main" id="{8B2913B1-C7D6-4AA1-975B-DFB2AD6923EF}"/>
                </a:ext>
              </a:extLst>
            </p:cNvPr>
            <p:cNvSpPr txBox="1"/>
            <p:nvPr/>
          </p:nvSpPr>
          <p:spPr>
            <a:xfrm>
              <a:off x="44664" y="4017595"/>
              <a:ext cx="4637704" cy="8256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lvl="0" indent="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CA" sz="2300" b="0" kern="1200" dirty="0"/>
                <a:t>LEARNING DATA &amp; ANALYTICS</a:t>
              </a:r>
              <a:endParaRPr lang="en-US" sz="2300" b="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9460099"/>
      </p:ext>
    </p:extLst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D979EF9C-E1B8-45CF-8ACD-AC762C12E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8672" cy="15280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F3FB4D7-CC00-4CF0-A2FD-BD58E5C63FF3}"/>
              </a:ext>
            </a:extLst>
          </p:cNvPr>
          <p:cNvSpPr txBox="1"/>
          <p:nvPr/>
        </p:nvSpPr>
        <p:spPr>
          <a:xfrm>
            <a:off x="323219" y="1679170"/>
            <a:ext cx="851223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Pengembangan </a:t>
            </a:r>
            <a:r>
              <a:rPr lang="en-US" sz="2400" dirty="0" err="1"/>
              <a:t>kelambagaan</a:t>
            </a:r>
            <a:r>
              <a:rPr lang="en-US" sz="2400" dirty="0"/>
              <a:t> </a:t>
            </a:r>
            <a:r>
              <a:rPr lang="en-US" sz="2400" dirty="0" err="1"/>
              <a:t>PTJJ</a:t>
            </a:r>
            <a:r>
              <a:rPr lang="en-US" sz="2400" dirty="0"/>
              <a:t> </a:t>
            </a:r>
            <a:r>
              <a:rPr lang="en-US" sz="2400" dirty="0" err="1"/>
              <a:t>meliputi</a:t>
            </a:r>
            <a:r>
              <a:rPr lang="en-US" sz="2400" dirty="0"/>
              <a:t> Pengembangan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infrastuktur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suprastuktur</a:t>
            </a:r>
            <a:r>
              <a:rPr lang="en-US" sz="2400" dirty="0"/>
              <a:t> Institusi </a:t>
            </a:r>
            <a:r>
              <a:rPr lang="en-US" sz="2400" dirty="0" err="1"/>
              <a:t>PTJJ</a:t>
            </a:r>
            <a:r>
              <a:rPr lang="en-US" sz="2400" dirty="0"/>
              <a:t> yang </a:t>
            </a:r>
            <a:r>
              <a:rPr lang="en-US" sz="2400" dirty="0" err="1"/>
              <a:t>ditujukan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mewujudkan</a:t>
            </a:r>
            <a:r>
              <a:rPr lang="en-US" sz="2400" dirty="0"/>
              <a:t> tata </a:t>
            </a:r>
            <a:r>
              <a:rPr lang="en-US" sz="2400" dirty="0" err="1"/>
              <a:t>kelola</a:t>
            </a:r>
            <a:r>
              <a:rPr lang="en-US" sz="2400" dirty="0"/>
              <a:t> </a:t>
            </a:r>
            <a:r>
              <a:rPr lang="en-US" sz="2400" dirty="0" err="1"/>
              <a:t>PTJJ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ICT. Pengembangan </a:t>
            </a:r>
            <a:r>
              <a:rPr lang="en-US" sz="2400" dirty="0" err="1"/>
              <a:t>kelembagaan</a:t>
            </a:r>
            <a:r>
              <a:rPr lang="en-US" sz="2400" dirty="0"/>
              <a:t> </a:t>
            </a:r>
            <a:r>
              <a:rPr lang="en-US" sz="2400" dirty="0" err="1"/>
              <a:t>PTJJ</a:t>
            </a:r>
            <a:r>
              <a:rPr lang="en-US" sz="2400" dirty="0"/>
              <a:t> juga </a:t>
            </a:r>
            <a:r>
              <a:rPr lang="en-US" sz="2400" dirty="0" err="1"/>
              <a:t>diarahkan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mewujudkan</a:t>
            </a:r>
            <a:r>
              <a:rPr lang="en-US" sz="2400" dirty="0"/>
              <a:t> tata </a:t>
            </a:r>
            <a:r>
              <a:rPr lang="en-US" sz="2400" dirty="0" err="1"/>
              <a:t>kelola</a:t>
            </a:r>
            <a:r>
              <a:rPr lang="en-US" sz="2400" dirty="0"/>
              <a:t> </a:t>
            </a:r>
            <a:r>
              <a:rPr lang="en-US" sz="2400" dirty="0" err="1"/>
              <a:t>PTJJ</a:t>
            </a:r>
            <a:r>
              <a:rPr lang="en-US" sz="2400" dirty="0"/>
              <a:t> yang </a:t>
            </a:r>
            <a:r>
              <a:rPr lang="en-US" sz="2400" dirty="0" err="1"/>
              <a:t>adaptif</a:t>
            </a:r>
            <a:r>
              <a:rPr lang="en-US" sz="2400" dirty="0"/>
              <a:t> dan </a:t>
            </a:r>
            <a:r>
              <a:rPr lang="en-US" sz="2400" dirty="0" err="1"/>
              <a:t>responsif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</a:t>
            </a:r>
            <a:r>
              <a:rPr lang="en-US" sz="2400" dirty="0" err="1"/>
              <a:t>berkulitas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berkelanjutan</a:t>
            </a:r>
            <a:r>
              <a:rPr lang="en-US" sz="2400" dirty="0"/>
              <a:t>. </a:t>
            </a:r>
            <a:r>
              <a:rPr lang="en-US" sz="2400" b="1" dirty="0" err="1"/>
              <a:t>Infrastuktur</a:t>
            </a:r>
            <a:r>
              <a:rPr lang="en-US" sz="2400" b="1" dirty="0"/>
              <a:t> </a:t>
            </a:r>
            <a:r>
              <a:rPr lang="en-US" sz="2400" b="1" dirty="0" err="1"/>
              <a:t>PTJJ</a:t>
            </a:r>
            <a:r>
              <a:rPr lang="en-US" sz="2400" dirty="0"/>
              <a:t> </a:t>
            </a:r>
            <a:r>
              <a:rPr lang="en-US" sz="2400" dirty="0" err="1"/>
              <a:t>meliputi</a:t>
            </a:r>
            <a:r>
              <a:rPr lang="en-US" sz="2400" dirty="0"/>
              <a:t> </a:t>
            </a:r>
            <a:r>
              <a:rPr lang="en-US" sz="2400" dirty="0" err="1"/>
              <a:t>infrastuktur</a:t>
            </a:r>
            <a:r>
              <a:rPr lang="en-US" sz="2400" dirty="0"/>
              <a:t> dan </a:t>
            </a:r>
            <a:r>
              <a:rPr lang="en-US" sz="2400" dirty="0" err="1"/>
              <a:t>arsitektur</a:t>
            </a:r>
            <a:r>
              <a:rPr lang="en-US" sz="2400" dirty="0"/>
              <a:t> IT, </a:t>
            </a:r>
            <a:r>
              <a:rPr lang="en-US" sz="2400" dirty="0" err="1"/>
              <a:t>Kapasitas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, dan </a:t>
            </a:r>
            <a:r>
              <a:rPr lang="en-US" sz="2400" dirty="0" err="1"/>
              <a:t>infrastuktur</a:t>
            </a:r>
            <a:r>
              <a:rPr lang="en-US" sz="2400" dirty="0"/>
              <a:t> </a:t>
            </a:r>
            <a:r>
              <a:rPr lang="en-US" sz="2400" dirty="0" err="1"/>
              <a:t>pendukung</a:t>
            </a:r>
            <a:r>
              <a:rPr lang="en-US" sz="2400" dirty="0"/>
              <a:t> </a:t>
            </a:r>
            <a:r>
              <a:rPr lang="en-US" sz="2400" dirty="0" err="1"/>
              <a:t>PTJJ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 dan alumni, dan </a:t>
            </a:r>
            <a:r>
              <a:rPr lang="en-US" sz="2400" dirty="0" err="1"/>
              <a:t>infrastructur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.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b="1" dirty="0" err="1"/>
              <a:t>suprastruktur</a:t>
            </a:r>
            <a:r>
              <a:rPr lang="en-US" sz="2400" b="1" dirty="0"/>
              <a:t> </a:t>
            </a:r>
            <a:r>
              <a:rPr lang="en-US" sz="2400" b="1" dirty="0" err="1"/>
              <a:t>PTJJ</a:t>
            </a:r>
            <a:r>
              <a:rPr lang="en-US" sz="2400" dirty="0"/>
              <a:t> </a:t>
            </a:r>
            <a:r>
              <a:rPr lang="en-US" sz="2400" dirty="0" err="1"/>
              <a:t>mencakup</a:t>
            </a:r>
            <a:r>
              <a:rPr lang="en-US" sz="2400" dirty="0"/>
              <a:t> tata </a:t>
            </a:r>
            <a:r>
              <a:rPr lang="en-US" sz="2400" dirty="0" err="1"/>
              <a:t>kelola</a:t>
            </a:r>
            <a:r>
              <a:rPr lang="en-US" sz="2400" dirty="0"/>
              <a:t>, </a:t>
            </a:r>
            <a:r>
              <a:rPr lang="en-US" sz="2400" dirty="0" err="1"/>
              <a:t>struktur</a:t>
            </a:r>
            <a:r>
              <a:rPr lang="en-US" sz="2400" dirty="0"/>
              <a:t> dan </a:t>
            </a:r>
            <a:r>
              <a:rPr lang="en-US" sz="2400" dirty="0" err="1"/>
              <a:t>desain</a:t>
            </a:r>
            <a:r>
              <a:rPr lang="en-US" sz="2400" dirty="0"/>
              <a:t> </a:t>
            </a:r>
            <a:r>
              <a:rPr lang="en-US" sz="2400" dirty="0" err="1"/>
              <a:t>kelembagaan</a:t>
            </a:r>
            <a:r>
              <a:rPr lang="en-US" sz="2400" dirty="0"/>
              <a:t>, model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PTJJ</a:t>
            </a:r>
            <a:r>
              <a:rPr lang="en-US" sz="2400" dirty="0"/>
              <a:t>, strategi </a:t>
            </a:r>
            <a:r>
              <a:rPr lang="en-US" sz="2400" dirty="0" err="1"/>
              <a:t>pemasaran</a:t>
            </a:r>
            <a:r>
              <a:rPr lang="en-US" sz="2400" dirty="0"/>
              <a:t> dan </a:t>
            </a:r>
            <a:r>
              <a:rPr lang="en-US" sz="2400" dirty="0" err="1"/>
              <a:t>penjaminan</a:t>
            </a:r>
            <a:r>
              <a:rPr lang="en-US" sz="2400" dirty="0"/>
              <a:t> </a:t>
            </a:r>
            <a:r>
              <a:rPr lang="en-US" sz="2400" dirty="0" err="1"/>
              <a:t>mutu</a:t>
            </a:r>
            <a:r>
              <a:rPr lang="en-US" sz="2400" dirty="0"/>
              <a:t>.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07D976A-091C-462B-9240-4BA7DB4D183D}"/>
              </a:ext>
            </a:extLst>
          </p:cNvPr>
          <p:cNvGrpSpPr/>
          <p:nvPr/>
        </p:nvGrpSpPr>
        <p:grpSpPr>
          <a:xfrm>
            <a:off x="487749" y="218712"/>
            <a:ext cx="4727032" cy="914940"/>
            <a:chOff x="0" y="4995675"/>
            <a:chExt cx="4727032" cy="914940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6EE08C4C-8481-4D15-A01A-0DD8591FD290}"/>
                </a:ext>
              </a:extLst>
            </p:cNvPr>
            <p:cNvSpPr/>
            <p:nvPr/>
          </p:nvSpPr>
          <p:spPr>
            <a:xfrm>
              <a:off x="0" y="4995675"/>
              <a:ext cx="4727032" cy="9149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ctangle: Rounded Corners 4">
              <a:extLst>
                <a:ext uri="{FF2B5EF4-FFF2-40B4-BE49-F238E27FC236}">
                  <a16:creationId xmlns:a16="http://schemas.microsoft.com/office/drawing/2014/main" id="{31902921-F6BA-430C-8E3D-C24DC060C294}"/>
                </a:ext>
              </a:extLst>
            </p:cNvPr>
            <p:cNvSpPr txBox="1"/>
            <p:nvPr/>
          </p:nvSpPr>
          <p:spPr>
            <a:xfrm>
              <a:off x="44664" y="5040339"/>
              <a:ext cx="4637704" cy="8256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lvl="0" indent="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300" kern="1200" dirty="0"/>
                <a:t>KELEMBAGAAN </a:t>
              </a:r>
              <a:r>
                <a:rPr lang="en-US" sz="2300" kern="1200" dirty="0" err="1"/>
                <a:t>PTJJ</a:t>
              </a:r>
              <a:endParaRPr lang="en-US" sz="23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20108381"/>
      </p:ext>
    </p:extLst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EF10286B-CD6A-4766-BA31-7D4B4F7FC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3321" y="329184"/>
            <a:ext cx="4688333" cy="12751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700" dirty="0" err="1">
                <a:latin typeface="+mj-lt"/>
                <a:ea typeface="+mj-ea"/>
                <a:cs typeface="+mj-cs"/>
              </a:rPr>
              <a:t>DISEMINASI</a:t>
            </a:r>
            <a:endParaRPr lang="en-US" sz="4700" dirty="0"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E2F8A91D-92FA-4142-BB91-A9A7291022B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5" r="23965"/>
          <a:stretch/>
        </p:blipFill>
        <p:spPr>
          <a:xfrm>
            <a:off x="20" y="10"/>
            <a:ext cx="3492988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0A178D-B2D8-4302-87E5-559289CE6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4844" y="1878676"/>
            <a:ext cx="5236810" cy="3973483"/>
          </a:xfrm>
        </p:spPr>
        <p:txBody>
          <a:bodyPr vert="horz" lIns="91440" tIns="45720" rIns="91440" bIns="45720" rtlCol="0">
            <a:normAutofit/>
          </a:bodyPr>
          <a:lstStyle/>
          <a:p>
            <a:pPr lvl="0" indent="-228600">
              <a:lnSpc>
                <a:spcPct val="90000"/>
              </a:lnSpc>
            </a:pPr>
            <a:r>
              <a:rPr lang="en-US" sz="2000" dirty="0" err="1"/>
              <a:t>Diseminasi</a:t>
            </a:r>
            <a:r>
              <a:rPr lang="en-US" sz="2000" dirty="0"/>
              <a:t> dan </a:t>
            </a:r>
            <a:r>
              <a:rPr lang="en-US" sz="2000" dirty="0" err="1"/>
              <a:t>Publikasi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penelitian </a:t>
            </a:r>
            <a:r>
              <a:rPr lang="en-US" sz="2000" dirty="0" err="1"/>
              <a:t>PTJJ</a:t>
            </a:r>
            <a:endParaRPr lang="en-US" sz="2000" dirty="0"/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Seminar (Symposium) International Innovation in Open and Distance Education (Virtual Conference)-  September 2021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International Jurnal </a:t>
            </a:r>
            <a:r>
              <a:rPr lang="en-US" sz="2000" dirty="0" err="1"/>
              <a:t>PTJJ</a:t>
            </a:r>
            <a:r>
              <a:rPr lang="en-US" sz="2000" dirty="0"/>
              <a:t> –Journal of Research and Innovation in Open and Distance Learning - July  2021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i="1" dirty="0"/>
              <a:t>Exchange Fellowship Program</a:t>
            </a:r>
            <a:r>
              <a:rPr lang="en-US" sz="2000" dirty="0"/>
              <a:t> (AAOU) – Pending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Student Fellowship Program – (Virtual- University of Virginia : 2-3 Orang)</a:t>
            </a:r>
          </a:p>
          <a:p>
            <a:pPr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UT-</a:t>
            </a:r>
            <a:r>
              <a:rPr lang="en-US" sz="2000" dirty="0" err="1"/>
              <a:t>ADB</a:t>
            </a:r>
            <a:r>
              <a:rPr lang="en-US" sz="2000" dirty="0"/>
              <a:t> Webinar Series – 5 Webinars</a:t>
            </a:r>
          </a:p>
          <a:p>
            <a:pPr marL="0" indent="-228600">
              <a:lnSpc>
                <a:spcPct val="9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37763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3C4B599C-2E67-44C1-9CD5-EAC3E65A3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250" y="640823"/>
            <a:ext cx="2563994" cy="5583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PENGEMBANGAN KELEMBAGAAN  2021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D0B19281-2668-4B65-9067-A99E6CE7339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34177" y="912880"/>
          <a:ext cx="5175384" cy="5311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6831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ACF31AC-851E-4514-9337-E35816978C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93374"/>
              </p:ext>
            </p:extLst>
          </p:nvPr>
        </p:nvGraphicFramePr>
        <p:xfrm>
          <a:off x="116379" y="1537853"/>
          <a:ext cx="8728363" cy="4587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20131">
                  <a:extLst>
                    <a:ext uri="{9D8B030D-6E8A-4147-A177-3AD203B41FA5}">
                      <a16:colId xmlns:a16="http://schemas.microsoft.com/office/drawing/2014/main" val="1818571413"/>
                    </a:ext>
                  </a:extLst>
                </a:gridCol>
                <a:gridCol w="996758">
                  <a:extLst>
                    <a:ext uri="{9D8B030D-6E8A-4147-A177-3AD203B41FA5}">
                      <a16:colId xmlns:a16="http://schemas.microsoft.com/office/drawing/2014/main" val="2300329396"/>
                    </a:ext>
                  </a:extLst>
                </a:gridCol>
                <a:gridCol w="2011474">
                  <a:extLst>
                    <a:ext uri="{9D8B030D-6E8A-4147-A177-3AD203B41FA5}">
                      <a16:colId xmlns:a16="http://schemas.microsoft.com/office/drawing/2014/main" val="2211277817"/>
                    </a:ext>
                  </a:extLst>
                </a:gridCol>
              </a:tblGrid>
              <a:tr h="61613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Jenis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Jumlah</a:t>
                      </a:r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(200)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Jadwal</a:t>
                      </a:r>
                      <a:r>
                        <a:rPr lang="en-US" sz="18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8482570"/>
                  </a:ext>
                </a:extLst>
              </a:tr>
              <a:tr h="7787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I. PENELITIAN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HIBAH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KOMPETISI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PTJJ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Sesuai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PPK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-LPPM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Maret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0495041"/>
                  </a:ext>
                </a:extLst>
              </a:tr>
              <a:tr h="3589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II. PENELITIAN </a:t>
                      </a:r>
                      <a:r>
                        <a:rPr lang="en-US" sz="1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PENUGASAN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30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Maret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09872"/>
                  </a:ext>
                </a:extLst>
              </a:tr>
              <a:tr h="403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 Penelitian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Penugasan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(R&amp;D Institusi, R&amp;D BADI)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699106"/>
                  </a:ext>
                </a:extLst>
              </a:tr>
              <a:tr h="3525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Penelitian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Penugasan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Guru Besar 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92186"/>
                  </a:ext>
                </a:extLst>
              </a:tr>
              <a:tr h="4208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Penelitian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Kolaborasi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LPTKI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01277"/>
                  </a:ext>
                </a:extLst>
              </a:tr>
              <a:tr h="4718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Penelitian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Kolaborasi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Internasional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(OU5)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5256859"/>
                  </a:ext>
                </a:extLst>
              </a:tr>
              <a:tr h="5574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e.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Penelitian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Kolaborasi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Internasional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BUKA Project (UT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and Tampere University, Erasmus++ (EU))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13687"/>
                  </a:ext>
                </a:extLst>
              </a:tr>
              <a:tr h="5372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f.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Penelitian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Kolaborasi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UT – UT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SIBER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(ICE I) -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ADB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659349"/>
                  </a:ext>
                </a:extLst>
              </a:tr>
            </a:tbl>
          </a:graphicData>
        </a:graphic>
      </p:graphicFrame>
      <p:pic>
        <p:nvPicPr>
          <p:cNvPr id="9" name="Picture 8" descr="A picture containing text, transport, wheel&#10;&#10;Description automatically generated">
            <a:extLst>
              <a:ext uri="{FF2B5EF4-FFF2-40B4-BE49-F238E27FC236}">
                <a16:creationId xmlns:a16="http://schemas.microsoft.com/office/drawing/2014/main" id="{84B3A8D1-5466-4431-A276-016F629A17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752"/>
            <a:ext cx="9144000" cy="1560853"/>
          </a:xfrm>
          <a:prstGeom prst="rect">
            <a:avLst/>
          </a:prstGeom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20A55AE9-CBF5-40CB-A812-6A5F49E68C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8031" y="518816"/>
            <a:ext cx="6474904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latin typeface="Arial Nova" panose="020B0604020202020204" pitchFamily="34" charset="0"/>
              </a:rPr>
              <a:t>PENELITIAN</a:t>
            </a:r>
            <a:endParaRPr lang="id-ID" sz="2800" dirty="0">
              <a:latin typeface="Arial Nov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47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ACF31AC-851E-4514-9337-E35816978C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496706"/>
              </p:ext>
            </p:extLst>
          </p:nvPr>
        </p:nvGraphicFramePr>
        <p:xfrm>
          <a:off x="532013" y="2079670"/>
          <a:ext cx="7988532" cy="4183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8532">
                  <a:extLst>
                    <a:ext uri="{9D8B030D-6E8A-4147-A177-3AD203B41FA5}">
                      <a16:colId xmlns:a16="http://schemas.microsoft.com/office/drawing/2014/main" val="1818571413"/>
                    </a:ext>
                  </a:extLst>
                </a:gridCol>
              </a:tblGrid>
              <a:tr h="69824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PERSYARATAN</a:t>
                      </a:r>
                      <a:r>
                        <a:rPr lang="en-US" sz="2400" dirty="0"/>
                        <a:t> PENELITIAN </a:t>
                      </a:r>
                      <a:r>
                        <a:rPr lang="en-US" sz="2400" dirty="0" err="1"/>
                        <a:t>PENUGASAN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8482570"/>
                  </a:ext>
                </a:extLst>
              </a:tr>
              <a:tr h="2883552">
                <a:tc>
                  <a:txBody>
                    <a:bodyPr/>
                    <a:lstStyle/>
                    <a:p>
                      <a:pPr marL="357188" marR="0" lvl="0" indent="-3571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	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Proposal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disetujui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oleh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Pimpinan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Unit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diajukan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Kantor Wakil Rektor Bidang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Akademik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tembusan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LPPM.</a:t>
                      </a:r>
                    </a:p>
                    <a:p>
                      <a:pPr marL="357188" marR="0" lvl="0" indent="-3571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	Proposal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diseleksi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oleh LPPM dan Kantor Wakil Rektor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bidang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Akademik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57188" marR="0" lvl="0" indent="-3571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	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Ketua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peneliti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minimal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berpendidikan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S3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atau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S2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penugasan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Dekan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357188" marR="0" lvl="0" indent="-3571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eriod" startAt="5"/>
                        <a:tabLst/>
                        <a:defRPr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Jumlah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peneliti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maksimum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lima  orang 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gelar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akademik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minimum S2.</a:t>
                      </a:r>
                    </a:p>
                    <a:p>
                      <a:pPr marL="357188" marR="0" lvl="0" indent="-3571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eriod" startAt="5"/>
                        <a:tabLst/>
                        <a:defRPr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Dapat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bersifat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jamak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(multiyear)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eriod" startAt="7"/>
                        <a:tabLst/>
                        <a:defRPr/>
                      </a:pPr>
                      <a:r>
                        <a:rPr lang="en-US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Dapat</a:t>
                      </a:r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lebih</a:t>
                      </a:r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dari</a:t>
                      </a:r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 penelitian </a:t>
                      </a:r>
                      <a:r>
                        <a:rPr lang="en-US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penugasan</a:t>
                      </a:r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dari</a:t>
                      </a:r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UT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eriod" startAt="7"/>
                        <a:tabLst/>
                        <a:defRPr/>
                      </a:pPr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Penelitian </a:t>
                      </a:r>
                      <a:r>
                        <a:rPr lang="en-US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Kolaborasi</a:t>
                      </a:r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didasarkan</a:t>
                      </a:r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pada MOU, MOA, PA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0495041"/>
                  </a:ext>
                </a:extLst>
              </a:tr>
              <a:tr h="4068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09872"/>
                  </a:ext>
                </a:extLst>
              </a:tr>
            </a:tbl>
          </a:graphicData>
        </a:graphic>
      </p:graphicFrame>
      <p:pic>
        <p:nvPicPr>
          <p:cNvPr id="9" name="Picture 8" descr="A picture containing text, transport, wheel&#10;&#10;Description automatically generated">
            <a:extLst>
              <a:ext uri="{FF2B5EF4-FFF2-40B4-BE49-F238E27FC236}">
                <a16:creationId xmlns:a16="http://schemas.microsoft.com/office/drawing/2014/main" id="{84B3A8D1-5466-4431-A276-016F629A17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60853"/>
          </a:xfrm>
          <a:prstGeom prst="rect">
            <a:avLst/>
          </a:prstGeom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20A55AE9-CBF5-40CB-A812-6A5F49E68C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8031" y="518816"/>
            <a:ext cx="6474904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 err="1">
                <a:latin typeface="Arial Nova" panose="020B0604020202020204" pitchFamily="34" charset="0"/>
              </a:rPr>
              <a:t>KETENTUAN</a:t>
            </a:r>
            <a:r>
              <a:rPr lang="en-US" sz="2800" dirty="0">
                <a:latin typeface="Arial Nova" panose="020B0604020202020204" pitchFamily="34" charset="0"/>
              </a:rPr>
              <a:t> </a:t>
            </a:r>
            <a:r>
              <a:rPr lang="en-US" sz="2800" dirty="0" err="1">
                <a:latin typeface="Arial Nova" panose="020B0604020202020204" pitchFamily="34" charset="0"/>
              </a:rPr>
              <a:t>UMUM</a:t>
            </a:r>
            <a:endParaRPr lang="id-ID" sz="2800" dirty="0">
              <a:latin typeface="Arial Nov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686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text, transport, wheel&#10;&#10;Description automatically generated">
            <a:extLst>
              <a:ext uri="{FF2B5EF4-FFF2-40B4-BE49-F238E27FC236}">
                <a16:creationId xmlns:a16="http://schemas.microsoft.com/office/drawing/2014/main" id="{84B3A8D1-5466-4431-A276-016F629A17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60853"/>
          </a:xfrm>
          <a:prstGeom prst="rect">
            <a:avLst/>
          </a:prstGeom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20A55AE9-CBF5-40CB-A812-6A5F49E68C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8031" y="518816"/>
            <a:ext cx="6474904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latin typeface="Arial Nova" panose="020B0604020202020204" pitchFamily="34" charset="0"/>
              </a:rPr>
              <a:t>SKEMA PENELITIAN</a:t>
            </a:r>
            <a:endParaRPr lang="id-ID" sz="2800" dirty="0">
              <a:latin typeface="Arial Nova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51CD46C-806C-40F5-9E8E-1C7088980D46}"/>
              </a:ext>
            </a:extLst>
          </p:cNvPr>
          <p:cNvGraphicFramePr>
            <a:graphicFrameLocks noGrp="1"/>
          </p:cNvGraphicFramePr>
          <p:nvPr/>
        </p:nvGraphicFramePr>
        <p:xfrm>
          <a:off x="182881" y="1902195"/>
          <a:ext cx="8590054" cy="3929659"/>
        </p:xfrm>
        <a:graphic>
          <a:graphicData uri="http://schemas.openxmlformats.org/drawingml/2006/table">
            <a:tbl>
              <a:tblPr firstRow="1" firstCol="1" bandRow="1"/>
              <a:tblGrid>
                <a:gridCol w="629949">
                  <a:extLst>
                    <a:ext uri="{9D8B030D-6E8A-4147-A177-3AD203B41FA5}">
                      <a16:colId xmlns:a16="http://schemas.microsoft.com/office/drawing/2014/main" val="1388366408"/>
                    </a:ext>
                  </a:extLst>
                </a:gridCol>
                <a:gridCol w="2413742">
                  <a:extLst>
                    <a:ext uri="{9D8B030D-6E8A-4147-A177-3AD203B41FA5}">
                      <a16:colId xmlns:a16="http://schemas.microsoft.com/office/drawing/2014/main" val="783759780"/>
                    </a:ext>
                  </a:extLst>
                </a:gridCol>
                <a:gridCol w="1458881">
                  <a:extLst>
                    <a:ext uri="{9D8B030D-6E8A-4147-A177-3AD203B41FA5}">
                      <a16:colId xmlns:a16="http://schemas.microsoft.com/office/drawing/2014/main" val="4051906143"/>
                    </a:ext>
                  </a:extLst>
                </a:gridCol>
                <a:gridCol w="1635179">
                  <a:extLst>
                    <a:ext uri="{9D8B030D-6E8A-4147-A177-3AD203B41FA5}">
                      <a16:colId xmlns:a16="http://schemas.microsoft.com/office/drawing/2014/main" val="2502568602"/>
                    </a:ext>
                  </a:extLst>
                </a:gridCol>
                <a:gridCol w="1056850">
                  <a:extLst>
                    <a:ext uri="{9D8B030D-6E8A-4147-A177-3AD203B41FA5}">
                      <a16:colId xmlns:a16="http://schemas.microsoft.com/office/drawing/2014/main" val="3556139224"/>
                    </a:ext>
                  </a:extLst>
                </a:gridCol>
                <a:gridCol w="1395453">
                  <a:extLst>
                    <a:ext uri="{9D8B030D-6E8A-4147-A177-3AD203B41FA5}">
                      <a16:colId xmlns:a16="http://schemas.microsoft.com/office/drawing/2014/main" val="3415029880"/>
                    </a:ext>
                  </a:extLst>
                </a:gridCol>
              </a:tblGrid>
              <a:tr h="42762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Skema </a:t>
                      </a:r>
                      <a:r>
                        <a:rPr lang="en-CA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Peneltitian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Sifat Penelitian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Jenis Penelitian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TKT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RAB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7592934"/>
                  </a:ext>
                </a:extLst>
              </a:tr>
              <a:tr h="209873">
                <a:tc row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Penelitian</a:t>
                      </a:r>
                      <a:r>
                        <a:rPr lang="en-C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PTJJ</a:t>
                      </a:r>
                      <a:r>
                        <a:rPr lang="en-C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Hibah</a:t>
                      </a:r>
                      <a:r>
                        <a:rPr lang="en-C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Kompetisi</a:t>
                      </a:r>
                      <a:r>
                        <a:rPr lang="en-C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Kompetisi</a:t>
                      </a:r>
                      <a:r>
                        <a:rPr lang="en-C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Terapan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4-6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Disesuaiakan dengan Keputusan Rektor.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8421365"/>
                  </a:ext>
                </a:extLst>
              </a:tr>
              <a:tr h="4276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Pengembangan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7-9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0472153"/>
                  </a:ext>
                </a:extLst>
              </a:tr>
              <a:tr h="3336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9216118"/>
                  </a:ext>
                </a:extLst>
              </a:tr>
              <a:tr h="209873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Penelitian Penugasan. 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Seleksi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Terapan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4-6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545067"/>
                  </a:ext>
                </a:extLst>
              </a:tr>
              <a:tr h="5353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Pengembangan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7-9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159077"/>
                  </a:ext>
                </a:extLst>
              </a:tr>
              <a:tr h="511280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Penelitian  Kolaborasi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Nasional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Internasional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Seleksi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Terapan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4-6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0722021"/>
                  </a:ext>
                </a:extLst>
              </a:tr>
              <a:tr h="9871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Pengembangan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7-9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054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214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2EF98ACB-3BB8-4D82-A66B-CC584C5C42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" y="2623157"/>
            <a:ext cx="3208245" cy="13987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FOKUS</a:t>
            </a:r>
            <a:endParaRPr lang="en-US" sz="5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Digital Education Ecosystem 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D84EFE8-C53A-44C4-B289-D1B42CF69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508938" y="-4508938"/>
            <a:ext cx="126124" cy="9144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6" name="Content Placeholder 4">
            <a:extLst>
              <a:ext uri="{FF2B5EF4-FFF2-40B4-BE49-F238E27FC236}">
                <a16:creationId xmlns:a16="http://schemas.microsoft.com/office/drawing/2014/main" id="{DA71EEC9-5B25-4915-A516-01E2C14EAE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9714424"/>
              </p:ext>
            </p:extLst>
          </p:nvPr>
        </p:nvGraphicFramePr>
        <p:xfrm>
          <a:off x="3882044" y="349134"/>
          <a:ext cx="4727032" cy="5917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8478DA6-C8D6-417A-B915-D46CC3ABEE3E}"/>
              </a:ext>
            </a:extLst>
          </p:cNvPr>
          <p:cNvSpPr txBox="1"/>
          <p:nvPr/>
        </p:nvSpPr>
        <p:spPr>
          <a:xfrm>
            <a:off x="307570" y="626639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http://www.imsglobal.org/</a:t>
            </a:r>
          </a:p>
        </p:txBody>
      </p:sp>
    </p:spTree>
    <p:extLst>
      <p:ext uri="{BB962C8B-B14F-4D97-AF65-F5344CB8AC3E}">
        <p14:creationId xmlns:p14="http://schemas.microsoft.com/office/powerpoint/2010/main" val="3935956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D979EF9C-E1B8-45CF-8ACD-AC762C12E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8672" cy="15280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F3FB4D7-CC00-4CF0-A2FD-BD58E5C63FF3}"/>
              </a:ext>
            </a:extLst>
          </p:cNvPr>
          <p:cNvSpPr txBox="1"/>
          <p:nvPr/>
        </p:nvSpPr>
        <p:spPr>
          <a:xfrm>
            <a:off x="756459" y="1895301"/>
            <a:ext cx="746482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IDMS = UT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mengelola</a:t>
            </a:r>
            <a:r>
              <a:rPr lang="en-US" sz="2400" dirty="0"/>
              <a:t> proses-proses inti yang </a:t>
            </a:r>
            <a:r>
              <a:rPr lang="en-US" sz="2400" dirty="0" err="1"/>
              <a:t>memungkinkan</a:t>
            </a:r>
            <a:r>
              <a:rPr lang="en-US" sz="2400" dirty="0"/>
              <a:t> downsizing </a:t>
            </a:r>
            <a:r>
              <a:rPr lang="en-US" sz="2400" dirty="0" err="1"/>
              <a:t>jumlah</a:t>
            </a:r>
            <a:r>
              <a:rPr lang="en-US" sz="2400" dirty="0"/>
              <a:t> basis data, dan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sedikit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yang </a:t>
            </a:r>
            <a:r>
              <a:rPr lang="en-US" sz="2400" dirty="0" err="1"/>
              <a:t>terbuang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pengelolaan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tata </a:t>
            </a:r>
            <a:r>
              <a:rPr lang="en-US" sz="2400" dirty="0" err="1"/>
              <a:t>kelola</a:t>
            </a:r>
            <a:r>
              <a:rPr lang="en-US" sz="2400" dirty="0"/>
              <a:t> data base yang </a:t>
            </a:r>
            <a:r>
              <a:rPr lang="en-US" sz="2400" dirty="0" err="1"/>
              <a:t>efektif</a:t>
            </a:r>
            <a:r>
              <a:rPr lang="en-US" sz="2400" dirty="0"/>
              <a:t>. IDMS </a:t>
            </a:r>
            <a:r>
              <a:rPr lang="en-US" sz="2400" dirty="0" err="1"/>
              <a:t>memungkinkan</a:t>
            </a:r>
            <a:r>
              <a:rPr lang="en-US" sz="2400" dirty="0"/>
              <a:t> proses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diotomatisasi</a:t>
            </a:r>
            <a:r>
              <a:rPr lang="en-US" sz="2400" dirty="0"/>
              <a:t> dan </a:t>
            </a:r>
            <a:r>
              <a:rPr lang="en-US" sz="2400" dirty="0" err="1"/>
              <a:t>disinkronkan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perangkat</a:t>
            </a:r>
            <a:r>
              <a:rPr lang="en-US" sz="2400" dirty="0"/>
              <a:t> </a:t>
            </a:r>
            <a:r>
              <a:rPr lang="en-US" sz="2400" dirty="0" err="1"/>
              <a:t>lunak</a:t>
            </a:r>
            <a:r>
              <a:rPr lang="en-US" sz="2400" dirty="0"/>
              <a:t> yang </a:t>
            </a:r>
            <a:r>
              <a:rPr lang="en-US" sz="2400" dirty="0" err="1"/>
              <a:t>tepat</a:t>
            </a:r>
            <a:r>
              <a:rPr lang="en-US" sz="2400" dirty="0"/>
              <a:t>. </a:t>
            </a:r>
            <a:r>
              <a:rPr lang="en-US" sz="2400" dirty="0" err="1"/>
              <a:t>Penggunanan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protolokol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muka</a:t>
            </a:r>
            <a:r>
              <a:rPr lang="en-US" sz="2400" dirty="0"/>
              <a:t> (interface application protocol) </a:t>
            </a:r>
            <a:r>
              <a:rPr lang="en-US" sz="2400" dirty="0" err="1"/>
              <a:t>diharapkan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membantu</a:t>
            </a:r>
            <a:r>
              <a:rPr lang="en-US" sz="2400" dirty="0"/>
              <a:t> proses </a:t>
            </a:r>
            <a:r>
              <a:rPr lang="en-US" sz="2400" dirty="0" err="1"/>
              <a:t>utilisasi</a:t>
            </a:r>
            <a:r>
              <a:rPr lang="en-US" sz="2400" dirty="0"/>
              <a:t> data base. </a:t>
            </a:r>
            <a:r>
              <a:rPr lang="en-US" sz="2400" dirty="0" err="1"/>
              <a:t>Keamanan</a:t>
            </a:r>
            <a:r>
              <a:rPr lang="en-US" sz="2400" dirty="0"/>
              <a:t> dan </a:t>
            </a:r>
            <a:r>
              <a:rPr lang="en-US" sz="2400" dirty="0" err="1"/>
              <a:t>kecepatan</a:t>
            </a:r>
            <a:r>
              <a:rPr lang="en-US" sz="2400" dirty="0"/>
              <a:t> proses transfer data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mewujudkan</a:t>
            </a:r>
            <a:r>
              <a:rPr lang="en-US" sz="2400" dirty="0"/>
              <a:t> IDMS yang </a:t>
            </a:r>
            <a:r>
              <a:rPr lang="en-US" sz="2400" dirty="0" err="1"/>
              <a:t>efektif</a:t>
            </a:r>
            <a:r>
              <a:rPr lang="en-US" sz="2400" dirty="0"/>
              <a:t>.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19D8EFE-AB24-4CDF-ADE4-DC0099763B9A}"/>
              </a:ext>
            </a:extLst>
          </p:cNvPr>
          <p:cNvGrpSpPr/>
          <p:nvPr/>
        </p:nvGrpSpPr>
        <p:grpSpPr>
          <a:xfrm>
            <a:off x="637379" y="306535"/>
            <a:ext cx="5156592" cy="914940"/>
            <a:chOff x="0" y="0"/>
            <a:chExt cx="4727032" cy="914940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2E0249F5-135E-4541-8AA9-101E0D13DD54}"/>
                </a:ext>
              </a:extLst>
            </p:cNvPr>
            <p:cNvSpPr/>
            <p:nvPr/>
          </p:nvSpPr>
          <p:spPr>
            <a:xfrm>
              <a:off x="0" y="0"/>
              <a:ext cx="4727032" cy="9149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: Rounded Corners 4">
              <a:extLst>
                <a:ext uri="{FF2B5EF4-FFF2-40B4-BE49-F238E27FC236}">
                  <a16:creationId xmlns:a16="http://schemas.microsoft.com/office/drawing/2014/main" id="{85BEBD8C-ED17-4D03-907A-2325780AC78F}"/>
                </a:ext>
              </a:extLst>
            </p:cNvPr>
            <p:cNvSpPr txBox="1"/>
            <p:nvPr/>
          </p:nvSpPr>
          <p:spPr>
            <a:xfrm>
              <a:off x="44664" y="44664"/>
              <a:ext cx="4637704" cy="8256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lvl="0" indent="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CA" sz="2300" b="0" kern="1200" dirty="0"/>
                <a:t>INTEGRATED DATABASE MANAGEMENT</a:t>
              </a:r>
              <a:endParaRPr lang="en-US" sz="2300" b="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36566024"/>
      </p:ext>
    </p:extLst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D979EF9C-E1B8-45CF-8ACD-AC762C12E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8672" cy="15280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F3FB4D7-CC00-4CF0-A2FD-BD58E5C63FF3}"/>
              </a:ext>
            </a:extLst>
          </p:cNvPr>
          <p:cNvSpPr txBox="1"/>
          <p:nvPr/>
        </p:nvSpPr>
        <p:spPr>
          <a:xfrm>
            <a:off x="108064" y="1620982"/>
            <a:ext cx="8811491" cy="49377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200" dirty="0" err="1"/>
              <a:t>Pengemasan</a:t>
            </a:r>
            <a:r>
              <a:rPr lang="en-US" sz="2200" dirty="0"/>
              <a:t> </a:t>
            </a:r>
            <a:r>
              <a:rPr lang="en-US" sz="2200" dirty="0" err="1"/>
              <a:t>konten</a:t>
            </a:r>
            <a:r>
              <a:rPr lang="en-US" sz="2200" dirty="0"/>
              <a:t> </a:t>
            </a:r>
            <a:r>
              <a:rPr lang="en-US" sz="2200" dirty="0" err="1"/>
              <a:t>pembelajaran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berbagai</a:t>
            </a:r>
            <a:r>
              <a:rPr lang="en-US" sz="2200" dirty="0"/>
              <a:t> </a:t>
            </a:r>
            <a:r>
              <a:rPr lang="en-US" sz="2200" dirty="0" err="1"/>
              <a:t>sumber</a:t>
            </a:r>
            <a:r>
              <a:rPr lang="en-US" sz="2200" dirty="0"/>
              <a:t> dan </a:t>
            </a:r>
            <a:r>
              <a:rPr lang="en-US" sz="2200" dirty="0" err="1"/>
              <a:t>perampingan</a:t>
            </a:r>
            <a:r>
              <a:rPr lang="en-US" sz="2200" dirty="0"/>
              <a:t> </a:t>
            </a:r>
            <a:r>
              <a:rPr lang="en-US" sz="2200" dirty="0" err="1"/>
              <a:t>manajemen</a:t>
            </a:r>
            <a:r>
              <a:rPr lang="en-US" sz="2200" dirty="0"/>
              <a:t> </a:t>
            </a:r>
            <a:r>
              <a:rPr lang="en-US" sz="2200" dirty="0" err="1"/>
              <a:t>sumber</a:t>
            </a:r>
            <a:r>
              <a:rPr lang="en-US" sz="2200" dirty="0"/>
              <a:t> </a:t>
            </a:r>
            <a:r>
              <a:rPr lang="en-US" sz="2200" dirty="0" err="1"/>
              <a:t>daya</a:t>
            </a:r>
            <a:r>
              <a:rPr lang="en-US" sz="2200" dirty="0"/>
              <a:t> digital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menghemat</a:t>
            </a:r>
            <a:r>
              <a:rPr lang="en-US" sz="2200" dirty="0"/>
              <a:t> </a:t>
            </a:r>
            <a:r>
              <a:rPr lang="en-US" sz="2200" dirty="0" err="1"/>
              <a:t>waktu</a:t>
            </a:r>
            <a:r>
              <a:rPr lang="en-US" sz="2200" dirty="0"/>
              <a:t> dan </a:t>
            </a:r>
            <a:r>
              <a:rPr lang="en-US" sz="2200" dirty="0" err="1"/>
              <a:t>memberikan</a:t>
            </a:r>
            <a:r>
              <a:rPr lang="en-US" sz="2200" dirty="0"/>
              <a:t> </a:t>
            </a:r>
            <a:r>
              <a:rPr lang="en-US" sz="2200" dirty="0" err="1"/>
              <a:t>pilihan</a:t>
            </a:r>
            <a:r>
              <a:rPr lang="en-US" sz="2200" dirty="0"/>
              <a:t> </a:t>
            </a:r>
            <a:r>
              <a:rPr lang="en-US" sz="2200" dirty="0" err="1"/>
              <a:t>serta</a:t>
            </a:r>
            <a:r>
              <a:rPr lang="en-US" sz="2200" dirty="0"/>
              <a:t> </a:t>
            </a:r>
            <a:r>
              <a:rPr lang="en-US" sz="2200" dirty="0" err="1"/>
              <a:t>fleksibilitas</a:t>
            </a:r>
            <a:r>
              <a:rPr lang="en-US" sz="2200" dirty="0"/>
              <a:t> yang </a:t>
            </a:r>
            <a:r>
              <a:rPr lang="en-US" sz="2200" dirty="0" err="1"/>
              <a:t>lebih</a:t>
            </a:r>
            <a:r>
              <a:rPr lang="en-US" sz="2200" dirty="0"/>
              <a:t> besar yang </a:t>
            </a:r>
            <a:r>
              <a:rPr lang="en-US" sz="2200" dirty="0" err="1"/>
              <a:t>mengarah</a:t>
            </a:r>
            <a:r>
              <a:rPr lang="en-US" sz="2200" dirty="0"/>
              <a:t> pada </a:t>
            </a:r>
            <a:r>
              <a:rPr lang="en-US" sz="2200" dirty="0" err="1"/>
              <a:t>pengalaman</a:t>
            </a:r>
            <a:r>
              <a:rPr lang="en-US" sz="2200" dirty="0"/>
              <a:t> </a:t>
            </a:r>
            <a:r>
              <a:rPr lang="en-US" sz="2200" dirty="0" err="1"/>
              <a:t>belajar</a:t>
            </a:r>
            <a:r>
              <a:rPr lang="en-US" sz="2200" dirty="0"/>
              <a:t> yang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baik</a:t>
            </a:r>
            <a:r>
              <a:rPr lang="en-US" sz="2200" dirty="0"/>
              <a:t>.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contoh</a:t>
            </a:r>
            <a:r>
              <a:rPr lang="en-US" sz="2200" dirty="0"/>
              <a:t> </a:t>
            </a:r>
            <a:r>
              <a:rPr lang="en-US" sz="2200" dirty="0" err="1"/>
              <a:t>mencakup</a:t>
            </a:r>
            <a:r>
              <a:rPr lang="en-US" sz="2200" dirty="0"/>
              <a:t> </a:t>
            </a:r>
            <a:r>
              <a:rPr lang="en-US" sz="2200" dirty="0" err="1"/>
              <a:t>kegitan</a:t>
            </a:r>
            <a:r>
              <a:rPr lang="en-US" sz="2200" dirty="0"/>
              <a:t> </a:t>
            </a:r>
            <a:r>
              <a:rPr lang="en-US" sz="2200" dirty="0" err="1"/>
              <a:t>kegiatan</a:t>
            </a:r>
            <a:r>
              <a:rPr lang="en-US" sz="2200" dirty="0"/>
              <a:t>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 err="1"/>
              <a:t>Interoperabilitas</a:t>
            </a:r>
            <a:r>
              <a:rPr lang="en-US" sz="2200" dirty="0"/>
              <a:t> </a:t>
            </a:r>
            <a:r>
              <a:rPr lang="en-US" sz="2200" dirty="0" err="1"/>
              <a:t>Kurikulum</a:t>
            </a:r>
            <a:r>
              <a:rPr lang="en-US" sz="2200" dirty="0"/>
              <a:t> Digital,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Scalable dan scaffolding learning journey 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Career matching, rematching dan advancement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 err="1"/>
              <a:t>Pedagogi</a:t>
            </a:r>
            <a:r>
              <a:rPr lang="en-US" sz="2200" dirty="0"/>
              <a:t> Online: Blended, Flipped dan Fully Online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Interactive and inclusive learning design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 err="1"/>
              <a:t>Membangun</a:t>
            </a:r>
            <a:r>
              <a:rPr lang="en-US" sz="2200" dirty="0"/>
              <a:t> </a:t>
            </a:r>
            <a:r>
              <a:rPr lang="en-US" sz="2200" dirty="0" err="1"/>
              <a:t>ekosistem</a:t>
            </a:r>
            <a:r>
              <a:rPr lang="en-US" sz="2200" dirty="0"/>
              <a:t> Pendidikan </a:t>
            </a:r>
            <a:r>
              <a:rPr lang="en-US" sz="2200" dirty="0" err="1"/>
              <a:t>terbuka</a:t>
            </a:r>
            <a:r>
              <a:rPr lang="en-US" sz="2200" dirty="0"/>
              <a:t> (Platform Web Terbuka; Open Video format, </a:t>
            </a:r>
            <a:r>
              <a:rPr lang="en-US" sz="2200" dirty="0" err="1"/>
              <a:t>OER</a:t>
            </a:r>
            <a:r>
              <a:rPr lang="en-US" sz="2200" dirty="0"/>
              <a:t> dan </a:t>
            </a:r>
            <a:r>
              <a:rPr lang="en-US" sz="2200" dirty="0" err="1"/>
              <a:t>OEP</a:t>
            </a:r>
            <a:r>
              <a:rPr lang="en-US" sz="2200" dirty="0"/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Integrated assessment: </a:t>
            </a:r>
            <a:r>
              <a:rPr lang="en-US" sz="2200" dirty="0" err="1"/>
              <a:t>Soal</a:t>
            </a:r>
            <a:r>
              <a:rPr lang="en-US" sz="2200" dirty="0"/>
              <a:t> dan </a:t>
            </a:r>
            <a:r>
              <a:rPr lang="en-US" sz="2200" dirty="0" err="1"/>
              <a:t>Tes</a:t>
            </a:r>
            <a:r>
              <a:rPr lang="en-US" sz="2200" dirty="0"/>
              <a:t> </a:t>
            </a:r>
            <a:r>
              <a:rPr lang="en-US" sz="2200" dirty="0" err="1"/>
              <a:t>Interoperabilitas</a:t>
            </a:r>
            <a:r>
              <a:rPr lang="en-US" sz="2200" dirty="0"/>
              <a:t> (</a:t>
            </a:r>
            <a:r>
              <a:rPr lang="en-US" sz="2200" dirty="0" err="1"/>
              <a:t>QTI</a:t>
            </a:r>
            <a:r>
              <a:rPr lang="en-US" sz="2200" dirty="0"/>
              <a:t>), </a:t>
            </a:r>
            <a:r>
              <a:rPr lang="en-US" sz="2200" dirty="0" err="1"/>
              <a:t>Protokol</a:t>
            </a:r>
            <a:r>
              <a:rPr lang="en-US" sz="2200" dirty="0"/>
              <a:t> Item </a:t>
            </a:r>
            <a:r>
              <a:rPr lang="en-US" sz="2200" dirty="0" err="1"/>
              <a:t>Portabel</a:t>
            </a:r>
            <a:r>
              <a:rPr lang="en-US" sz="2200" dirty="0"/>
              <a:t> yang </a:t>
            </a:r>
            <a:r>
              <a:rPr lang="en-US" sz="2200" dirty="0" err="1"/>
              <a:t>multifungsi</a:t>
            </a:r>
            <a:r>
              <a:rPr lang="en-US" sz="2200" dirty="0"/>
              <a:t> (Accessible Portable Item Protocol), Computer Adaptive Assessment, dan Online Proctoring.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B0373D0-70B6-4A62-857A-EB9AAC1F4308}"/>
              </a:ext>
            </a:extLst>
          </p:cNvPr>
          <p:cNvGrpSpPr/>
          <p:nvPr/>
        </p:nvGrpSpPr>
        <p:grpSpPr>
          <a:xfrm>
            <a:off x="620752" y="196257"/>
            <a:ext cx="4727032" cy="1010266"/>
            <a:chOff x="0" y="1029390"/>
            <a:chExt cx="4727032" cy="914940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3E32CE71-B759-4996-8CAE-A62E48C5FE9C}"/>
                </a:ext>
              </a:extLst>
            </p:cNvPr>
            <p:cNvSpPr/>
            <p:nvPr/>
          </p:nvSpPr>
          <p:spPr>
            <a:xfrm>
              <a:off x="0" y="1029390"/>
              <a:ext cx="4727032" cy="9149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ctangle: Rounded Corners 4">
              <a:extLst>
                <a:ext uri="{FF2B5EF4-FFF2-40B4-BE49-F238E27FC236}">
                  <a16:creationId xmlns:a16="http://schemas.microsoft.com/office/drawing/2014/main" id="{AEF91369-B649-45BC-A3B2-D9F0997B3EA5}"/>
                </a:ext>
              </a:extLst>
            </p:cNvPr>
            <p:cNvSpPr txBox="1"/>
            <p:nvPr/>
          </p:nvSpPr>
          <p:spPr>
            <a:xfrm>
              <a:off x="44664" y="1074054"/>
              <a:ext cx="4637704" cy="8256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lvl="0" indent="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CA" sz="2300" b="0" kern="1200" dirty="0"/>
                <a:t>DIGITAL CURRICULUM dan INTEGRATED ASSESSMENT</a:t>
              </a:r>
              <a:endParaRPr lang="en-US" sz="2300" b="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94540663"/>
      </p:ext>
    </p:extLst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D979EF9C-E1B8-45CF-8ACD-AC762C12E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8672" cy="15280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F3FB4D7-CC00-4CF0-A2FD-BD58E5C63FF3}"/>
              </a:ext>
            </a:extLst>
          </p:cNvPr>
          <p:cNvSpPr txBox="1"/>
          <p:nvPr/>
        </p:nvSpPr>
        <p:spPr>
          <a:xfrm>
            <a:off x="166255" y="1720840"/>
            <a:ext cx="8670174" cy="46799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Integrasi </a:t>
            </a:r>
            <a:r>
              <a:rPr lang="en-US" sz="2400" dirty="0" err="1"/>
              <a:t>materi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online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diakses</a:t>
            </a:r>
            <a:r>
              <a:rPr lang="en-US" sz="2400" dirty="0"/>
              <a:t> </a:t>
            </a:r>
            <a:r>
              <a:rPr lang="en-US" sz="2400" dirty="0" err="1"/>
              <a:t>kapan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, </a:t>
            </a:r>
            <a:r>
              <a:rPr lang="en-US" sz="2400" dirty="0" err="1"/>
              <a:t>bersifat</a:t>
            </a:r>
            <a:r>
              <a:rPr lang="en-US" sz="2400" dirty="0"/>
              <a:t> massif  dan </a:t>
            </a:r>
            <a:r>
              <a:rPr lang="en-US" sz="2400" dirty="0" err="1"/>
              <a:t>aman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konten</a:t>
            </a:r>
            <a:r>
              <a:rPr lang="en-US" sz="2400" dirty="0"/>
              <a:t> digital,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, dan </a:t>
            </a:r>
            <a:r>
              <a:rPr lang="en-US" sz="2400" dirty="0" err="1"/>
              <a:t>produk</a:t>
            </a:r>
            <a:r>
              <a:rPr lang="en-US" sz="2400" dirty="0"/>
              <a:t> </a:t>
            </a:r>
            <a:r>
              <a:rPr lang="en-US" sz="2400" dirty="0" err="1"/>
              <a:t>assessmen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digital yang paling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di era digital.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Aplikasi</a:t>
            </a:r>
            <a:r>
              <a:rPr lang="en-US" sz="2400" dirty="0"/>
              <a:t> Pendidikan Daring (Learning apps),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Teknologi</a:t>
            </a:r>
            <a:r>
              <a:rPr lang="en-US" sz="2400" dirty="0"/>
              <a:t> Blockchain </a:t>
            </a:r>
            <a:r>
              <a:rPr lang="en-US" sz="2400" dirty="0" err="1"/>
              <a:t>untuk</a:t>
            </a:r>
            <a:r>
              <a:rPr lang="en-US" sz="2400" dirty="0"/>
              <a:t> Pendidikan,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bantuan</a:t>
            </a:r>
            <a:r>
              <a:rPr lang="en-US" sz="2400" dirty="0"/>
              <a:t> </a:t>
            </a:r>
            <a:r>
              <a:rPr lang="en-US" sz="2400" dirty="0" err="1"/>
              <a:t>Mesin</a:t>
            </a:r>
            <a:r>
              <a:rPr lang="en-US" sz="2400" dirty="0"/>
              <a:t> (machine learning),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Inteligensi</a:t>
            </a:r>
            <a:r>
              <a:rPr lang="en-US" sz="2400" dirty="0"/>
              <a:t> </a:t>
            </a:r>
            <a:r>
              <a:rPr lang="en-US" sz="2400" dirty="0" err="1"/>
              <a:t>Buatan</a:t>
            </a:r>
            <a:r>
              <a:rPr lang="en-US" sz="2400" dirty="0"/>
              <a:t> (AI)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pendidikan</a:t>
            </a:r>
            <a:r>
              <a:rPr lang="en-US" sz="2400" dirty="0"/>
              <a:t>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Virtual, Augmented dan Extended Reality,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ChatBot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Interoperabilitas</a:t>
            </a:r>
            <a:r>
              <a:rPr lang="en-US" sz="2400" dirty="0"/>
              <a:t> </a:t>
            </a:r>
            <a:r>
              <a:rPr lang="en-US" sz="2400" dirty="0" err="1"/>
              <a:t>Materi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(</a:t>
            </a:r>
            <a:r>
              <a:rPr lang="en-US" sz="2400" dirty="0" err="1"/>
              <a:t>LTI</a:t>
            </a:r>
            <a:r>
              <a:rPr lang="en-US" sz="2400" dirty="0"/>
              <a:t>).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B0425FF-81C0-401B-A715-6D6F593886B0}"/>
              </a:ext>
            </a:extLst>
          </p:cNvPr>
          <p:cNvGrpSpPr/>
          <p:nvPr/>
        </p:nvGrpSpPr>
        <p:grpSpPr>
          <a:xfrm>
            <a:off x="387996" y="306535"/>
            <a:ext cx="5788359" cy="914940"/>
            <a:chOff x="0" y="2010570"/>
            <a:chExt cx="4727032" cy="914940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36F91E7A-992D-46AE-8D7C-E29F0447AD03}"/>
                </a:ext>
              </a:extLst>
            </p:cNvPr>
            <p:cNvSpPr/>
            <p:nvPr/>
          </p:nvSpPr>
          <p:spPr>
            <a:xfrm>
              <a:off x="0" y="2010570"/>
              <a:ext cx="4727032" cy="9149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ctangle: Rounded Corners 4">
              <a:extLst>
                <a:ext uri="{FF2B5EF4-FFF2-40B4-BE49-F238E27FC236}">
                  <a16:creationId xmlns:a16="http://schemas.microsoft.com/office/drawing/2014/main" id="{ED06FFCA-A3AC-4B3D-9128-F6148C84D096}"/>
                </a:ext>
              </a:extLst>
            </p:cNvPr>
            <p:cNvSpPr txBox="1"/>
            <p:nvPr/>
          </p:nvSpPr>
          <p:spPr>
            <a:xfrm>
              <a:off x="44664" y="2055234"/>
              <a:ext cx="4637704" cy="8256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lvl="0" indent="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CA" sz="2300" kern="1200" dirty="0"/>
                <a:t>PLATFORM E-LEARNING</a:t>
              </a:r>
              <a:r>
                <a:rPr lang="en-US" sz="2300" kern="1200" dirty="0"/>
                <a:t>, LEARNING APPS and </a:t>
              </a:r>
              <a:r>
                <a:rPr lang="en-US" sz="2300" kern="1200" dirty="0" err="1"/>
                <a:t>TOOLs</a:t>
              </a:r>
              <a:endParaRPr lang="en-US" sz="23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54717583"/>
      </p:ext>
    </p:extLst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D979EF9C-E1B8-45CF-8ACD-AC762C12E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8672" cy="15280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F3FB4D7-CC00-4CF0-A2FD-BD58E5C63FF3}"/>
              </a:ext>
            </a:extLst>
          </p:cNvPr>
          <p:cNvSpPr txBox="1"/>
          <p:nvPr/>
        </p:nvSpPr>
        <p:spPr>
          <a:xfrm>
            <a:off x="133004" y="1528011"/>
            <a:ext cx="8337665" cy="526297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400" dirty="0" err="1"/>
              <a:t>Kredensial</a:t>
            </a:r>
            <a:r>
              <a:rPr lang="en-US" sz="2400" dirty="0"/>
              <a:t> digital (digital credential) </a:t>
            </a:r>
            <a:r>
              <a:rPr lang="en-US" sz="2400" dirty="0" err="1"/>
              <a:t>merevolusi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berpikir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pendidikan</a:t>
            </a:r>
            <a:r>
              <a:rPr lang="en-US" sz="2400" dirty="0"/>
              <a:t> dan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memungkinkan</a:t>
            </a:r>
            <a:r>
              <a:rPr lang="en-US" sz="2400" dirty="0"/>
              <a:t> </a:t>
            </a:r>
            <a:r>
              <a:rPr lang="en-US" sz="2400" dirty="0" err="1"/>
              <a:t>kontrol</a:t>
            </a:r>
            <a:r>
              <a:rPr lang="en-US" sz="2400" dirty="0"/>
              <a:t> </a:t>
            </a:r>
            <a:r>
              <a:rPr lang="en-US" sz="2400" dirty="0" err="1"/>
              <a:t>pelajar</a:t>
            </a:r>
            <a:r>
              <a:rPr lang="en-US" sz="2400" dirty="0"/>
              <a:t> </a:t>
            </a:r>
            <a:r>
              <a:rPr lang="en-US" sz="2400" dirty="0" err="1"/>
              <a:t>sepanjang</a:t>
            </a:r>
            <a:r>
              <a:rPr lang="en-US" sz="2400" dirty="0"/>
              <a:t> </a:t>
            </a:r>
            <a:r>
              <a:rPr lang="en-US" sz="2400" dirty="0" err="1"/>
              <a:t>hayat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keterampilan</a:t>
            </a:r>
            <a:r>
              <a:rPr lang="en-US" sz="2400" dirty="0"/>
              <a:t> dan </a:t>
            </a:r>
            <a:r>
              <a:rPr lang="en-US" sz="2400" dirty="0" err="1"/>
              <a:t>prestasi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yang </a:t>
            </a:r>
            <a:r>
              <a:rPr lang="en-US" sz="2400" dirty="0" err="1"/>
              <a:t>berbasis</a:t>
            </a:r>
            <a:r>
              <a:rPr lang="en-US" sz="2400" dirty="0"/>
              <a:t> pada </a:t>
            </a:r>
            <a:r>
              <a:rPr lang="en-US" sz="2400" dirty="0" err="1"/>
              <a:t>bukti</a:t>
            </a:r>
            <a:r>
              <a:rPr lang="en-US" sz="2400" dirty="0"/>
              <a:t> </a:t>
            </a:r>
            <a:r>
              <a:rPr lang="en-US" sz="2400" dirty="0" err="1"/>
              <a:t>bukti</a:t>
            </a:r>
            <a:r>
              <a:rPr lang="en-US" sz="2400" dirty="0"/>
              <a:t>  (evidence based). Digital Credential </a:t>
            </a:r>
            <a:r>
              <a:rPr lang="en-US" sz="2400" dirty="0" err="1"/>
              <a:t>memunginkan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 (learning Journey) yang </a:t>
            </a:r>
            <a:r>
              <a:rPr lang="en-US" sz="2400" dirty="0" err="1"/>
              <a:t>memungkinkan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beradaptasi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cepat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(job demand).  </a:t>
            </a:r>
            <a:r>
              <a:rPr lang="en-US" sz="2400" dirty="0" err="1"/>
              <a:t>Topik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lain: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err="1"/>
              <a:t>Pertukaran</a:t>
            </a:r>
            <a:r>
              <a:rPr lang="en-US" sz="2400" dirty="0"/>
              <a:t> </a:t>
            </a:r>
            <a:r>
              <a:rPr lang="en-US" sz="2400" dirty="0" err="1"/>
              <a:t>Kompetensi</a:t>
            </a:r>
            <a:r>
              <a:rPr lang="en-US" sz="2400" dirty="0"/>
              <a:t> dan </a:t>
            </a:r>
            <a:r>
              <a:rPr lang="en-US" sz="2400" dirty="0" err="1"/>
              <a:t>Standar</a:t>
            </a:r>
            <a:r>
              <a:rPr lang="en-US" sz="2400" dirty="0"/>
              <a:t> </a:t>
            </a:r>
            <a:r>
              <a:rPr lang="en-US" sz="2400" dirty="0" err="1"/>
              <a:t>Akademik</a:t>
            </a:r>
            <a:r>
              <a:rPr lang="en-US" sz="2400" dirty="0"/>
              <a:t> (curriculum alignment and course recognition),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Catatan</a:t>
            </a:r>
            <a:r>
              <a:rPr lang="en-US" sz="2400" dirty="0"/>
              <a:t> </a:t>
            </a:r>
            <a:r>
              <a:rPr lang="en-US" sz="2400" dirty="0" err="1"/>
              <a:t>Komprehensif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e-</a:t>
            </a:r>
            <a:r>
              <a:rPr lang="en-US" sz="2400" dirty="0" err="1"/>
              <a:t>Portofolio</a:t>
            </a:r>
            <a:r>
              <a:rPr lang="en-US" sz="2400" dirty="0"/>
              <a:t>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Lencana</a:t>
            </a:r>
            <a:r>
              <a:rPr lang="en-US" sz="2400" dirty="0"/>
              <a:t> Digital (</a:t>
            </a:r>
            <a:r>
              <a:rPr lang="en-US" sz="2400" i="1" dirty="0"/>
              <a:t>digital badges</a:t>
            </a:r>
            <a:r>
              <a:rPr lang="en-US" sz="2400" dirty="0"/>
              <a:t>).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Teknologi</a:t>
            </a:r>
            <a:r>
              <a:rPr lang="en-US" sz="2400" dirty="0"/>
              <a:t> Blockchain </a:t>
            </a:r>
            <a:r>
              <a:rPr lang="en-US" sz="2400" dirty="0" err="1"/>
              <a:t>untuk</a:t>
            </a:r>
            <a:r>
              <a:rPr lang="en-US" sz="2400" dirty="0"/>
              <a:t> digital </a:t>
            </a:r>
            <a:r>
              <a:rPr lang="en-US" sz="2400" dirty="0" err="1"/>
              <a:t>kredential</a:t>
            </a:r>
            <a:r>
              <a:rPr lang="en-US" sz="2400" dirty="0"/>
              <a:t>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122119F-FEB6-41A6-9CE1-164E7CE5741E}"/>
              </a:ext>
            </a:extLst>
          </p:cNvPr>
          <p:cNvGrpSpPr/>
          <p:nvPr/>
        </p:nvGrpSpPr>
        <p:grpSpPr>
          <a:xfrm>
            <a:off x="545938" y="211704"/>
            <a:ext cx="4727032" cy="914940"/>
            <a:chOff x="0" y="2991751"/>
            <a:chExt cx="4727032" cy="914940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DB946216-CEA8-46C3-9CF7-9D550116950C}"/>
                </a:ext>
              </a:extLst>
            </p:cNvPr>
            <p:cNvSpPr/>
            <p:nvPr/>
          </p:nvSpPr>
          <p:spPr>
            <a:xfrm>
              <a:off x="0" y="2991751"/>
              <a:ext cx="4727032" cy="9149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ctangle: Rounded Corners 4">
              <a:extLst>
                <a:ext uri="{FF2B5EF4-FFF2-40B4-BE49-F238E27FC236}">
                  <a16:creationId xmlns:a16="http://schemas.microsoft.com/office/drawing/2014/main" id="{F0A8B609-67BC-442C-B29F-AE5C062C56F2}"/>
                </a:ext>
              </a:extLst>
            </p:cNvPr>
            <p:cNvSpPr txBox="1"/>
            <p:nvPr/>
          </p:nvSpPr>
          <p:spPr>
            <a:xfrm>
              <a:off x="44664" y="3036415"/>
              <a:ext cx="4637704" cy="8256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lvl="0" indent="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CA" sz="2300" b="0" kern="1200" dirty="0"/>
                <a:t>DIGITAL CREDENTIALS &amp; PATHWAYS</a:t>
              </a:r>
              <a:endParaRPr lang="en-US" sz="2300" b="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01382294"/>
      </p:ext>
    </p:extLst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df75151e-4df4-43a3-bf80-94fe36f89839" xsi:nil="true"/>
    <Is_Collaboration_Space_Locked xmlns="df75151e-4df4-43a3-bf80-94fe36f89839" xsi:nil="true"/>
    <IsNotebookLocked xmlns="df75151e-4df4-43a3-bf80-94fe36f89839" xsi:nil="true"/>
    <FolderType xmlns="df75151e-4df4-43a3-bf80-94fe36f89839" xsi:nil="true"/>
    <Has_Teacher_Only_SectionGroup xmlns="df75151e-4df4-43a3-bf80-94fe36f89839" xsi:nil="true"/>
    <TeamsChannelId xmlns="df75151e-4df4-43a3-bf80-94fe36f89839" xsi:nil="true"/>
    <CultureName xmlns="df75151e-4df4-43a3-bf80-94fe36f89839" xsi:nil="true"/>
    <Owner xmlns="df75151e-4df4-43a3-bf80-94fe36f89839">
      <UserInfo>
        <DisplayName/>
        <AccountId xsi:nil="true"/>
        <AccountType/>
      </UserInfo>
    </Owner>
    <Distribution_Groups xmlns="df75151e-4df4-43a3-bf80-94fe36f89839" xsi:nil="true"/>
    <AppVersion xmlns="df75151e-4df4-43a3-bf80-94fe36f89839" xsi:nil="true"/>
    <NotebookType xmlns="df75151e-4df4-43a3-bf80-94fe36f89839" xsi:nil="true"/>
    <Invited_Teachers xmlns="df75151e-4df4-43a3-bf80-94fe36f89839" xsi:nil="true"/>
    <Teachers xmlns="df75151e-4df4-43a3-bf80-94fe36f89839">
      <UserInfo>
        <DisplayName/>
        <AccountId xsi:nil="true"/>
        <AccountType/>
      </UserInfo>
    </Teachers>
    <Student_Groups xmlns="df75151e-4df4-43a3-bf80-94fe36f89839">
      <UserInfo>
        <DisplayName/>
        <AccountId xsi:nil="true"/>
        <AccountType/>
      </UserInfo>
    </Student_Groups>
    <Templates xmlns="df75151e-4df4-43a3-bf80-94fe36f89839" xsi:nil="true"/>
    <LMS_Mappings xmlns="df75151e-4df4-43a3-bf80-94fe36f89839" xsi:nil="true"/>
    <Invited_Students xmlns="df75151e-4df4-43a3-bf80-94fe36f89839" xsi:nil="true"/>
    <Students xmlns="df75151e-4df4-43a3-bf80-94fe36f89839">
      <UserInfo>
        <DisplayName/>
        <AccountId xsi:nil="true"/>
        <AccountType/>
      </UserInfo>
    </Students>
    <Math_Settings xmlns="df75151e-4df4-43a3-bf80-94fe36f89839" xsi:nil="true"/>
    <Self_Registration_Enabled xmlns="df75151e-4df4-43a3-bf80-94fe36f8983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EC3570F2E5B143897E49CA4D83C71F" ma:contentTypeVersion="32" ma:contentTypeDescription="Create a new document." ma:contentTypeScope="" ma:versionID="6e39e59f7eab5728533d5ddabf7afbd5">
  <xsd:schema xmlns:xsd="http://www.w3.org/2001/XMLSchema" xmlns:xs="http://www.w3.org/2001/XMLSchema" xmlns:p="http://schemas.microsoft.com/office/2006/metadata/properties" xmlns:ns3="364b223f-2bdb-43f0-b083-4c2c4e9ebfaa" xmlns:ns4="df75151e-4df4-43a3-bf80-94fe36f89839" targetNamespace="http://schemas.microsoft.com/office/2006/metadata/properties" ma:root="true" ma:fieldsID="d166bcb35e278a394d55a2e11303e81f" ns3:_="" ns4:_="">
    <xsd:import namespace="364b223f-2bdb-43f0-b083-4c2c4e9ebfaa"/>
    <xsd:import namespace="df75151e-4df4-43a3-bf80-94fe36f8983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NotebookType" minOccurs="0"/>
                <xsd:element ref="ns4:FolderType" minOccurs="0"/>
                <xsd:element ref="ns4:CultureName" minOccurs="0"/>
                <xsd:element ref="ns4:AppVersion" minOccurs="0"/>
                <xsd:element ref="ns4:TeamsChannelId" minOccurs="0"/>
                <xsd:element ref="ns4:Owner" minOccurs="0"/>
                <xsd:element ref="ns4:Math_Settings" minOccurs="0"/>
                <xsd:element ref="ns4:DefaultSectionNames" minOccurs="0"/>
                <xsd:element ref="ns4:Templates" minOccurs="0"/>
                <xsd:element ref="ns4:Teachers" minOccurs="0"/>
                <xsd:element ref="ns4:Students" minOccurs="0"/>
                <xsd:element ref="ns4:Student_Groups" minOccurs="0"/>
                <xsd:element ref="ns4:Distribution_Groups" minOccurs="0"/>
                <xsd:element ref="ns4:LMS_Mapping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IsNotebookLocked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4b223f-2bdb-43f0-b083-4c2c4e9ebfa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75151e-4df4-43a3-bf80-94fe36f898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NotebookType" ma:index="16" nillable="true" ma:displayName="Notebook Type" ma:internalName="NotebookType">
      <xsd:simpleType>
        <xsd:restriction base="dms:Text"/>
      </xsd:simpleType>
    </xsd:element>
    <xsd:element name="FolderType" ma:index="17" nillable="true" ma:displayName="Folder Type" ma:internalName="FolderType">
      <xsd:simpleType>
        <xsd:restriction base="dms:Text"/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msChannelId" ma:index="20" nillable="true" ma:displayName="Teams Channel Id" ma:internalName="TeamsChannelId">
      <xsd:simpleType>
        <xsd:restriction base="dms:Text"/>
      </xsd:simpleType>
    </xsd:element>
    <xsd:element name="Owner" ma:index="21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2" nillable="true" ma:displayName="Math Settings" ma:internalName="Math_Settings">
      <xsd:simpleType>
        <xsd:restriction base="dms:Text"/>
      </xsd:simpleType>
    </xsd:element>
    <xsd:element name="DefaultSectionNames" ma:index="23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4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7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8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9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0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1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2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4" nillable="true" ma:displayName="Is Collaboration Space Locked" ma:internalName="Is_Collaboration_Space_Locked">
      <xsd:simpleType>
        <xsd:restriction base="dms:Boolean"/>
      </xsd:simpleType>
    </xsd:element>
    <xsd:element name="IsNotebookLocked" ma:index="35" nillable="true" ma:displayName="Is Notebook Locked" ma:internalName="IsNotebookLocked">
      <xsd:simpleType>
        <xsd:restriction base="dms:Boolean"/>
      </xsd:simpleType>
    </xsd:element>
    <xsd:element name="MediaServiceAutoTags" ma:index="36" nillable="true" ma:displayName="Tags" ma:internalName="MediaServiceAutoTags" ma:readOnly="true">
      <xsd:simpleType>
        <xsd:restriction base="dms:Text"/>
      </xsd:simpleType>
    </xsd:element>
    <xsd:element name="MediaServiceOCR" ma:index="3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AFE595-64FA-48D1-9CDA-B0EDE276F7F5}">
  <ds:schemaRefs>
    <ds:schemaRef ds:uri="364b223f-2bdb-43f0-b083-4c2c4e9ebfaa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df75151e-4df4-43a3-bf80-94fe36f89839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A2F8B87-3EAB-48DD-B76D-B93A412974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BD330B-CBD9-4098-BA0D-FDDAFD3EFF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4b223f-2bdb-43f0-b083-4c2c4e9ebfaa"/>
    <ds:schemaRef ds:uri="df75151e-4df4-43a3-bf80-94fe36f898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974</TotalTime>
  <Words>980</Words>
  <Application>Microsoft Office PowerPoint</Application>
  <PresentationFormat>On-screen Show (4:3)</PresentationFormat>
  <Paragraphs>126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Nova</vt:lpstr>
      <vt:lpstr>Bernard MT Condensed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Daryono</dc:creator>
  <cp:lastModifiedBy>Daryono</cp:lastModifiedBy>
  <cp:revision>50</cp:revision>
  <dcterms:created xsi:type="dcterms:W3CDTF">2020-12-22T01:10:57Z</dcterms:created>
  <dcterms:modified xsi:type="dcterms:W3CDTF">2021-02-15T00:09:36Z</dcterms:modified>
</cp:coreProperties>
</file>